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Lst>
  <p:notesMasterIdLst>
    <p:notesMasterId r:id="rId41"/>
  </p:notesMasterIdLst>
  <p:handoutMasterIdLst>
    <p:handoutMasterId r:id="rId42"/>
  </p:handoutMasterIdLst>
  <p:sldIdLst>
    <p:sldId id="438" r:id="rId3"/>
    <p:sldId id="405" r:id="rId4"/>
    <p:sldId id="406" r:id="rId5"/>
    <p:sldId id="407" r:id="rId6"/>
    <p:sldId id="408" r:id="rId7"/>
    <p:sldId id="409" r:id="rId8"/>
    <p:sldId id="410" r:id="rId9"/>
    <p:sldId id="411" r:id="rId10"/>
    <p:sldId id="403" r:id="rId11"/>
    <p:sldId id="412" r:id="rId12"/>
    <p:sldId id="413" r:id="rId13"/>
    <p:sldId id="414" r:id="rId14"/>
    <p:sldId id="415" r:id="rId15"/>
    <p:sldId id="373" r:id="rId16"/>
    <p:sldId id="416" r:id="rId17"/>
    <p:sldId id="417" r:id="rId18"/>
    <p:sldId id="418" r:id="rId19"/>
    <p:sldId id="419" r:id="rId20"/>
    <p:sldId id="420" r:id="rId21"/>
    <p:sldId id="421" r:id="rId22"/>
    <p:sldId id="422" r:id="rId23"/>
    <p:sldId id="423" r:id="rId24"/>
    <p:sldId id="424" r:id="rId25"/>
    <p:sldId id="371" r:id="rId26"/>
    <p:sldId id="425" r:id="rId27"/>
    <p:sldId id="426" r:id="rId28"/>
    <p:sldId id="427" r:id="rId29"/>
    <p:sldId id="428" r:id="rId30"/>
    <p:sldId id="429" r:id="rId31"/>
    <p:sldId id="430" r:id="rId32"/>
    <p:sldId id="431" r:id="rId33"/>
    <p:sldId id="432" r:id="rId34"/>
    <p:sldId id="433" r:id="rId35"/>
    <p:sldId id="372" r:id="rId36"/>
    <p:sldId id="434" r:id="rId37"/>
    <p:sldId id="435" r:id="rId38"/>
    <p:sldId id="436" r:id="rId39"/>
    <p:sldId id="437" r:id="rId40"/>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720" userDrawn="1">
          <p15:clr>
            <a:srgbClr val="A4A3A4"/>
          </p15:clr>
        </p15:guide>
        <p15:guide id="4" pos="2448">
          <p15:clr>
            <a:srgbClr val="A4A3A4"/>
          </p15:clr>
        </p15:guide>
        <p15:guide id="5" orient="horz" pos="103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 Vaughn" initials="EV" lastIdx="1" clrIdx="0">
    <p:extLst>
      <p:ext uri="{19B8F6BF-5375-455C-9EA6-DF929625EA0E}">
        <p15:presenceInfo xmlns:p15="http://schemas.microsoft.com/office/powerpoint/2012/main" userId="bd3fd68b3f481f62" providerId="Windows Live"/>
      </p:ext>
    </p:extLst>
  </p:cmAuthor>
  <p:cmAuthor id="2" name="sarah" initials="s" lastIdx="49" clrIdx="1">
    <p:extLst>
      <p:ext uri="{19B8F6BF-5375-455C-9EA6-DF929625EA0E}">
        <p15:presenceInfo xmlns:p15="http://schemas.microsoft.com/office/powerpoint/2012/main" userId="sarah" providerId="None"/>
      </p:ext>
    </p:extLst>
  </p:cmAuthor>
  <p:cmAuthor id="3" name="RP" initials="R" lastIdx="37" clrIdx="2">
    <p:extLst>
      <p:ext uri="{19B8F6BF-5375-455C-9EA6-DF929625EA0E}">
        <p15:presenceInfo xmlns:p15="http://schemas.microsoft.com/office/powerpoint/2012/main" userId="RP" providerId="None"/>
      </p:ext>
    </p:extLst>
  </p:cmAuthor>
  <p:cmAuthor id="4" name="Tim Smail" initials="TS" lastIdx="5" clrIdx="3">
    <p:extLst>
      <p:ext uri="{19B8F6BF-5375-455C-9EA6-DF929625EA0E}">
        <p15:presenceInfo xmlns:p15="http://schemas.microsoft.com/office/powerpoint/2012/main" userId="Tim Smail" providerId="None"/>
      </p:ext>
    </p:extLst>
  </p:cmAuthor>
  <p:cmAuthor id="5" name="AnnaK"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BE"/>
    <a:srgbClr val="00567D"/>
    <a:srgbClr val="FFFFFF"/>
    <a:srgbClr val="B7EEFF"/>
    <a:srgbClr val="932923"/>
    <a:srgbClr val="555759"/>
    <a:srgbClr val="44695B"/>
    <a:srgbClr val="7F9C91"/>
    <a:srgbClr val="ECEEEC"/>
    <a:srgbClr val="43695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86" autoAdjust="0"/>
    <p:restoredTop sz="96285" autoAdjust="0"/>
  </p:normalViewPr>
  <p:slideViewPr>
    <p:cSldViewPr snapToGrid="0" snapToObjects="1">
      <p:cViewPr varScale="1">
        <p:scale>
          <a:sx n="49" d="100"/>
          <a:sy n="49" d="100"/>
        </p:scale>
        <p:origin x="1998" y="60"/>
      </p:cViewPr>
      <p:guideLst>
        <p:guide orient="horz" pos="720"/>
        <p:guide pos="2448"/>
        <p:guide orient="horz" pos="1032"/>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1" d="100"/>
          <a:sy n="81" d="100"/>
        </p:scale>
        <p:origin x="385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6434"/>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6434"/>
          </a:xfrm>
          <a:prstGeom prst="rect">
            <a:avLst/>
          </a:prstGeom>
        </p:spPr>
        <p:txBody>
          <a:bodyPr vert="horz" lIns="93162" tIns="46581" rIns="93162" bIns="46581" rtlCol="0"/>
          <a:lstStyle>
            <a:lvl1pPr algn="r">
              <a:defRPr sz="1200"/>
            </a:lvl1pPr>
          </a:lstStyle>
          <a:p>
            <a:fld id="{2E9AC68F-4356-E940-BAD8-774AFBB1D075}" type="datetimeFigureOut">
              <a:rPr lang="en-US" smtClean="0"/>
              <a:t>1/20/2017</a:t>
            </a:fld>
            <a:endParaRPr lang="en-US" dirty="0"/>
          </a:p>
        </p:txBody>
      </p:sp>
      <p:sp>
        <p:nvSpPr>
          <p:cNvPr id="4" name="Footer Placeholder 3"/>
          <p:cNvSpPr>
            <a:spLocks noGrp="1"/>
          </p:cNvSpPr>
          <p:nvPr>
            <p:ph type="ftr" sz="quarter" idx="2"/>
          </p:nvPr>
        </p:nvSpPr>
        <p:spPr>
          <a:xfrm>
            <a:off x="1" y="8829967"/>
            <a:ext cx="3037840" cy="466433"/>
          </a:xfrm>
          <a:prstGeom prst="rect">
            <a:avLst/>
          </a:prstGeom>
        </p:spPr>
        <p:txBody>
          <a:bodyPr vert="horz" lIns="93162" tIns="46581" rIns="93162" bIns="4658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829967"/>
            <a:ext cx="3037840" cy="466433"/>
          </a:xfrm>
          <a:prstGeom prst="rect">
            <a:avLst/>
          </a:prstGeom>
        </p:spPr>
        <p:txBody>
          <a:bodyPr vert="horz" lIns="93162" tIns="46581" rIns="93162" bIns="46581" rtlCol="0" anchor="b"/>
          <a:lstStyle>
            <a:lvl1pPr algn="r">
              <a:defRPr sz="1200"/>
            </a:lvl1pPr>
          </a:lstStyle>
          <a:p>
            <a:fld id="{00BE28FA-DE09-1442-8EA4-52022773C22B}" type="slidenum">
              <a:rPr lang="en-US" smtClean="0"/>
              <a:t>‹#›</a:t>
            </a:fld>
            <a:endParaRPr lang="en-US" dirty="0"/>
          </a:p>
        </p:txBody>
      </p:sp>
    </p:spTree>
    <p:extLst>
      <p:ext uri="{BB962C8B-B14F-4D97-AF65-F5344CB8AC3E}">
        <p14:creationId xmlns:p14="http://schemas.microsoft.com/office/powerpoint/2010/main" val="115969331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6434"/>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idx="1"/>
          </p:nvPr>
        </p:nvSpPr>
        <p:spPr>
          <a:xfrm>
            <a:off x="3970939" y="0"/>
            <a:ext cx="3037840" cy="466434"/>
          </a:xfrm>
          <a:prstGeom prst="rect">
            <a:avLst/>
          </a:prstGeom>
        </p:spPr>
        <p:txBody>
          <a:bodyPr vert="horz" lIns="93162" tIns="46581" rIns="93162" bIns="46581" rtlCol="0"/>
          <a:lstStyle>
            <a:lvl1pPr algn="r">
              <a:defRPr sz="1200"/>
            </a:lvl1pPr>
          </a:lstStyle>
          <a:p>
            <a:fld id="{436DFEA7-96A8-774D-8B6B-604673284BD0}" type="datetimeFigureOut">
              <a:rPr lang="en-US" smtClean="0"/>
              <a:t>1/20/2017</a:t>
            </a:fld>
            <a:endParaRPr lang="en-US" dirty="0"/>
          </a:p>
        </p:txBody>
      </p:sp>
      <p:sp>
        <p:nvSpPr>
          <p:cNvPr id="4" name="Slide Image Placeholder 3"/>
          <p:cNvSpPr>
            <a:spLocks noGrp="1" noRot="1" noChangeAspect="1"/>
          </p:cNvSpPr>
          <p:nvPr>
            <p:ph type="sldImg" idx="2"/>
          </p:nvPr>
        </p:nvSpPr>
        <p:spPr>
          <a:xfrm>
            <a:off x="2293938" y="1162050"/>
            <a:ext cx="2422525" cy="3136900"/>
          </a:xfrm>
          <a:prstGeom prst="rect">
            <a:avLst/>
          </a:prstGeom>
          <a:noFill/>
          <a:ln w="12700">
            <a:solidFill>
              <a:prstClr val="black"/>
            </a:solidFill>
          </a:ln>
        </p:spPr>
        <p:txBody>
          <a:bodyPr vert="horz" lIns="93162" tIns="46581" rIns="93162" bIns="46581"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62" tIns="46581" rIns="93162" bIns="465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7"/>
            <a:ext cx="3037840" cy="466433"/>
          </a:xfrm>
          <a:prstGeom prst="rect">
            <a:avLst/>
          </a:prstGeom>
        </p:spPr>
        <p:txBody>
          <a:bodyPr vert="horz" lIns="93162" tIns="46581" rIns="93162" bIns="4658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6433"/>
          </a:xfrm>
          <a:prstGeom prst="rect">
            <a:avLst/>
          </a:prstGeom>
        </p:spPr>
        <p:txBody>
          <a:bodyPr vert="horz" lIns="93162" tIns="46581" rIns="93162" bIns="46581" rtlCol="0" anchor="b"/>
          <a:lstStyle>
            <a:lvl1pPr algn="r">
              <a:defRPr sz="1200"/>
            </a:lvl1pPr>
          </a:lstStyle>
          <a:p>
            <a:fld id="{20EBFCE9-087B-2F40-ABB2-08A49726B681}" type="slidenum">
              <a:rPr lang="en-US" smtClean="0"/>
              <a:t>‹#›</a:t>
            </a:fld>
            <a:endParaRPr lang="en-US" dirty="0"/>
          </a:p>
        </p:txBody>
      </p:sp>
    </p:spTree>
    <p:extLst>
      <p:ext uri="{BB962C8B-B14F-4D97-AF65-F5344CB8AC3E}">
        <p14:creationId xmlns:p14="http://schemas.microsoft.com/office/powerpoint/2010/main" val="179429253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2515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974619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6976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31579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84909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64672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0" y="1169988"/>
            <a:ext cx="2441575" cy="3159125"/>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11706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0" y="1169988"/>
            <a:ext cx="2441575" cy="3159125"/>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0678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0" y="1169988"/>
            <a:ext cx="2441575" cy="3159125"/>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44092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0" y="1169988"/>
            <a:ext cx="2441575" cy="3159125"/>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9260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06763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52685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0" y="1169988"/>
            <a:ext cx="2441575" cy="3159125"/>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324821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49840"/>
          <a:stretch/>
        </p:blipFill>
        <p:spPr>
          <a:xfrm>
            <a:off x="0" y="0"/>
            <a:ext cx="7772400" cy="10058400"/>
          </a:xfrm>
          <a:prstGeom prst="rect">
            <a:avLst/>
          </a:prstGeom>
          <a:noFill/>
          <a:ln>
            <a:noFill/>
          </a:ln>
        </p:spPr>
      </p:pic>
      <p:pic>
        <p:nvPicPr>
          <p:cNvPr id="6" name="Picture 5" descr="WindWkshop.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86200" y="800100"/>
            <a:ext cx="3200400" cy="2819400"/>
          </a:xfrm>
          <a:prstGeom prst="rect">
            <a:avLst/>
          </a:prstGeom>
        </p:spPr>
      </p:pic>
    </p:spTree>
    <p:extLst>
      <p:ext uri="{BB962C8B-B14F-4D97-AF65-F5344CB8AC3E}">
        <p14:creationId xmlns:p14="http://schemas.microsoft.com/office/powerpoint/2010/main" val="1559550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2">
    <p:bg>
      <p:bgPr>
        <a:blipFill dpi="0" rotWithShape="1">
          <a:blip r:embed="rId2">
            <a:lum/>
          </a:blip>
          <a:srcRect/>
          <a:stretch>
            <a:fillRect l="-47000" r="-47000"/>
          </a:stretch>
        </a:blipFill>
        <a:effectLst/>
      </p:bgPr>
    </p:bg>
    <p:spTree>
      <p:nvGrpSpPr>
        <p:cNvPr id="1" name=""/>
        <p:cNvGrpSpPr/>
        <p:nvPr/>
      </p:nvGrpSpPr>
      <p:grpSpPr>
        <a:xfrm>
          <a:off x="0" y="0"/>
          <a:ext cx="0" cy="0"/>
          <a:chOff x="0" y="0"/>
          <a:chExt cx="0" cy="0"/>
        </a:xfrm>
      </p:grpSpPr>
      <p:sp>
        <p:nvSpPr>
          <p:cNvPr id="3" name="Rectangle 2"/>
          <p:cNvSpPr/>
          <p:nvPr userDrawn="1"/>
        </p:nvSpPr>
        <p:spPr>
          <a:xfrm rot="16200000">
            <a:off x="253313" y="2539313"/>
            <a:ext cx="10058401" cy="4979773"/>
          </a:xfrm>
          <a:prstGeom prst="rect">
            <a:avLst/>
          </a:prstGeom>
          <a:gradFill>
            <a:gsLst>
              <a:gs pos="15000">
                <a:schemeClr val="tx1">
                  <a:lumMod val="50000"/>
                  <a:lumOff val="50000"/>
                </a:schemeClr>
              </a:gs>
              <a:gs pos="100000">
                <a:schemeClr val="bg1">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p:nvPr>
        </p:nvSpPr>
        <p:spPr>
          <a:xfrm>
            <a:off x="533400" y="4030345"/>
            <a:ext cx="3581400" cy="1997710"/>
          </a:xfrm>
          <a:prstGeom prst="rect">
            <a:avLst/>
          </a:prstGeom>
        </p:spPr>
        <p:txBody>
          <a:bodyPr anchor="ctr" anchorCtr="0"/>
          <a:lstStyle>
            <a:lvl1pPr algn="l">
              <a:defRPr sz="3200" b="1" cap="all">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204860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4728"/>
            <a:ext cx="5562600" cy="600456"/>
          </a:xfrm>
          <a:prstGeom prst="rect">
            <a:avLst/>
          </a:prstGeom>
        </p:spPr>
        <p:txBody>
          <a:bodyPr lIns="0" tIns="0" rIns="0" bIns="0" anchor="b" anchorCtr="0"/>
          <a:lstStyle>
            <a:lvl1pPr algn="l">
              <a:defRPr lang="en-US" sz="2000" b="0" dirty="0">
                <a:solidFill>
                  <a:srgbClr val="00567D"/>
                </a:solidFill>
                <a:latin typeface="Arial" panose="020B0604020202020204" pitchFamily="34" charset="0"/>
                <a:cs typeface="Arial" panose="020B0604020202020204" pitchFamily="34" charset="0"/>
              </a:defRPr>
            </a:lvl1pPr>
          </a:lstStyle>
          <a:p>
            <a:pPr lvl="0" algn="l"/>
            <a:r>
              <a:rPr lang="en-US" dirty="0"/>
              <a:t>Click to edit Master title style</a:t>
            </a:r>
          </a:p>
        </p:txBody>
      </p:sp>
      <p:sp>
        <p:nvSpPr>
          <p:cNvPr id="6"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175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0664"/>
            <a:ext cx="6035040" cy="600456"/>
          </a:xfrm>
          <a:prstGeom prst="rect">
            <a:avLst/>
          </a:prstGeom>
        </p:spPr>
        <p:txBody>
          <a:bodyPr lIns="0" tIns="0" rIns="0" bIns="0" anchor="b" anchorCtr="0"/>
          <a:lstStyle>
            <a:lvl1pPr>
              <a:defRPr lang="en-US" sz="2000" b="0" dirty="0">
                <a:solidFill>
                  <a:srgbClr val="00567D"/>
                </a:solidFill>
                <a:latin typeface="Arial" panose="020B0604020202020204" pitchFamily="34" charset="0"/>
                <a:cs typeface="Arial" panose="020B0604020202020204" pitchFamily="34" charset="0"/>
              </a:defRPr>
            </a:lvl1pPr>
          </a:lstStyle>
          <a:p>
            <a:pPr lvl="0" algn="l"/>
            <a:r>
              <a:rPr lang="en-US" dirty="0"/>
              <a:t>Click to edit Master title style</a:t>
            </a:r>
          </a:p>
        </p:txBody>
      </p:sp>
      <p:sp>
        <p:nvSpPr>
          <p:cNvPr id="4"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2995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2949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Rectangle 1"/>
          <p:cNvSpPr/>
          <p:nvPr userDrawn="1"/>
        </p:nvSpPr>
        <p:spPr>
          <a:xfrm>
            <a:off x="6805" y="8810368"/>
            <a:ext cx="7765595" cy="1248032"/>
          </a:xfrm>
          <a:prstGeom prst="rect">
            <a:avLst/>
          </a:prstGeom>
          <a:gradFill>
            <a:gsLst>
              <a:gs pos="0">
                <a:srgbClr val="B7EEFF"/>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Rectangle 2"/>
          <p:cNvSpPr/>
          <p:nvPr userDrawn="1"/>
        </p:nvSpPr>
        <p:spPr>
          <a:xfrm>
            <a:off x="533400" y="9581775"/>
            <a:ext cx="1015663" cy="253916"/>
          </a:xfrm>
          <a:prstGeom prst="rect">
            <a:avLst/>
          </a:prstGeom>
        </p:spPr>
        <p:txBody>
          <a:bodyPr wrap="none" lIns="0" rIns="9144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www.ready.gov</a:t>
            </a:r>
          </a:p>
        </p:txBody>
      </p:sp>
      <p:cxnSp>
        <p:nvCxnSpPr>
          <p:cNvPr id="4" name="Straight Connector 3"/>
          <p:cNvCxnSpPr/>
          <p:nvPr userDrawn="1"/>
        </p:nvCxnSpPr>
        <p:spPr>
          <a:xfrm>
            <a:off x="531537" y="9544704"/>
            <a:ext cx="6707463" cy="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userDrawn="1"/>
        </p:nvSpPr>
        <p:spPr>
          <a:xfrm>
            <a:off x="6327648" y="9581775"/>
            <a:ext cx="911352" cy="253916"/>
          </a:xfrm>
          <a:prstGeom prst="rect">
            <a:avLst/>
          </a:prstGeom>
        </p:spPr>
        <p:txBody>
          <a:bodyPr wrap="square" lIns="0" rIns="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 FLASH 2016</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5085" t="10159" r="617" b="62018"/>
          <a:stretch/>
        </p:blipFill>
        <p:spPr>
          <a:xfrm>
            <a:off x="0" y="0"/>
            <a:ext cx="7772396" cy="1485900"/>
          </a:xfrm>
          <a:prstGeom prst="rect">
            <a:avLst/>
          </a:prstGeom>
          <a:noFill/>
          <a:ln>
            <a:noFill/>
          </a:ln>
        </p:spPr>
      </p:pic>
      <p:sp>
        <p:nvSpPr>
          <p:cNvPr id="10" name="Rectangle 9"/>
          <p:cNvSpPr/>
          <p:nvPr userDrawn="1"/>
        </p:nvSpPr>
        <p:spPr>
          <a:xfrm rot="10800000">
            <a:off x="0" y="0"/>
            <a:ext cx="7772397" cy="1508760"/>
          </a:xfrm>
          <a:prstGeom prst="rect">
            <a:avLst/>
          </a:prstGeom>
          <a:gradFill>
            <a:gsLst>
              <a:gs pos="0">
                <a:srgbClr val="008FBE">
                  <a:alpha val="60784"/>
                </a:srgb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1" name="Picture 10"/>
          <p:cNvPicPr>
            <a:picLocks noChangeAspect="1"/>
          </p:cNvPicPr>
          <p:nvPr userDrawn="1"/>
        </p:nvPicPr>
        <p:blipFill rotWithShape="1">
          <a:blip r:embed="rId3">
            <a:extLst>
              <a:ext uri="{28A0092B-C50C-407E-A947-70E740481C1C}">
                <a14:useLocalDpi xmlns:a14="http://schemas.microsoft.com/office/drawing/2010/main" val="0"/>
              </a:ext>
            </a:extLst>
          </a:blip>
          <a:srcRect l="52451" t="8712" r="5066" b="61995"/>
          <a:stretch/>
        </p:blipFill>
        <p:spPr>
          <a:xfrm>
            <a:off x="6101563" y="298854"/>
            <a:ext cx="1147729" cy="1024128"/>
          </a:xfrm>
          <a:prstGeom prst="rect">
            <a:avLst/>
          </a:prstGeom>
        </p:spPr>
      </p:pic>
    </p:spTree>
    <p:extLst>
      <p:ext uri="{BB962C8B-B14F-4D97-AF65-F5344CB8AC3E}">
        <p14:creationId xmlns:p14="http://schemas.microsoft.com/office/powerpoint/2010/main" val="1669132367"/>
      </p:ext>
    </p:extLst>
  </p:cSld>
  <p:clrMapOvr>
    <a:masterClrMapping/>
  </p:clrMapOvr>
  <p:extLst mod="1">
    <p:ext uri="{DCECCB84-F9BA-43D5-87BE-67443E8EF086}">
      <p15:sldGuideLst xmlns:p15="http://schemas.microsoft.com/office/powerpoint/2012/main">
        <p15:guide id="1" pos="2448">
          <p15:clr>
            <a:srgbClr val="FBAE40"/>
          </p15:clr>
        </p15:guide>
        <p15:guide id="2" pos="336">
          <p15:clr>
            <a:srgbClr val="FBAE40"/>
          </p15:clr>
        </p15:guide>
        <p15:guide id="3" pos="45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rgbClr val="008FBE"/>
        </a:solidFill>
        <a:effectLst/>
      </p:bgPr>
    </p:bg>
    <p:spTree>
      <p:nvGrpSpPr>
        <p:cNvPr id="1" name=""/>
        <p:cNvGrpSpPr/>
        <p:nvPr/>
      </p:nvGrpSpPr>
      <p:grpSpPr>
        <a:xfrm>
          <a:off x="0" y="0"/>
          <a:ext cx="0" cy="0"/>
          <a:chOff x="0" y="0"/>
          <a:chExt cx="0" cy="0"/>
        </a:xfrm>
      </p:grpSpPr>
      <p:cxnSp>
        <p:nvCxnSpPr>
          <p:cNvPr id="10" name="Straight Connector 9"/>
          <p:cNvCxnSpPr/>
          <p:nvPr userDrawn="1"/>
        </p:nvCxnSpPr>
        <p:spPr>
          <a:xfrm>
            <a:off x="-63500" y="4918332"/>
            <a:ext cx="7864732" cy="0"/>
          </a:xfrm>
          <a:prstGeom prst="line">
            <a:avLst/>
          </a:prstGeom>
          <a:ln w="1270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00432" y="3929449"/>
            <a:ext cx="5838568" cy="976183"/>
          </a:xfrm>
          <a:prstGeom prst="rect">
            <a:avLst/>
          </a:prstGeom>
        </p:spPr>
        <p:txBody>
          <a:bodyPr lIns="0" rIns="0" anchor="b" anchorCtr="0"/>
          <a:lstStyle>
            <a:lvl1pPr algn="r">
              <a:defRPr sz="32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7744" y="2804160"/>
            <a:ext cx="2637320" cy="2109092"/>
          </a:xfrm>
          <a:prstGeom prst="rect">
            <a:avLst/>
          </a:prstGeom>
        </p:spPr>
      </p:pic>
    </p:spTree>
    <p:extLst>
      <p:ext uri="{BB962C8B-B14F-4D97-AF65-F5344CB8AC3E}">
        <p14:creationId xmlns:p14="http://schemas.microsoft.com/office/powerpoint/2010/main" val="432524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2">
    <p:bg>
      <p:bgPr>
        <a:blipFill dpi="0" rotWithShape="1">
          <a:blip r:embed="rId2">
            <a:lum/>
          </a:blip>
          <a:srcRect/>
          <a:stretch>
            <a:fillRect l="-47000" r="-47000"/>
          </a:stretch>
        </a:blipFill>
        <a:effectLst/>
      </p:bgPr>
    </p:bg>
    <p:spTree>
      <p:nvGrpSpPr>
        <p:cNvPr id="1" name=""/>
        <p:cNvGrpSpPr/>
        <p:nvPr/>
      </p:nvGrpSpPr>
      <p:grpSpPr>
        <a:xfrm>
          <a:off x="0" y="0"/>
          <a:ext cx="0" cy="0"/>
          <a:chOff x="0" y="0"/>
          <a:chExt cx="0" cy="0"/>
        </a:xfrm>
      </p:grpSpPr>
      <p:sp>
        <p:nvSpPr>
          <p:cNvPr id="3" name="Rectangle 2"/>
          <p:cNvSpPr/>
          <p:nvPr userDrawn="1"/>
        </p:nvSpPr>
        <p:spPr>
          <a:xfrm rot="16200000">
            <a:off x="253313" y="2539313"/>
            <a:ext cx="10058401" cy="4979773"/>
          </a:xfrm>
          <a:prstGeom prst="rect">
            <a:avLst/>
          </a:prstGeom>
          <a:gradFill>
            <a:gsLst>
              <a:gs pos="15000">
                <a:schemeClr val="tx1">
                  <a:lumMod val="50000"/>
                  <a:lumOff val="50000"/>
                </a:schemeClr>
              </a:gs>
              <a:gs pos="100000">
                <a:schemeClr val="bg1">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33400" y="4030345"/>
            <a:ext cx="3581400" cy="1997710"/>
          </a:xfrm>
          <a:prstGeom prst="rect">
            <a:avLst/>
          </a:prstGeom>
        </p:spPr>
        <p:txBody>
          <a:bodyPr anchor="ctr" anchorCtr="0"/>
          <a:lstStyle>
            <a:lvl1pPr algn="l">
              <a:defRPr sz="3200" b="1" cap="all">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587761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4728"/>
            <a:ext cx="5562600" cy="600456"/>
          </a:xfrm>
          <a:prstGeom prst="rect">
            <a:avLst/>
          </a:prstGeom>
        </p:spPr>
        <p:txBody>
          <a:bodyPr lIns="0" tIns="0" rIns="0" bIns="0" anchor="b" anchorCtr="0"/>
          <a:lstStyle>
            <a:lvl1pPr algn="l">
              <a:defRPr lang="en-US" sz="2000" b="0" dirty="0">
                <a:solidFill>
                  <a:srgbClr val="00567D"/>
                </a:solidFill>
                <a:latin typeface="Arial" panose="020B0604020202020204" pitchFamily="34" charset="0"/>
                <a:cs typeface="Arial" panose="020B0604020202020204" pitchFamily="34" charset="0"/>
              </a:defRPr>
            </a:lvl1pPr>
          </a:lstStyle>
          <a:p>
            <a:pPr lvl="0" algn="l"/>
            <a:r>
              <a:rPr lang="en-US" dirty="0"/>
              <a:t>Click to edit Master title style</a:t>
            </a:r>
          </a:p>
        </p:txBody>
      </p:sp>
      <p:sp>
        <p:nvSpPr>
          <p:cNvPr id="6"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1415702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0664"/>
            <a:ext cx="6035040" cy="600456"/>
          </a:xfrm>
          <a:prstGeom prst="rect">
            <a:avLst/>
          </a:prstGeom>
        </p:spPr>
        <p:txBody>
          <a:bodyPr lIns="0" tIns="0" rIns="0" bIns="0" anchor="b" anchorCtr="0"/>
          <a:lstStyle>
            <a:lvl1pPr>
              <a:defRPr lang="en-US" sz="2000" b="0" dirty="0">
                <a:solidFill>
                  <a:srgbClr val="00567D"/>
                </a:solidFill>
                <a:latin typeface="Arial" panose="020B0604020202020204" pitchFamily="34" charset="0"/>
                <a:cs typeface="Arial" panose="020B0604020202020204" pitchFamily="34" charset="0"/>
              </a:defRPr>
            </a:lvl1pPr>
          </a:lstStyle>
          <a:p>
            <a:pPr lvl="0" algn="l"/>
            <a:r>
              <a:rPr lang="en-US" dirty="0"/>
              <a:t>Click to edit Master title style</a:t>
            </a:r>
          </a:p>
        </p:txBody>
      </p:sp>
      <p:sp>
        <p:nvSpPr>
          <p:cNvPr id="4"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2405689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857036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Rectangle 1"/>
          <p:cNvSpPr/>
          <p:nvPr userDrawn="1"/>
        </p:nvSpPr>
        <p:spPr>
          <a:xfrm>
            <a:off x="6805" y="8810368"/>
            <a:ext cx="7765595" cy="1248032"/>
          </a:xfrm>
          <a:prstGeom prst="rect">
            <a:avLst/>
          </a:prstGeom>
          <a:gradFill>
            <a:gsLst>
              <a:gs pos="0">
                <a:srgbClr val="B7EEFF"/>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3" name="Rectangle 2"/>
          <p:cNvSpPr/>
          <p:nvPr userDrawn="1"/>
        </p:nvSpPr>
        <p:spPr>
          <a:xfrm>
            <a:off x="533400" y="9581775"/>
            <a:ext cx="1015663" cy="253916"/>
          </a:xfrm>
          <a:prstGeom prst="rect">
            <a:avLst/>
          </a:prstGeom>
        </p:spPr>
        <p:txBody>
          <a:bodyPr wrap="none" lIns="0" rIns="91440">
            <a:spAutoFit/>
          </a:bodyPr>
          <a:lstStyle/>
          <a:p>
            <a:pPr lvl="0"/>
            <a:r>
              <a:rPr lang="en-US" sz="1050" dirty="0">
                <a:solidFill>
                  <a:schemeClr val="tx1">
                    <a:lumMod val="65000"/>
                    <a:lumOff val="35000"/>
                  </a:schemeClr>
                </a:solidFill>
                <a:latin typeface="Arial" panose="020B0604020202020204" pitchFamily="34" charset="0"/>
                <a:cs typeface="Arial" panose="020B0604020202020204" pitchFamily="34" charset="0"/>
              </a:rPr>
              <a:t>www.ready.gov</a:t>
            </a:r>
          </a:p>
        </p:txBody>
      </p:sp>
      <p:cxnSp>
        <p:nvCxnSpPr>
          <p:cNvPr id="4" name="Straight Connector 3"/>
          <p:cNvCxnSpPr/>
          <p:nvPr userDrawn="1"/>
        </p:nvCxnSpPr>
        <p:spPr>
          <a:xfrm>
            <a:off x="531537" y="9544704"/>
            <a:ext cx="6707463" cy="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userDrawn="1"/>
        </p:nvSpPr>
        <p:spPr>
          <a:xfrm>
            <a:off x="6327648" y="9581775"/>
            <a:ext cx="911352" cy="253916"/>
          </a:xfrm>
          <a:prstGeom prst="rect">
            <a:avLst/>
          </a:prstGeom>
        </p:spPr>
        <p:txBody>
          <a:bodyPr wrap="square" lIns="0" rIns="0">
            <a:spAutoFit/>
          </a:bodyPr>
          <a:lstStyle/>
          <a:p>
            <a:pPr lvl="0" algn="r"/>
            <a:r>
              <a:rPr lang="en-US" sz="1050" dirty="0">
                <a:solidFill>
                  <a:schemeClr val="tx1">
                    <a:lumMod val="65000"/>
                    <a:lumOff val="35000"/>
                  </a:schemeClr>
                </a:solidFill>
                <a:latin typeface="Arial" panose="020B0604020202020204" pitchFamily="34" charset="0"/>
                <a:cs typeface="Arial" panose="020B0604020202020204" pitchFamily="34" charset="0"/>
              </a:rPr>
              <a:t>© FLASH 2016</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5085" t="10159" r="617" b="62018"/>
          <a:stretch/>
        </p:blipFill>
        <p:spPr>
          <a:xfrm>
            <a:off x="0" y="0"/>
            <a:ext cx="7772396" cy="1485900"/>
          </a:xfrm>
          <a:prstGeom prst="rect">
            <a:avLst/>
          </a:prstGeom>
          <a:noFill/>
          <a:ln>
            <a:noFill/>
          </a:ln>
        </p:spPr>
      </p:pic>
      <p:sp>
        <p:nvSpPr>
          <p:cNvPr id="10" name="Rectangle 9"/>
          <p:cNvSpPr/>
          <p:nvPr userDrawn="1"/>
        </p:nvSpPr>
        <p:spPr>
          <a:xfrm rot="10800000">
            <a:off x="0" y="0"/>
            <a:ext cx="7772397" cy="1508760"/>
          </a:xfrm>
          <a:prstGeom prst="rect">
            <a:avLst/>
          </a:prstGeom>
          <a:gradFill>
            <a:gsLst>
              <a:gs pos="0">
                <a:srgbClr val="008FBE">
                  <a:alpha val="60784"/>
                </a:srgb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rotWithShape="1">
          <a:blip r:embed="rId3">
            <a:extLst>
              <a:ext uri="{28A0092B-C50C-407E-A947-70E740481C1C}">
                <a14:useLocalDpi xmlns:a14="http://schemas.microsoft.com/office/drawing/2010/main" val="0"/>
              </a:ext>
            </a:extLst>
          </a:blip>
          <a:srcRect l="52451" t="8712" r="5066" b="61995"/>
          <a:stretch/>
        </p:blipFill>
        <p:spPr>
          <a:xfrm>
            <a:off x="6101563" y="298854"/>
            <a:ext cx="1147729" cy="1024128"/>
          </a:xfrm>
          <a:prstGeom prst="rect">
            <a:avLst/>
          </a:prstGeom>
        </p:spPr>
      </p:pic>
    </p:spTree>
    <p:extLst>
      <p:ext uri="{BB962C8B-B14F-4D97-AF65-F5344CB8AC3E}">
        <p14:creationId xmlns:p14="http://schemas.microsoft.com/office/powerpoint/2010/main" val="1172818771"/>
      </p:ext>
    </p:extLst>
  </p:cSld>
  <p:clrMapOvr>
    <a:masterClrMapping/>
  </p:clrMapOvr>
  <p:extLst mod="1">
    <p:ext uri="{DCECCB84-F9BA-43D5-87BE-67443E8EF086}">
      <p15:sldGuideLst xmlns:p15="http://schemas.microsoft.com/office/powerpoint/2012/main">
        <p15:guide id="1" pos="2448" userDrawn="1">
          <p15:clr>
            <a:srgbClr val="FBAE40"/>
          </p15:clr>
        </p15:guide>
        <p15:guide id="2" pos="336" userDrawn="1">
          <p15:clr>
            <a:srgbClr val="FBAE40"/>
          </p15:clr>
        </p15:guide>
        <p15:guide id="3" pos="45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49840"/>
          <a:stretch/>
        </p:blipFill>
        <p:spPr>
          <a:xfrm>
            <a:off x="0" y="0"/>
            <a:ext cx="7772400" cy="10058400"/>
          </a:xfrm>
          <a:prstGeom prst="rect">
            <a:avLst/>
          </a:prstGeom>
          <a:noFill/>
          <a:ln>
            <a:noFill/>
          </a:ln>
        </p:spPr>
      </p:pic>
      <p:pic>
        <p:nvPicPr>
          <p:cNvPr id="6" name="Picture 5" descr="WindWkshop.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44081" y="954648"/>
            <a:ext cx="3200400" cy="2819400"/>
          </a:xfrm>
          <a:prstGeom prst="rect">
            <a:avLst/>
          </a:prstGeom>
        </p:spPr>
      </p:pic>
    </p:spTree>
    <p:extLst>
      <p:ext uri="{BB962C8B-B14F-4D97-AF65-F5344CB8AC3E}">
        <p14:creationId xmlns:p14="http://schemas.microsoft.com/office/powerpoint/2010/main" val="3643046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rgbClr val="008FBE"/>
        </a:solidFill>
        <a:effectLst/>
      </p:bgPr>
    </p:bg>
    <p:spTree>
      <p:nvGrpSpPr>
        <p:cNvPr id="1" name=""/>
        <p:cNvGrpSpPr/>
        <p:nvPr/>
      </p:nvGrpSpPr>
      <p:grpSpPr>
        <a:xfrm>
          <a:off x="0" y="0"/>
          <a:ext cx="0" cy="0"/>
          <a:chOff x="0" y="0"/>
          <a:chExt cx="0" cy="0"/>
        </a:xfrm>
      </p:grpSpPr>
      <p:cxnSp>
        <p:nvCxnSpPr>
          <p:cNvPr id="10" name="Straight Connector 9"/>
          <p:cNvCxnSpPr/>
          <p:nvPr userDrawn="1"/>
        </p:nvCxnSpPr>
        <p:spPr>
          <a:xfrm>
            <a:off x="-63500" y="4918332"/>
            <a:ext cx="7864732" cy="0"/>
          </a:xfrm>
          <a:prstGeom prst="line">
            <a:avLst/>
          </a:prstGeom>
          <a:ln w="1270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00432" y="3929449"/>
            <a:ext cx="5838568" cy="976183"/>
          </a:xfrm>
          <a:prstGeom prst="rect">
            <a:avLst/>
          </a:prstGeom>
        </p:spPr>
        <p:txBody>
          <a:bodyPr lIns="0" rIns="0" anchor="b" anchorCtr="0"/>
          <a:lstStyle>
            <a:lvl1pPr algn="r">
              <a:defRPr sz="32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7744" y="2804160"/>
            <a:ext cx="2637320" cy="2109092"/>
          </a:xfrm>
          <a:prstGeom prst="rect">
            <a:avLst/>
          </a:prstGeom>
        </p:spPr>
      </p:pic>
    </p:spTree>
    <p:extLst>
      <p:ext uri="{BB962C8B-B14F-4D97-AF65-F5344CB8AC3E}">
        <p14:creationId xmlns:p14="http://schemas.microsoft.com/office/powerpoint/2010/main" val="875024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png"/><Relationship Id="rId4" Type="http://schemas.openxmlformats.org/officeDocument/2006/relationships/slideLayout" Target="../slideLayouts/slideLayout11.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9">
            <a:extLst>
              <a:ext uri="{28A0092B-C50C-407E-A947-70E740481C1C}">
                <a14:useLocalDpi xmlns:a14="http://schemas.microsoft.com/office/drawing/2010/main" val="0"/>
              </a:ext>
            </a:extLst>
          </a:blip>
          <a:srcRect l="5085" t="10159" r="617" b="62018"/>
          <a:stretch/>
        </p:blipFill>
        <p:spPr>
          <a:xfrm>
            <a:off x="0" y="0"/>
            <a:ext cx="7772396" cy="1485900"/>
          </a:xfrm>
          <a:prstGeom prst="rect">
            <a:avLst/>
          </a:prstGeom>
          <a:noFill/>
          <a:ln>
            <a:noFill/>
          </a:ln>
        </p:spPr>
      </p:pic>
      <p:sp>
        <p:nvSpPr>
          <p:cNvPr id="9" name="Rectangle 8"/>
          <p:cNvSpPr/>
          <p:nvPr userDrawn="1"/>
        </p:nvSpPr>
        <p:spPr>
          <a:xfrm rot="10800000">
            <a:off x="0" y="0"/>
            <a:ext cx="7772397" cy="1508760"/>
          </a:xfrm>
          <a:prstGeom prst="rect">
            <a:avLst/>
          </a:prstGeom>
          <a:gradFill>
            <a:gsLst>
              <a:gs pos="0">
                <a:srgbClr val="008FBE">
                  <a:alpha val="60784"/>
                </a:srgb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userDrawn="1"/>
        </p:nvSpPr>
        <p:spPr>
          <a:xfrm>
            <a:off x="6805" y="8810368"/>
            <a:ext cx="7765595" cy="1248032"/>
          </a:xfrm>
          <a:prstGeom prst="rect">
            <a:avLst/>
          </a:prstGeom>
          <a:gradFill>
            <a:gsLst>
              <a:gs pos="0">
                <a:srgbClr val="B7EEFF"/>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
        <p:nvSpPr>
          <p:cNvPr id="12" name="Rectangle 11"/>
          <p:cNvSpPr/>
          <p:nvPr userDrawn="1"/>
        </p:nvSpPr>
        <p:spPr>
          <a:xfrm>
            <a:off x="533400" y="9581775"/>
            <a:ext cx="1015663" cy="253916"/>
          </a:xfrm>
          <a:prstGeom prst="rect">
            <a:avLst/>
          </a:prstGeom>
        </p:spPr>
        <p:txBody>
          <a:bodyPr wrap="none" lIns="0" rIns="91440">
            <a:spAutoFit/>
          </a:bodyPr>
          <a:lstStyle/>
          <a:p>
            <a:pPr lvl="0"/>
            <a:r>
              <a:rPr lang="en-US" sz="1050" dirty="0">
                <a:solidFill>
                  <a:schemeClr val="tx1">
                    <a:lumMod val="65000"/>
                    <a:lumOff val="35000"/>
                  </a:schemeClr>
                </a:solidFill>
                <a:latin typeface="Arial" panose="020B0604020202020204" pitchFamily="34" charset="0"/>
                <a:cs typeface="Arial" panose="020B0604020202020204" pitchFamily="34" charset="0"/>
              </a:rPr>
              <a:t>www.ready.gov</a:t>
            </a:r>
          </a:p>
        </p:txBody>
      </p:sp>
      <p:cxnSp>
        <p:nvCxnSpPr>
          <p:cNvPr id="13" name="Straight Connector 12"/>
          <p:cNvCxnSpPr/>
          <p:nvPr userDrawn="1"/>
        </p:nvCxnSpPr>
        <p:spPr>
          <a:xfrm>
            <a:off x="531537" y="9544704"/>
            <a:ext cx="6707463" cy="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11" name="Picture 10" descr="WindWkshop.p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102569" y="321306"/>
            <a:ext cx="1136431" cy="1001676"/>
          </a:xfrm>
          <a:prstGeom prst="rect">
            <a:avLst/>
          </a:prstGeom>
        </p:spPr>
      </p:pic>
    </p:spTree>
    <p:extLst>
      <p:ext uri="{BB962C8B-B14F-4D97-AF65-F5344CB8AC3E}">
        <p14:creationId xmlns:p14="http://schemas.microsoft.com/office/powerpoint/2010/main" val="270782602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4" r:id="rId4"/>
    <p:sldLayoutId id="2147483658" r:id="rId5"/>
    <p:sldLayoutId id="2147483655" r:id="rId6"/>
    <p:sldLayoutId id="2147483657" r:id="rId7"/>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168" userDrawn="1">
          <p15:clr>
            <a:srgbClr val="F26B43"/>
          </p15:clr>
        </p15:guide>
        <p15:guide id="2" pos="2448" userDrawn="1">
          <p15:clr>
            <a:srgbClr val="F26B43"/>
          </p15:clr>
        </p15:guide>
        <p15:guide id="5" orient="horz" pos="192" userDrawn="1">
          <p15:clr>
            <a:srgbClr val="F26B43"/>
          </p15:clr>
        </p15:guide>
        <p15:guide id="6" orient="horz" pos="6144" userDrawn="1">
          <p15:clr>
            <a:srgbClr val="F26B43"/>
          </p15:clr>
        </p15:guide>
        <p15:guide id="7" orient="horz" pos="816" userDrawn="1">
          <p15:clr>
            <a:srgbClr val="F26B43"/>
          </p15:clr>
        </p15:guide>
        <p15:guide id="8" pos="336" userDrawn="1">
          <p15:clr>
            <a:srgbClr val="F26B43"/>
          </p15:clr>
        </p15:guide>
        <p15:guide id="9" pos="45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9">
            <a:extLst>
              <a:ext uri="{28A0092B-C50C-407E-A947-70E740481C1C}">
                <a14:useLocalDpi xmlns:a14="http://schemas.microsoft.com/office/drawing/2010/main" val="0"/>
              </a:ext>
            </a:extLst>
          </a:blip>
          <a:srcRect l="5085" t="10159" r="617" b="62018"/>
          <a:stretch/>
        </p:blipFill>
        <p:spPr>
          <a:xfrm>
            <a:off x="0" y="0"/>
            <a:ext cx="7772396" cy="1485900"/>
          </a:xfrm>
          <a:prstGeom prst="rect">
            <a:avLst/>
          </a:prstGeom>
          <a:noFill/>
          <a:ln>
            <a:noFill/>
          </a:ln>
        </p:spPr>
      </p:pic>
      <p:sp>
        <p:nvSpPr>
          <p:cNvPr id="9" name="Rectangle 8"/>
          <p:cNvSpPr/>
          <p:nvPr userDrawn="1"/>
        </p:nvSpPr>
        <p:spPr>
          <a:xfrm rot="10800000">
            <a:off x="0" y="0"/>
            <a:ext cx="7772397" cy="1508760"/>
          </a:xfrm>
          <a:prstGeom prst="rect">
            <a:avLst/>
          </a:prstGeom>
          <a:gradFill>
            <a:gsLst>
              <a:gs pos="0">
                <a:srgbClr val="008FBE">
                  <a:alpha val="60784"/>
                </a:srgb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p:cNvSpPr/>
          <p:nvPr userDrawn="1"/>
        </p:nvSpPr>
        <p:spPr>
          <a:xfrm>
            <a:off x="6805" y="8810368"/>
            <a:ext cx="7765595" cy="1248032"/>
          </a:xfrm>
          <a:prstGeom prst="rect">
            <a:avLst/>
          </a:prstGeom>
          <a:gradFill>
            <a:gsLst>
              <a:gs pos="0">
                <a:srgbClr val="B7EEFF"/>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12" name="Rectangle 11"/>
          <p:cNvSpPr/>
          <p:nvPr userDrawn="1"/>
        </p:nvSpPr>
        <p:spPr>
          <a:xfrm>
            <a:off x="533400" y="9581775"/>
            <a:ext cx="1015663" cy="253916"/>
          </a:xfrm>
          <a:prstGeom prst="rect">
            <a:avLst/>
          </a:prstGeom>
        </p:spPr>
        <p:txBody>
          <a:bodyPr wrap="none" lIns="0" rIns="9144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www.ready.gov</a:t>
            </a:r>
          </a:p>
        </p:txBody>
      </p:sp>
      <p:cxnSp>
        <p:nvCxnSpPr>
          <p:cNvPr id="13" name="Straight Connector 12"/>
          <p:cNvCxnSpPr/>
          <p:nvPr userDrawn="1"/>
        </p:nvCxnSpPr>
        <p:spPr>
          <a:xfrm>
            <a:off x="531537" y="9544704"/>
            <a:ext cx="6707463" cy="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3" name="Picture 2" descr="WindWkshop.p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099044" y="321306"/>
            <a:ext cx="1139956" cy="1004247"/>
          </a:xfrm>
          <a:prstGeom prst="rect">
            <a:avLst/>
          </a:prstGeom>
        </p:spPr>
      </p:pic>
    </p:spTree>
    <p:extLst>
      <p:ext uri="{BB962C8B-B14F-4D97-AF65-F5344CB8AC3E}">
        <p14:creationId xmlns:p14="http://schemas.microsoft.com/office/powerpoint/2010/main" val="4036617738"/>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168">
          <p15:clr>
            <a:srgbClr val="F26B43"/>
          </p15:clr>
        </p15:guide>
        <p15:guide id="2" pos="2448">
          <p15:clr>
            <a:srgbClr val="F26B43"/>
          </p15:clr>
        </p15:guide>
        <p15:guide id="5" orient="horz" pos="192">
          <p15:clr>
            <a:srgbClr val="F26B43"/>
          </p15:clr>
        </p15:guide>
        <p15:guide id="6" orient="horz" pos="6144">
          <p15:clr>
            <a:srgbClr val="F26B43"/>
          </p15:clr>
        </p15:guide>
        <p15:guide id="7" orient="horz" pos="816">
          <p15:clr>
            <a:srgbClr val="F26B43"/>
          </p15:clr>
        </p15:guide>
        <p15:guide id="8" pos="336">
          <p15:clr>
            <a:srgbClr val="F26B43"/>
          </p15:clr>
        </p15:guide>
        <p15:guide id="9" pos="45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52129"/>
            <a:ext cx="7772399" cy="1200329"/>
          </a:xfrm>
          <a:prstGeom prst="rect">
            <a:avLst/>
          </a:prstGeom>
          <a:noFill/>
        </p:spPr>
        <p:txBody>
          <a:bodyPr wrap="square" lIns="365760" rIns="182880" anchor="ctr" anchorCtr="0">
            <a:spAutoFit/>
          </a:bodyPr>
          <a:lstStyle/>
          <a:p>
            <a:pPr algn="ctr"/>
            <a:r>
              <a:rPr lang="en-US" sz="3600" b="1" dirty="0" smtClean="0">
                <a:solidFill>
                  <a:srgbClr val="FF0000"/>
                </a:solidFill>
                <a:latin typeface="Arial" panose="020B0604020202020204" pitchFamily="34" charset="0"/>
                <a:cs typeface="Arial" panose="020B0604020202020204" pitchFamily="34" charset="0"/>
              </a:rPr>
              <a:t>(Add Location</a:t>
            </a:r>
            <a:r>
              <a:rPr lang="en-US" sz="3600" b="1" dirty="0">
                <a:solidFill>
                  <a:srgbClr val="FF0000"/>
                </a:solidFill>
                <a:latin typeface="Arial" panose="020B0604020202020204" pitchFamily="34" charset="0"/>
                <a:cs typeface="Arial" panose="020B0604020202020204" pitchFamily="34" charset="0"/>
              </a:rPr>
              <a:t>)</a:t>
            </a:r>
          </a:p>
          <a:p>
            <a:pPr algn="ctr"/>
            <a:r>
              <a:rPr lang="en-US" sz="3600" b="1" dirty="0">
                <a:solidFill>
                  <a:schemeClr val="bg1"/>
                </a:solidFill>
                <a:latin typeface="Arial" panose="020B0604020202020204" pitchFamily="34" charset="0"/>
                <a:cs typeface="Arial" panose="020B0604020202020204" pitchFamily="34" charset="0"/>
              </a:rPr>
              <a:t>Program Guide </a:t>
            </a:r>
          </a:p>
        </p:txBody>
      </p:sp>
    </p:spTree>
    <p:extLst>
      <p:ext uri="{BB962C8B-B14F-4D97-AF65-F5344CB8AC3E}">
        <p14:creationId xmlns:p14="http://schemas.microsoft.com/office/powerpoint/2010/main" val="2282645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 </a:t>
            </a:r>
            <a:br>
              <a:rPr lang="en-US" dirty="0"/>
            </a:br>
            <a:r>
              <a:rPr lang="en-US" i="1" dirty="0"/>
              <a:t>Back-to-Business Self-Assessment</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6" name="Title 1"/>
          <p:cNvSpPr txBox="1">
            <a:spLocks/>
          </p:cNvSpPr>
          <p:nvPr/>
        </p:nvSpPr>
        <p:spPr>
          <a:xfrm>
            <a:off x="533400" y="1655064"/>
            <a:ext cx="6705600" cy="3185487"/>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PLANNING SCENARIO</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On May 1 of this year, a severe wind event/tornado strikes your community and damages both the structure and the contents in the building where your organization operates. Due to damage, your building has been ‘yellow tagged’ during a rapid assessment by the building department and is closed. A more thorough assessment of your building damage is needed to determine if your structure is safe, or can be made safe, prior to reopening. </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Due to the number of buildings damaged in your community, your building’s detailed damage assessment will take place three days after the event. </a:t>
            </a:r>
            <a:r>
              <a:rPr kumimoji="0" lang="en-US" sz="1100" b="0" i="0" u="sng"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You should assume you will not be able to access your facilities </a:t>
            </a:r>
            <a:br>
              <a:rPr kumimoji="0" lang="en-US" sz="1100" b="0" i="0" u="sng"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100" b="0" i="0" u="sng"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for at least three days.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Depending on your type of organization, expect that either 50 percent of your inventory (product) is unsellable, or that 50 percent of your computers or other equipment was damaged during the event </a:t>
            </a:r>
            <a:b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(choose whichever creates the greater impact on your organization). Assume that all utilities are interrupted. </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Further, you should project that the disruptions will continue for one additional day. The assessment will show that the damage is repairable to the structure, so now you will need to address staff, contents, </a:t>
            </a:r>
            <a:b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cleanup, repairs, and replacement. </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Based on this scenario, complete the 13 questions on the following pages to identify your risk.</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0098" t="71742" r="4118" b="7349"/>
          <a:stretch/>
        </p:blipFill>
        <p:spPr>
          <a:xfrm>
            <a:off x="2970639" y="6005222"/>
            <a:ext cx="4335780" cy="2103120"/>
          </a:xfrm>
          <a:prstGeom prst="rect">
            <a:avLst/>
          </a:prstGeom>
        </p:spPr>
      </p:pic>
    </p:spTree>
    <p:extLst>
      <p:ext uri="{BB962C8B-B14F-4D97-AF65-F5344CB8AC3E}">
        <p14:creationId xmlns:p14="http://schemas.microsoft.com/office/powerpoint/2010/main" val="463584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 </a:t>
            </a:r>
            <a:br>
              <a:rPr lang="en-US" dirty="0"/>
            </a:br>
            <a:r>
              <a:rPr lang="en-US" i="1" dirty="0"/>
              <a:t>Back-to-Business Self-Assessment</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4" name="Title 1"/>
          <p:cNvSpPr txBox="1">
            <a:spLocks/>
          </p:cNvSpPr>
          <p:nvPr/>
        </p:nvSpPr>
        <p:spPr>
          <a:xfrm>
            <a:off x="533400" y="1655064"/>
            <a:ext cx="6705600" cy="677108"/>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ASSESS YOUR READINESS </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Based on the planning scenario, complete the 13 questions below to highlight areas that your Preparedness and Mitigation Plan and Business Continuity Plan should address. </a:t>
            </a:r>
          </a:p>
        </p:txBody>
      </p:sp>
      <p:graphicFrame>
        <p:nvGraphicFramePr>
          <p:cNvPr id="5" name="Table 4"/>
          <p:cNvGraphicFramePr>
            <a:graphicFrameLocks noGrp="1"/>
          </p:cNvGraphicFramePr>
          <p:nvPr>
            <p:extLst/>
          </p:nvPr>
        </p:nvGraphicFramePr>
        <p:xfrm>
          <a:off x="533399" y="2459596"/>
          <a:ext cx="6705600" cy="5608320"/>
        </p:xfrm>
        <a:graphic>
          <a:graphicData uri="http://schemas.openxmlformats.org/drawingml/2006/table">
            <a:tbl>
              <a:tblPr firstRow="1" bandRow="1">
                <a:tableStyleId>{5C22544A-7EE6-4342-B048-85BDC9FD1C3A}</a:tableStyleId>
              </a:tblPr>
              <a:tblGrid>
                <a:gridCol w="2682240">
                  <a:extLst>
                    <a:ext uri="{9D8B030D-6E8A-4147-A177-3AD203B41FA5}">
                      <a16:colId xmlns="" xmlns:a16="http://schemas.microsoft.com/office/drawing/2014/main" val="20000"/>
                    </a:ext>
                  </a:extLst>
                </a:gridCol>
                <a:gridCol w="1341120">
                  <a:extLst>
                    <a:ext uri="{9D8B030D-6E8A-4147-A177-3AD203B41FA5}">
                      <a16:colId xmlns="" xmlns:a16="http://schemas.microsoft.com/office/drawing/2014/main" val="20001"/>
                    </a:ext>
                  </a:extLst>
                </a:gridCol>
                <a:gridCol w="2682240">
                  <a:extLst>
                    <a:ext uri="{9D8B030D-6E8A-4147-A177-3AD203B41FA5}">
                      <a16:colId xmlns="" xmlns:a16="http://schemas.microsoft.com/office/drawing/2014/main" val="20002"/>
                    </a:ext>
                  </a:extLst>
                </a:gridCol>
              </a:tblGrid>
              <a:tr h="45720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Arial" panose="020B0604020202020204" pitchFamily="34" charset="0"/>
                          <a:ea typeface="Arial" charset="0"/>
                          <a:cs typeface="Arial" panose="020B0604020202020204" pitchFamily="34" charset="0"/>
                        </a:rPr>
                        <a:t>IMPACTS ON YOUR ORGANIZATION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RESOURCES THAT CAN HELP MINIMIZE DAMAGE, DISRUPTIONS, AND INJURIES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365760">
                <a:tc gridSpan="3">
                  <a:txBody>
                    <a:bodyPr/>
                    <a:lstStyle/>
                    <a:p>
                      <a:r>
                        <a:rPr lang="en-US" sz="1000" b="1" dirty="0">
                          <a:solidFill>
                            <a:schemeClr val="bg1"/>
                          </a:solidFill>
                          <a:latin typeface="Arial" panose="020B0604020202020204" pitchFamily="34" charset="0"/>
                          <a:cs typeface="Arial" panose="020B0604020202020204" pitchFamily="34" charset="0"/>
                        </a:rPr>
                        <a:t>SPACE/SYSTEMS/STRUCTURE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extLst>
                  <a:ext uri="{0D108BD9-81ED-4DB2-BD59-A6C34878D82A}">
                    <a16:rowId xmlns="" xmlns:a16="http://schemas.microsoft.com/office/drawing/2014/main" val="10001"/>
                  </a:ext>
                </a:extLst>
              </a:tr>
              <a:tr h="457200">
                <a:tc>
                  <a:txBody>
                    <a:bodyPr/>
                    <a:lstStyle/>
                    <a:p>
                      <a:pPr marL="173038" indent="-173038">
                        <a:buFont typeface="+mj-lt"/>
                        <a:buAutoNum type="arabicPeriod"/>
                      </a:pPr>
                      <a:r>
                        <a:rPr lang="en-US" sz="1000" b="0" dirty="0">
                          <a:solidFill>
                            <a:schemeClr val="tx1"/>
                          </a:solidFill>
                          <a:latin typeface="Arial" panose="020B0604020202020204" pitchFamily="34" charset="0"/>
                          <a:cs typeface="Arial" panose="020B0604020202020204" pitchFamily="34" charset="0"/>
                        </a:rPr>
                        <a:t>Can your organization operate without any of the following: computers, copier, fax machine, files, inventory, or special equipment (e.g., x-ray equipment, cash register, credit card readers)?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a:t>
                      </a:r>
                      <a:r>
                        <a:rPr lang="en-US" sz="1000" b="0" dirty="0">
                          <a:solidFill>
                            <a:schemeClr val="tx1"/>
                          </a:solidFill>
                          <a:latin typeface="Arial" panose="020B0604020202020204" pitchFamily="34" charset="0"/>
                          <a:cs typeface="Arial" panose="020B0604020202020204" pitchFamily="34" charset="0"/>
                        </a:rPr>
                        <a:t>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STAFF</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173038" indent="-173038">
                        <a:buFont typeface="+mj-lt"/>
                        <a:buAutoNum type="arabicPeriod" startAt="2"/>
                      </a:pPr>
                      <a:r>
                        <a:rPr lang="en-US" sz="1000" b="0" dirty="0">
                          <a:solidFill>
                            <a:schemeClr val="tx1"/>
                          </a:solidFill>
                          <a:latin typeface="Arial" panose="020B0604020202020204" pitchFamily="34" charset="0"/>
                          <a:cs typeface="Arial" panose="020B0604020202020204" pitchFamily="34" charset="0"/>
                        </a:rPr>
                        <a:t>Can your organization operate without any of the following: gas, power, water, internet, or telecommunications?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a:t>
                      </a:r>
                      <a:r>
                        <a:rPr lang="en-US" sz="1000" b="0" dirty="0">
                          <a:solidFill>
                            <a:schemeClr val="tx1"/>
                          </a:solidFill>
                          <a:latin typeface="Arial" panose="020B0604020202020204" pitchFamily="34" charset="0"/>
                          <a:cs typeface="Arial" panose="020B0604020202020204" pitchFamily="34" charset="0"/>
                        </a:rPr>
                        <a:t>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SYSTEMS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173038" indent="-173038">
                        <a:buFont typeface="+mj-lt"/>
                        <a:buAutoNum type="arabicPeriod" startAt="3"/>
                      </a:pPr>
                      <a:r>
                        <a:rPr lang="en-US" sz="1000" b="0" dirty="0">
                          <a:solidFill>
                            <a:schemeClr val="tx1"/>
                          </a:solidFill>
                          <a:latin typeface="Arial" panose="020B0604020202020204" pitchFamily="34" charset="0"/>
                          <a:cs typeface="Arial" panose="020B0604020202020204" pitchFamily="34" charset="0"/>
                        </a:rPr>
                        <a:t>Can you still operate your organization without access to the damaged building(s)?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a:t>
                      </a:r>
                      <a:r>
                        <a:rPr lang="en-US" sz="1000" b="0" dirty="0">
                          <a:solidFill>
                            <a:schemeClr val="tx1"/>
                          </a:solidFill>
                          <a:latin typeface="Arial" panose="020B0604020202020204" pitchFamily="34" charset="0"/>
                          <a:cs typeface="Arial" panose="020B0604020202020204" pitchFamily="34" charset="0"/>
                        </a:rPr>
                        <a:t>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STRUCTURE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365760">
                <a:tc gridSpan="3">
                  <a:txBody>
                    <a:bodyPr/>
                    <a:lstStyle/>
                    <a:p>
                      <a:r>
                        <a:rPr lang="en-US" sz="1000" b="1" dirty="0">
                          <a:solidFill>
                            <a:schemeClr val="bg1"/>
                          </a:solidFill>
                          <a:latin typeface="Arial" panose="020B0604020202020204" pitchFamily="34" charset="0"/>
                          <a:cs typeface="Arial" panose="020B0604020202020204" pitchFamily="34" charset="0"/>
                        </a:rPr>
                        <a:t>STAFF/CUSTOMERS/VENDORS/SUPPLIERS (PEOPLE)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extLst>
                  <a:ext uri="{0D108BD9-81ED-4DB2-BD59-A6C34878D82A}">
                    <a16:rowId xmlns="" xmlns:a16="http://schemas.microsoft.com/office/drawing/2014/main" val="10005"/>
                  </a:ext>
                </a:extLst>
              </a:tr>
              <a:tr h="457200">
                <a:tc>
                  <a:txBody>
                    <a:bodyPr/>
                    <a:lstStyle/>
                    <a:p>
                      <a:pPr marL="173038" indent="-173038">
                        <a:buFont typeface="+mj-lt"/>
                        <a:buAutoNum type="arabicPeriod" startAt="4"/>
                      </a:pPr>
                      <a:r>
                        <a:rPr lang="en-US" sz="1000" b="0" dirty="0">
                          <a:solidFill>
                            <a:schemeClr val="tx1"/>
                          </a:solidFill>
                          <a:latin typeface="Arial" panose="020B0604020202020204" pitchFamily="34" charset="0"/>
                          <a:cs typeface="Arial" panose="020B0604020202020204" pitchFamily="34" charset="0"/>
                        </a:rPr>
                        <a:t>Can you meet payroll if your business income is interrupted? If yes, estimate how long?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PEOPLE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457200">
                <a:tc>
                  <a:txBody>
                    <a:bodyPr/>
                    <a:lstStyle/>
                    <a:p>
                      <a:pPr marL="173038" indent="-173038">
                        <a:buFont typeface="+mj-lt"/>
                        <a:buAutoNum type="arabicPeriod" startAt="5"/>
                      </a:pPr>
                      <a:r>
                        <a:rPr lang="en-US" sz="1000" b="0" dirty="0">
                          <a:solidFill>
                            <a:schemeClr val="tx1"/>
                          </a:solidFill>
                          <a:latin typeface="Arial" panose="020B0604020202020204" pitchFamily="34" charset="0"/>
                          <a:cs typeface="Arial" panose="020B0604020202020204" pitchFamily="34" charset="0"/>
                        </a:rPr>
                        <a:t>Are your employees able to commute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to work?</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PEOPLE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365760">
                <a:tc gridSpan="3">
                  <a:txBody>
                    <a:bodyPr/>
                    <a:lstStyle/>
                    <a:p>
                      <a:r>
                        <a:rPr lang="en-US" sz="1000" b="1" dirty="0">
                          <a:solidFill>
                            <a:schemeClr val="bg1"/>
                          </a:solidFill>
                          <a:latin typeface="Arial" panose="020B0604020202020204" pitchFamily="34" charset="0"/>
                          <a:cs typeface="Arial" panose="020B0604020202020204" pitchFamily="34" charset="0"/>
                        </a:rPr>
                        <a:t>IMPACT ON YOUR ORGANIZATION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extLst>
                  <a:ext uri="{0D108BD9-81ED-4DB2-BD59-A6C34878D82A}">
                    <a16:rowId xmlns="" xmlns:a16="http://schemas.microsoft.com/office/drawing/2014/main" val="10008"/>
                  </a:ext>
                </a:extLst>
              </a:tr>
              <a:tr h="457200">
                <a:tc>
                  <a:txBody>
                    <a:bodyPr/>
                    <a:lstStyle/>
                    <a:p>
                      <a:pPr marL="173038" indent="-173038">
                        <a:buFont typeface="+mj-lt"/>
                        <a:buAutoNum type="arabicPeriod" startAt="6"/>
                      </a:pPr>
                      <a:r>
                        <a:rPr lang="en-US" sz="1000" b="0" dirty="0">
                          <a:solidFill>
                            <a:schemeClr val="tx1"/>
                          </a:solidFill>
                          <a:latin typeface="Arial" panose="020B0604020202020204" pitchFamily="34" charset="0"/>
                          <a:cs typeface="Arial" panose="020B0604020202020204" pitchFamily="34" charset="0"/>
                        </a:rPr>
                        <a:t>Is your organization easily accessible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to the public, your customers, and employees (e.g., parking)?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PEOPLE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457200">
                <a:tc>
                  <a:txBody>
                    <a:bodyPr/>
                    <a:lstStyle/>
                    <a:p>
                      <a:pPr marL="173038" indent="-173038">
                        <a:buFont typeface="+mj-lt"/>
                        <a:buAutoNum type="arabicPeriod" startAt="7"/>
                      </a:pPr>
                      <a:r>
                        <a:rPr lang="en-US" sz="1000" b="0" dirty="0">
                          <a:solidFill>
                            <a:schemeClr val="tx1"/>
                          </a:solidFill>
                          <a:latin typeface="Arial" panose="020B0604020202020204" pitchFamily="34" charset="0"/>
                          <a:cs typeface="Arial" panose="020B0604020202020204" pitchFamily="34" charset="0"/>
                        </a:rPr>
                        <a:t>Are you communicating status with employees, key customers, vendors,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and suppliers throughout your recovery?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PEOPLE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181572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 </a:t>
            </a:r>
            <a:br>
              <a:rPr lang="en-US" dirty="0"/>
            </a:br>
            <a:r>
              <a:rPr lang="en-US" i="1" dirty="0"/>
              <a:t>Back-to-Business Self-Assessment</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nvPr>
        </p:nvGraphicFramePr>
        <p:xfrm>
          <a:off x="533399" y="1655064"/>
          <a:ext cx="6705600" cy="5217160"/>
        </p:xfrm>
        <a:graphic>
          <a:graphicData uri="http://schemas.openxmlformats.org/drawingml/2006/table">
            <a:tbl>
              <a:tblPr firstRow="1" bandRow="1">
                <a:tableStyleId>{5C22544A-7EE6-4342-B048-85BDC9FD1C3A}</a:tableStyleId>
              </a:tblPr>
              <a:tblGrid>
                <a:gridCol w="2682240">
                  <a:extLst>
                    <a:ext uri="{9D8B030D-6E8A-4147-A177-3AD203B41FA5}">
                      <a16:colId xmlns="" xmlns:a16="http://schemas.microsoft.com/office/drawing/2014/main" val="20000"/>
                    </a:ext>
                  </a:extLst>
                </a:gridCol>
                <a:gridCol w="1341120">
                  <a:extLst>
                    <a:ext uri="{9D8B030D-6E8A-4147-A177-3AD203B41FA5}">
                      <a16:colId xmlns="" xmlns:a16="http://schemas.microsoft.com/office/drawing/2014/main" val="20001"/>
                    </a:ext>
                  </a:extLst>
                </a:gridCol>
                <a:gridCol w="2682240">
                  <a:extLst>
                    <a:ext uri="{9D8B030D-6E8A-4147-A177-3AD203B41FA5}">
                      <a16:colId xmlns="" xmlns:a16="http://schemas.microsoft.com/office/drawing/2014/main" val="20002"/>
                    </a:ext>
                  </a:extLst>
                </a:gridCol>
              </a:tblGrid>
              <a:tr h="365760">
                <a:tc gridSpan="3">
                  <a:txBody>
                    <a:bodyPr/>
                    <a:lstStyle/>
                    <a:p>
                      <a:r>
                        <a:rPr lang="en-US" sz="1000" b="1" dirty="0">
                          <a:solidFill>
                            <a:schemeClr val="bg1"/>
                          </a:solidFill>
                          <a:latin typeface="Arial" panose="020B0604020202020204" pitchFamily="34" charset="0"/>
                          <a:cs typeface="Arial" panose="020B0604020202020204" pitchFamily="34" charset="0"/>
                        </a:rPr>
                        <a:t>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extLst>
                  <a:ext uri="{0D108BD9-81ED-4DB2-BD59-A6C34878D82A}">
                    <a16:rowId xmlns="" xmlns:a16="http://schemas.microsoft.com/office/drawing/2014/main" val="10001"/>
                  </a:ext>
                </a:extLst>
              </a:tr>
              <a:tr h="457200">
                <a:tc>
                  <a:txBody>
                    <a:bodyPr/>
                    <a:lstStyle/>
                    <a:p>
                      <a:pPr marL="225425" indent="-173038">
                        <a:buFont typeface="+mj-lt"/>
                        <a:buAutoNum type="arabicPeriod" startAt="8"/>
                      </a:pPr>
                      <a:r>
                        <a:rPr lang="en-US" sz="1000" b="0" dirty="0">
                          <a:solidFill>
                            <a:schemeClr val="tx1"/>
                          </a:solidFill>
                          <a:latin typeface="Arial" panose="020B0604020202020204" pitchFamily="34" charset="0"/>
                          <a:cs typeface="Arial" panose="020B0604020202020204" pitchFamily="34" charset="0"/>
                        </a:rPr>
                        <a:t>If you can’t operate the organization without access to the damaged building, will you need to relocate?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225425" indent="-173038">
                        <a:buFont typeface="+mj-lt"/>
                        <a:buAutoNum type="arabicPeriod" startAt="9"/>
                      </a:pPr>
                      <a:r>
                        <a:rPr lang="en-US" sz="1000" b="0" dirty="0">
                          <a:solidFill>
                            <a:schemeClr val="tx1"/>
                          </a:solidFill>
                          <a:latin typeface="Arial" panose="020B0604020202020204" pitchFamily="34" charset="0"/>
                          <a:cs typeface="Arial" panose="020B0604020202020204" pitchFamily="34" charset="0"/>
                        </a:rPr>
                        <a:t>Have you set priorities on what operations your organization needs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to recover 1st, 2nd, 3rd, etc.?</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228600" indent="-228600">
                        <a:buFont typeface="+mj-lt"/>
                        <a:buAutoNum type="arabicPeriod" startAt="10"/>
                      </a:pPr>
                      <a:r>
                        <a:rPr lang="en-US" sz="1000" b="0" dirty="0">
                          <a:solidFill>
                            <a:schemeClr val="tx1"/>
                          </a:solidFill>
                          <a:latin typeface="Arial" panose="020B0604020202020204" pitchFamily="34" charset="0"/>
                          <a:cs typeface="Arial" panose="020B0604020202020204" pitchFamily="34" charset="0"/>
                        </a:rPr>
                        <a:t>Are your suppliers up and running or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do you have sufficient parts/supplies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on hand to continue without resupply?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7200">
                <a:tc>
                  <a:txBody>
                    <a:bodyPr/>
                    <a:lstStyle/>
                    <a:p>
                      <a:pPr marL="228600" indent="-228600">
                        <a:buFont typeface="+mj-lt"/>
                        <a:buAutoNum type="arabicPeriod" startAt="11"/>
                      </a:pPr>
                      <a:r>
                        <a:rPr lang="en-US" sz="1000" b="0" dirty="0">
                          <a:solidFill>
                            <a:schemeClr val="tx1"/>
                          </a:solidFill>
                          <a:latin typeface="Arial" panose="020B0604020202020204" pitchFamily="34" charset="0"/>
                          <a:cs typeface="Arial" panose="020B0604020202020204" pitchFamily="34" charset="0"/>
                        </a:rPr>
                        <a:t>Are you able to ship your product or provide services to your customers based on your current impacts, understanding that the demand for these products or services may drastically change?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457200">
                <a:tc>
                  <a:txBody>
                    <a:bodyPr/>
                    <a:lstStyle/>
                    <a:p>
                      <a:pPr marL="228600" indent="-228600">
                        <a:buFont typeface="+mj-lt"/>
                        <a:buAutoNum type="arabicPeriod" startAt="12"/>
                      </a:pPr>
                      <a:r>
                        <a:rPr lang="en-US" sz="1000" b="0" dirty="0">
                          <a:solidFill>
                            <a:schemeClr val="tx1"/>
                          </a:solidFill>
                          <a:latin typeface="Arial" panose="020B0604020202020204" pitchFamily="34" charset="0"/>
                          <a:cs typeface="Arial" panose="020B0604020202020204" pitchFamily="34" charset="0"/>
                        </a:rPr>
                        <a:t>Do you still have all your customers/clients after the disaster?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Business Continuity Plan </a:t>
                      </a:r>
                      <a:r>
                        <a:rPr lang="en-US" sz="100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365760">
                <a:tc gridSpan="3">
                  <a:txBody>
                    <a:bodyPr/>
                    <a:lstStyle/>
                    <a:p>
                      <a:r>
                        <a:rPr lang="en-US" sz="1000" b="1" kern="1200" dirty="0">
                          <a:solidFill>
                            <a:schemeClr val="bg1"/>
                          </a:solidFill>
                          <a:latin typeface="Arial" panose="020B0604020202020204" pitchFamily="34" charset="0"/>
                          <a:ea typeface="+mn-ea"/>
                          <a:cs typeface="Arial" panose="020B0604020202020204" pitchFamily="34" charset="0"/>
                        </a:rPr>
                        <a:t>OVERALL OPERATIONS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BE"/>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AEEEC"/>
                    </a:solidFill>
                  </a:tcPr>
                </a:tc>
                <a:extLst>
                  <a:ext uri="{0D108BD9-81ED-4DB2-BD59-A6C34878D82A}">
                    <a16:rowId xmlns="" xmlns:a16="http://schemas.microsoft.com/office/drawing/2014/main" val="10007"/>
                  </a:ext>
                </a:extLst>
              </a:tr>
              <a:tr h="457200">
                <a:tc>
                  <a:txBody>
                    <a:bodyPr/>
                    <a:lstStyle/>
                    <a:p>
                      <a:pPr marL="228600" indent="-228600">
                        <a:buFont typeface="+mj-lt"/>
                        <a:buAutoNum type="arabicPeriod" startAt="13"/>
                      </a:pPr>
                      <a:r>
                        <a:rPr lang="en-US" sz="1000" b="0" dirty="0">
                          <a:solidFill>
                            <a:schemeClr val="tx1"/>
                          </a:solidFill>
                          <a:latin typeface="Arial" panose="020B0604020202020204" pitchFamily="34" charset="0"/>
                          <a:cs typeface="Arial" panose="020B0604020202020204" pitchFamily="34" charset="0"/>
                        </a:rPr>
                        <a:t>Will your losses be too severe for your organization to survive if it is closed and/or inaccessible for 3 to 7 days?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 </a:t>
                      </a:r>
                      <a:r>
                        <a:rPr lang="en-US" sz="1000" b="0" i="0" dirty="0">
                          <a:solidFill>
                            <a:schemeClr val="tx1"/>
                          </a:solidFill>
                          <a:latin typeface="Arial" panose="020B0604020202020204" pitchFamily="34" charset="0"/>
                          <a:cs typeface="Arial" panose="020B0604020202020204" pitchFamily="34" charset="0"/>
                        </a:rPr>
                        <a:t>&amp; Business Continuity Plan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8"/>
                  </a:ext>
                </a:extLst>
              </a:tr>
              <a:tr h="256347">
                <a:tc gridSpan="3">
                  <a:txBody>
                    <a:bodyPr/>
                    <a:lstStyle/>
                    <a:p>
                      <a:pPr>
                        <a:spcBef>
                          <a:spcPts val="200"/>
                        </a:spcBef>
                        <a:spcAft>
                          <a:spcPts val="200"/>
                        </a:spcAft>
                      </a:pPr>
                      <a:r>
                        <a:rPr lang="en-US" sz="900" i="0" dirty="0">
                          <a:solidFill>
                            <a:schemeClr val="tx1"/>
                          </a:solidFill>
                          <a:latin typeface="Arial" panose="020B0604020202020204" pitchFamily="34" charset="0"/>
                          <a:cs typeface="Arial" panose="020B0604020202020204" pitchFamily="34" charset="0"/>
                        </a:rPr>
                        <a:t>For each question, 1-13, that you answered ‘No’, address the specific issue in the Ready Business Preparedness and Mitigation Project Plan, or in your Business Continuity Plan. </a:t>
                      </a:r>
                    </a:p>
                    <a:p>
                      <a:pPr>
                        <a:spcBef>
                          <a:spcPts val="200"/>
                        </a:spcBef>
                        <a:spcAft>
                          <a:spcPts val="200"/>
                        </a:spcAft>
                      </a:pPr>
                      <a:r>
                        <a:rPr lang="en-US" sz="900" i="0" dirty="0">
                          <a:solidFill>
                            <a:schemeClr val="tx1"/>
                          </a:solidFill>
                          <a:latin typeface="Arial" panose="020B0604020202020204" pitchFamily="34" charset="0"/>
                          <a:cs typeface="Arial" panose="020B0604020202020204" pitchFamily="34" charset="0"/>
                        </a:rPr>
                        <a:t>Use the </a:t>
                      </a:r>
                      <a:r>
                        <a:rPr lang="en-US" sz="900" i="1" dirty="0">
                          <a:solidFill>
                            <a:schemeClr val="tx1"/>
                          </a:solidFill>
                          <a:latin typeface="Arial" panose="020B0604020202020204" pitchFamily="34" charset="0"/>
                          <a:cs typeface="Arial" panose="020B0604020202020204" pitchFamily="34" charset="0"/>
                        </a:rPr>
                        <a:t>Ready Business Program</a:t>
                      </a:r>
                      <a:r>
                        <a:rPr lang="en-US" sz="900" i="0" dirty="0">
                          <a:solidFill>
                            <a:schemeClr val="tx1"/>
                          </a:solidFill>
                          <a:latin typeface="Arial" panose="020B0604020202020204" pitchFamily="34" charset="0"/>
                          <a:cs typeface="Arial" panose="020B0604020202020204" pitchFamily="34" charset="0"/>
                        </a:rPr>
                        <a:t> resources to help determine the potential for damage to buildings and contents as well as how you will reduce the damage to buildings and contents if it occurs. Resources are incorporated throughout the Toolkit and a comprehensive list can be found on pages 41-43.</a:t>
                      </a:r>
                    </a:p>
                  </a:txBody>
                  <a:tcPr anchor="ctr">
                    <a:lnT w="12700" cap="flat" cmpd="sng" algn="ctr">
                      <a:solidFill>
                        <a:schemeClr val="bg1"/>
                      </a:solidFill>
                      <a:prstDash val="solid"/>
                      <a:round/>
                      <a:headEnd type="none" w="med" len="med"/>
                      <a:tailEnd type="none" w="med" len="med"/>
                    </a:lnT>
                    <a:solidFill>
                      <a:schemeClr val="bg1"/>
                    </a:solidFill>
                  </a:tcPr>
                </a:tc>
                <a:tc hMerge="1">
                  <a:txBody>
                    <a:bodyPr/>
                    <a:lstStyle/>
                    <a:p>
                      <a:endParaRPr lang="en-US" sz="900"/>
                    </a:p>
                  </a:txBody>
                  <a:tcPr anchor="ctr"/>
                </a:tc>
                <a:tc hMerge="1">
                  <a:txBody>
                    <a:bodyPr/>
                    <a:lstStyle/>
                    <a:p>
                      <a:endParaRPr lang="en-US" sz="900"/>
                    </a:p>
                  </a:txBody>
                  <a:tcPr anchor="ctr"/>
                </a:tc>
                <a:extLst>
                  <a:ext uri="{0D108BD9-81ED-4DB2-BD59-A6C34878D82A}">
                    <a16:rowId xmlns="" xmlns:a16="http://schemas.microsoft.com/office/drawing/2014/main" val="10009"/>
                  </a:ext>
                </a:extLst>
              </a:tr>
            </a:tbl>
          </a:graphicData>
        </a:graphic>
      </p:graphicFrame>
      <p:sp>
        <p:nvSpPr>
          <p:cNvPr id="5" name="Title 1"/>
          <p:cNvSpPr txBox="1">
            <a:spLocks/>
          </p:cNvSpPr>
          <p:nvPr/>
        </p:nvSpPr>
        <p:spPr>
          <a:xfrm>
            <a:off x="533400" y="7182104"/>
            <a:ext cx="6705600" cy="507831"/>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RESOURCES </a:t>
            </a:r>
          </a:p>
          <a:p>
            <a:pPr marL="114300" marR="0" lvl="0" indent="-114300" algn="l" defTabSz="457200" rtl="0" eaLnBrk="1" fontAlgn="auto" latinLnBrk="0" hangingPunct="1">
              <a:lnSpc>
                <a:spcPct val="100000"/>
              </a:lnSpc>
              <a:spcBef>
                <a:spcPct val="0"/>
              </a:spcBef>
              <a:spcAft>
                <a:spcPts val="600"/>
              </a:spcAft>
              <a:buClrTx/>
              <a:buSzTx/>
              <a:buFont typeface="Arial" panose="020B0604020202020204" pitchFamily="34" charset="0"/>
              <a:buChar char="•"/>
              <a:tabLst/>
              <a:defRPr/>
            </a:pPr>
            <a:r>
              <a:rPr kumimoji="0" lang="en-US" sz="1100" b="0"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FEMA Business Continuity Plan</a:t>
            </a: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4040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Design Questions</a:t>
            </a:r>
          </a:p>
        </p:txBody>
      </p:sp>
      <p:sp>
        <p:nvSpPr>
          <p:cNvPr id="11" name="Subtitle 2"/>
          <p:cNvSpPr txBox="1">
            <a:spLocks/>
          </p:cNvSpPr>
          <p:nvPr/>
        </p:nvSpPr>
        <p:spPr>
          <a:xfrm>
            <a:off x="533400" y="2286498"/>
            <a:ext cx="6705600" cy="2933182"/>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changes do you intend to recommend/make based on the potential impacts to your business of the scenario discussed?</a:t>
            </a: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Complete questions 1</a:t>
            </a:r>
            <a:r>
              <a:rPr kumimoji="0" lang="en-US" sz="1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13 of the Back to Business Assessment on p. 20.</a:t>
            </a:r>
          </a:p>
        </p:txBody>
      </p:sp>
      <p:sp>
        <p:nvSpPr>
          <p:cNvPr id="10" name="Slide Number Placeholder 9"/>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pSp>
        <p:nvGrpSpPr>
          <p:cNvPr id="16" name="Group 15"/>
          <p:cNvGrpSpPr/>
          <p:nvPr/>
        </p:nvGrpSpPr>
        <p:grpSpPr>
          <a:xfrm>
            <a:off x="533401" y="2904361"/>
            <a:ext cx="6735762" cy="776622"/>
            <a:chOff x="533401" y="2967964"/>
            <a:chExt cx="6735762" cy="776622"/>
          </a:xfrm>
        </p:grpSpPr>
        <p:cxnSp>
          <p:nvCxnSpPr>
            <p:cNvPr id="17" name="Straight Connector 16"/>
            <p:cNvCxnSpPr/>
            <p:nvPr/>
          </p:nvCxnSpPr>
          <p:spPr>
            <a:xfrm>
              <a:off x="533401" y="2967964"/>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33401" y="3232930"/>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33401" y="3488758"/>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33401" y="37445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6427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a:t>
            </a:r>
          </a:p>
        </p:txBody>
      </p:sp>
    </p:spTree>
    <p:extLst>
      <p:ext uri="{BB962C8B-B14F-4D97-AF65-F5344CB8AC3E}">
        <p14:creationId xmlns:p14="http://schemas.microsoft.com/office/powerpoint/2010/main" val="1696624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4" name="Title 1"/>
          <p:cNvSpPr txBox="1">
            <a:spLocks/>
          </p:cNvSpPr>
          <p:nvPr/>
        </p:nvSpPr>
        <p:spPr>
          <a:xfrm>
            <a:off x="533400" y="1655064"/>
            <a:ext cx="6705600" cy="1184940"/>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STAFF, SURROUNDINGS, SYSTEMS, STRUCTURE, AND SERVICE</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After you have identified the potential severe wind and tornado risks, and determined the possible impacts on your business or organization, create a Preparedness and Mitigation Project Plan and decide which solutions you will use to reduce risks. The Preparedness and Mitigation Project Plan will support the business continuity planning and readiness process, and bring you one step closer to recognition as a Ready Business.</a:t>
            </a:r>
          </a:p>
        </p:txBody>
      </p:sp>
      <p:sp>
        <p:nvSpPr>
          <p:cNvPr id="5" name="Title 1"/>
          <p:cNvSpPr txBox="1">
            <a:spLocks/>
          </p:cNvSpPr>
          <p:nvPr/>
        </p:nvSpPr>
        <p:spPr>
          <a:xfrm>
            <a:off x="555211" y="2877493"/>
            <a:ext cx="6705600" cy="640175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READY BUSINESS PREPAREDNESS AND MITIGATION PROJECT PLAN</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Organization:</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Project Lead:</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Name:</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Title/Department:</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Address:</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Phone Number:</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Email:</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Executive Summary:</a:t>
            </a: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Background: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(Provide a summary description of risk to include priorities)</a:t>
            </a: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Goals and Objectives:</a:t>
            </a: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grpSp>
        <p:nvGrpSpPr>
          <p:cNvPr id="29" name="Group 28"/>
          <p:cNvGrpSpPr/>
          <p:nvPr/>
        </p:nvGrpSpPr>
        <p:grpSpPr>
          <a:xfrm>
            <a:off x="555212" y="3381328"/>
            <a:ext cx="6705599" cy="5696044"/>
            <a:chOff x="533401" y="3650742"/>
            <a:chExt cx="6735762" cy="5696044"/>
          </a:xfrm>
        </p:grpSpPr>
        <p:cxnSp>
          <p:nvCxnSpPr>
            <p:cNvPr id="7" name="Straight Connector 6"/>
            <p:cNvCxnSpPr/>
            <p:nvPr/>
          </p:nvCxnSpPr>
          <p:spPr>
            <a:xfrm>
              <a:off x="1439156" y="3650742"/>
              <a:ext cx="5830007"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1439156" y="3966508"/>
              <a:ext cx="5830007"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1700677" y="4609686"/>
              <a:ext cx="5568486"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037307" y="4294014"/>
              <a:ext cx="6231856"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1177635" y="4927186"/>
              <a:ext cx="6091528"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604999" y="5251036"/>
              <a:ext cx="5664164"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1037307" y="5568536"/>
              <a:ext cx="6231856"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33401" y="614003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33401" y="645753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533401" y="67813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33401" y="742273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33401" y="774023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33401" y="80640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33401" y="870543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1" y="902293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33401" y="93467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58467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STAFF</a:t>
            </a:r>
          </a:p>
        </p:txBody>
      </p:sp>
      <p:sp>
        <p:nvSpPr>
          <p:cNvPr id="5" name="Slide Number Placeholder 4"/>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nvPr>
        </p:nvGraphicFramePr>
        <p:xfrm>
          <a:off x="533400" y="2831379"/>
          <a:ext cx="6705599" cy="5943600"/>
        </p:xfrm>
        <a:graphic>
          <a:graphicData uri="http://schemas.openxmlformats.org/drawingml/2006/table">
            <a:tbl>
              <a:tblPr>
                <a:tableStyleId>{5C22544A-7EE6-4342-B048-85BDC9FD1C3A}</a:tableStyleId>
              </a:tblPr>
              <a:tblGrid>
                <a:gridCol w="2847584">
                  <a:extLst>
                    <a:ext uri="{9D8B030D-6E8A-4147-A177-3AD203B41FA5}">
                      <a16:colId xmlns="" xmlns:a16="http://schemas.microsoft.com/office/drawing/2014/main" val="20000"/>
                    </a:ext>
                  </a:extLst>
                </a:gridCol>
                <a:gridCol w="1286005">
                  <a:extLst>
                    <a:ext uri="{9D8B030D-6E8A-4147-A177-3AD203B41FA5}">
                      <a16:colId xmlns="" xmlns:a16="http://schemas.microsoft.com/office/drawing/2014/main" val="20001"/>
                    </a:ext>
                  </a:extLst>
                </a:gridCol>
                <a:gridCol w="1286005">
                  <a:extLst>
                    <a:ext uri="{9D8B030D-6E8A-4147-A177-3AD203B41FA5}">
                      <a16:colId xmlns="" xmlns:a16="http://schemas.microsoft.com/office/drawing/2014/main" val="20002"/>
                    </a:ext>
                  </a:extLst>
                </a:gridCol>
                <a:gridCol w="1286005">
                  <a:extLst>
                    <a:ext uri="{9D8B030D-6E8A-4147-A177-3AD203B41FA5}">
                      <a16:colId xmlns=""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
                      </a:r>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POTENTIAL 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Develop</a:t>
                      </a:r>
                      <a:r>
                        <a:rPr lang="en-US" sz="1000" b="0" baseline="0" dirty="0">
                          <a:solidFill>
                            <a:schemeClr val="tx1"/>
                          </a:solidFill>
                          <a:latin typeface="Arial" panose="020B0604020202020204" pitchFamily="34" charset="0"/>
                          <a:cs typeface="Arial" panose="020B0604020202020204" pitchFamily="34" charset="0"/>
                        </a:rPr>
                        <a:t> a Shelter Plan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574675"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Develop Business Continuity and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Crisis Communications Plan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 an Employee 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574675" indent="0">
                        <a:tabLst/>
                      </a:pPr>
                      <a:r>
                        <a:rPr lang="en-US" sz="1000" b="0" dirty="0">
                          <a:solidFill>
                            <a:schemeClr val="tx1"/>
                          </a:solidFill>
                          <a:latin typeface="Arial" panose="020B0604020202020204" pitchFamily="34" charset="0"/>
                          <a:cs typeface="Arial" panose="020B0604020202020204" pitchFamily="34" charset="0"/>
                        </a:rPr>
                        <a:t>Develop an Employee Training Program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 an Employee Training Session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 a Severe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Wind/Tornado Drill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457200">
                <a:tc>
                  <a:txBody>
                    <a:bodyPr/>
                    <a:lstStyle/>
                    <a:p>
                      <a:r>
                        <a:rPr lang="en-US" sz="1000" b="1" dirty="0">
                          <a:solidFill>
                            <a:schemeClr val="tx1"/>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Build an Emergency Supply Kit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731520">
                <a:tc>
                  <a:txBody>
                    <a:bodyPr/>
                    <a:lstStyle/>
                    <a:p>
                      <a:r>
                        <a:rPr lang="en-US" sz="1000" b="1" dirty="0">
                          <a:solidFill>
                            <a:schemeClr val="tx1"/>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Purchase a NOAA Weather Radio for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Monitoring During an Event/Download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 Mobile Alerting App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457200">
                <a:tc>
                  <a:txBody>
                    <a:bodyPr/>
                    <a:lstStyle/>
                    <a:p>
                      <a:r>
                        <a:rPr lang="en-US" sz="1000" b="1" dirty="0">
                          <a:solidFill>
                            <a:schemeClr val="tx1"/>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Review Insurance Coverage/Create Inventory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8"/>
                  </a:ext>
                </a:extLst>
              </a:tr>
            </a:tbl>
          </a:graphicData>
        </a:graphic>
      </p:graphicFrame>
      <p:sp>
        <p:nvSpPr>
          <p:cNvPr id="9" name="Oval 8"/>
          <p:cNvSpPr/>
          <p:nvPr/>
        </p:nvSpPr>
        <p:spPr>
          <a:xfrm>
            <a:off x="641045" y="3387326"/>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p>
        </p:txBody>
      </p:sp>
      <p:sp>
        <p:nvSpPr>
          <p:cNvPr id="10" name="Oval 9"/>
          <p:cNvSpPr/>
          <p:nvPr/>
        </p:nvSpPr>
        <p:spPr>
          <a:xfrm>
            <a:off x="641045" y="4026982"/>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a:t>
            </a:r>
          </a:p>
        </p:txBody>
      </p:sp>
      <p:sp>
        <p:nvSpPr>
          <p:cNvPr id="11" name="Oval 10"/>
          <p:cNvSpPr/>
          <p:nvPr/>
        </p:nvSpPr>
        <p:spPr>
          <a:xfrm>
            <a:off x="641045" y="4666638"/>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3</a:t>
            </a:r>
          </a:p>
        </p:txBody>
      </p:sp>
      <p:sp>
        <p:nvSpPr>
          <p:cNvPr id="12" name="Oval 11"/>
          <p:cNvSpPr/>
          <p:nvPr/>
        </p:nvSpPr>
        <p:spPr>
          <a:xfrm>
            <a:off x="641045" y="5306294"/>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4</a:t>
            </a:r>
          </a:p>
        </p:txBody>
      </p:sp>
      <p:sp>
        <p:nvSpPr>
          <p:cNvPr id="13" name="Oval 12"/>
          <p:cNvSpPr/>
          <p:nvPr/>
        </p:nvSpPr>
        <p:spPr>
          <a:xfrm>
            <a:off x="641045" y="5945950"/>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5</a:t>
            </a:r>
          </a:p>
        </p:txBody>
      </p:sp>
      <p:sp>
        <p:nvSpPr>
          <p:cNvPr id="15" name="Title 1"/>
          <p:cNvSpPr txBox="1">
            <a:spLocks/>
          </p:cNvSpPr>
          <p:nvPr/>
        </p:nvSpPr>
        <p:spPr>
          <a:xfrm>
            <a:off x="533400" y="1655064"/>
            <a:ext cx="6705600" cy="1015663"/>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Below is a list of key preparedness measures your organization can complete to ensure your staff is prepared to handle a severe wind and tornado event; however, the list is not all-inclusive. For additional guidance on preparedness measures, please see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Quick Reference Guide: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STAFF</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in this program.</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By performing Steps 1 through 6, businesses and organizations will be eligible for recognition as a </a:t>
            </a:r>
            <a:b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Ready Business –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STAFF</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The Additional Actions are recommended, but not required, for recognition.</a:t>
            </a:r>
          </a:p>
        </p:txBody>
      </p:sp>
      <p:sp>
        <p:nvSpPr>
          <p:cNvPr id="16" name="Oval 15"/>
          <p:cNvSpPr/>
          <p:nvPr/>
        </p:nvSpPr>
        <p:spPr>
          <a:xfrm>
            <a:off x="641045" y="6585606"/>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6</a:t>
            </a:r>
          </a:p>
        </p:txBody>
      </p:sp>
    </p:spTree>
    <p:extLst>
      <p:ext uri="{BB962C8B-B14F-4D97-AF65-F5344CB8AC3E}">
        <p14:creationId xmlns:p14="http://schemas.microsoft.com/office/powerpoint/2010/main" val="3416393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Design Questions</a:t>
            </a:r>
          </a:p>
        </p:txBody>
      </p:sp>
      <p:sp>
        <p:nvSpPr>
          <p:cNvPr id="11" name="Subtitle 2"/>
          <p:cNvSpPr txBox="1">
            <a:spLocks/>
          </p:cNvSpPr>
          <p:nvPr/>
        </p:nvSpPr>
        <p:spPr>
          <a:xfrm>
            <a:off x="533400" y="2286000"/>
            <a:ext cx="6705600" cy="3924300"/>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Are there unique considerations for your business in undertaking preparedness activities on the STAFF checklist?</a:t>
            </a: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additional community resources or new partnerships will assist you in preparing your business for disaster?</a:t>
            </a:r>
          </a:p>
        </p:txBody>
      </p:sp>
      <p:sp>
        <p:nvSpPr>
          <p:cNvPr id="20" name="Slide Number Placeholder 19"/>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pSp>
        <p:nvGrpSpPr>
          <p:cNvPr id="21" name="Group 20"/>
          <p:cNvGrpSpPr/>
          <p:nvPr/>
        </p:nvGrpSpPr>
        <p:grpSpPr>
          <a:xfrm>
            <a:off x="533401" y="2907792"/>
            <a:ext cx="6735762" cy="776622"/>
            <a:chOff x="533401" y="2967964"/>
            <a:chExt cx="6735762" cy="776622"/>
          </a:xfrm>
        </p:grpSpPr>
        <p:cxnSp>
          <p:nvCxnSpPr>
            <p:cNvPr id="22" name="Straight Connector 21"/>
            <p:cNvCxnSpPr/>
            <p:nvPr/>
          </p:nvCxnSpPr>
          <p:spPr>
            <a:xfrm>
              <a:off x="533401" y="2967964"/>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33401" y="3232930"/>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33401" y="3488758"/>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1" y="37445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533401" y="4412724"/>
            <a:ext cx="6735762" cy="776622"/>
            <a:chOff x="533401" y="4293275"/>
            <a:chExt cx="6735762" cy="776622"/>
          </a:xfrm>
        </p:grpSpPr>
        <p:cxnSp>
          <p:nvCxnSpPr>
            <p:cNvPr id="27" name="Straight Connector 26"/>
            <p:cNvCxnSpPr/>
            <p:nvPr/>
          </p:nvCxnSpPr>
          <p:spPr>
            <a:xfrm>
              <a:off x="533401" y="4293275"/>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33401" y="4558241"/>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33401" y="4814069"/>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33401" y="5069897"/>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907780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19"/>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nvPr>
        </p:nvGraphicFramePr>
        <p:xfrm>
          <a:off x="533400" y="3006785"/>
          <a:ext cx="6705599" cy="3017520"/>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SURROUNDINGS </a:t>
                      </a:r>
                    </a:p>
                    <a:p>
                      <a:r>
                        <a:rPr lang="en-US" sz="1000" b="1" i="0" dirty="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DATE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457200">
                <a:tc>
                  <a:txBody>
                    <a:bodyPr/>
                    <a:lstStyle/>
                    <a:p>
                      <a:pPr marL="0" indent="0"/>
                      <a:r>
                        <a:rPr lang="en-US" sz="1000" b="0" dirty="0">
                          <a:solidFill>
                            <a:schemeClr val="tx1"/>
                          </a:solidFill>
                          <a:latin typeface="Arial" panose="020B0604020202020204" pitchFamily="34" charset="0"/>
                          <a:cs typeface="Arial" panose="020B0604020202020204" pitchFamily="34" charset="0"/>
                        </a:rPr>
                        <a:t>Signs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Reinforce signs to withstand expected wind pressures or remove prior to event.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Flag</a:t>
                      </a:r>
                      <a:r>
                        <a:rPr lang="en-US" sz="1000" b="0" kern="1200" baseline="0" dirty="0">
                          <a:solidFill>
                            <a:schemeClr val="tx1"/>
                          </a:solidFill>
                          <a:latin typeface="Arial" panose="020B0604020202020204" pitchFamily="34" charset="0"/>
                          <a:ea typeface="+mn-ea"/>
                          <a:cs typeface="Arial" panose="020B0604020202020204" pitchFamily="34" charset="0"/>
                        </a:rPr>
                        <a:t>poles</a:t>
                      </a: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Reinforce flagpole(s) to withstand expected wind pressures or remove prior to event.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0" indent="0" algn="l" defTabSz="457200" rtl="0" eaLnBrk="1" latinLnBrk="0" hangingPunct="1">
                        <a:tabLst/>
                      </a:pPr>
                      <a:r>
                        <a:rPr lang="en-US" sz="1000" b="0" kern="1200" dirty="0">
                          <a:solidFill>
                            <a:schemeClr val="tx1"/>
                          </a:solidFill>
                          <a:latin typeface="Arial" panose="020B0604020202020204" pitchFamily="34" charset="0"/>
                          <a:ea typeface="+mn-ea"/>
                          <a:cs typeface="Arial" panose="020B0604020202020204" pitchFamily="34" charset="0"/>
                        </a:rPr>
                        <a:t>Landscaping/Trees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Consult a professional and develop a plan for severe wind and tornado-resilient landscaping.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720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Fences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Ensure fencing is installed securely.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bl>
          </a:graphicData>
        </a:graphic>
      </p:graphicFrame>
      <p:sp>
        <p:nvSpPr>
          <p:cNvPr id="6" name="Title 1"/>
          <p:cNvSpPr txBox="1">
            <a:spLocks/>
          </p:cNvSpPr>
          <p:nvPr/>
        </p:nvSpPr>
        <p:spPr>
          <a:xfrm>
            <a:off x="533400" y="1655064"/>
            <a:ext cx="6705600" cy="1184940"/>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Below is a list of nonstructural severe wind/tornado mitigation activities that can be completed by a professional landscaper/tradesman or professional engineer; however, the list below is not all-inclusive. </a:t>
            </a:r>
            <a:b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For additional guidance on nonstructural risks, please see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Quick Reference Guide: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SURROUNDINGS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b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in this program. </a:t>
            </a:r>
          </a:p>
          <a:p>
            <a:pPr marL="0" marR="0" lvl="0" indent="0" algn="l" defTabSz="457200" rtl="0" eaLnBrk="1" fontAlgn="auto"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By performing all applicable activities, businesses and organizations will be eligible for recognition as a Ready Business –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SURROUNDINGS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p:txBody>
      </p:sp>
      <p:sp>
        <p:nvSpPr>
          <p:cNvPr id="2" name="Title 1"/>
          <p:cNvSpPr>
            <a:spLocks noGrp="1"/>
          </p:cNvSpPr>
          <p:nvPr>
            <p:ph type="title"/>
          </p:nvPr>
        </p:nvSpPr>
        <p:spPr/>
        <p:txBody>
          <a:bodyPr/>
          <a:lstStyle/>
          <a:p>
            <a:r>
              <a:rPr lang="en-US" dirty="0"/>
              <a:t>Develop A Plan: SURROUNDINGS</a:t>
            </a:r>
          </a:p>
        </p:txBody>
      </p:sp>
    </p:spTree>
    <p:extLst>
      <p:ext uri="{BB962C8B-B14F-4D97-AF65-F5344CB8AC3E}">
        <p14:creationId xmlns:p14="http://schemas.microsoft.com/office/powerpoint/2010/main" val="1339221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Design Questions</a:t>
            </a:r>
          </a:p>
        </p:txBody>
      </p:sp>
      <p:sp>
        <p:nvSpPr>
          <p:cNvPr id="11" name="Subtitle 2"/>
          <p:cNvSpPr txBox="1">
            <a:spLocks/>
          </p:cNvSpPr>
          <p:nvPr/>
        </p:nvSpPr>
        <p:spPr>
          <a:xfrm>
            <a:off x="533400" y="2286000"/>
            <a:ext cx="6705600" cy="3924300"/>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List items that you see as a priority for immediate mitigation.</a:t>
            </a: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List any questions that you would like to follow up with the presenter or engineer following the session.</a:t>
            </a:r>
          </a:p>
        </p:txBody>
      </p:sp>
      <p:sp>
        <p:nvSpPr>
          <p:cNvPr id="20" name="Slide Number Placeholder 19"/>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pSp>
        <p:nvGrpSpPr>
          <p:cNvPr id="21" name="Group 20"/>
          <p:cNvGrpSpPr/>
          <p:nvPr/>
        </p:nvGrpSpPr>
        <p:grpSpPr>
          <a:xfrm>
            <a:off x="533401" y="2724836"/>
            <a:ext cx="6735762" cy="776622"/>
            <a:chOff x="533401" y="2967964"/>
            <a:chExt cx="6735762" cy="776622"/>
          </a:xfrm>
        </p:grpSpPr>
        <p:cxnSp>
          <p:nvCxnSpPr>
            <p:cNvPr id="22" name="Straight Connector 21"/>
            <p:cNvCxnSpPr/>
            <p:nvPr/>
          </p:nvCxnSpPr>
          <p:spPr>
            <a:xfrm>
              <a:off x="533401" y="2967964"/>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33401" y="3232930"/>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33401" y="3488758"/>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1" y="37445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533401" y="4253347"/>
            <a:ext cx="6735762" cy="776622"/>
            <a:chOff x="533401" y="4293275"/>
            <a:chExt cx="6735762" cy="776622"/>
          </a:xfrm>
        </p:grpSpPr>
        <p:cxnSp>
          <p:nvCxnSpPr>
            <p:cNvPr id="27" name="Straight Connector 26"/>
            <p:cNvCxnSpPr/>
            <p:nvPr/>
          </p:nvCxnSpPr>
          <p:spPr>
            <a:xfrm>
              <a:off x="533401" y="4293275"/>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33401" y="4558241"/>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33401" y="4814069"/>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33401" y="5069897"/>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94117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Introduction: Program Overview </a:t>
            </a:r>
          </a:p>
        </p:txBody>
      </p:sp>
      <p:sp>
        <p:nvSpPr>
          <p:cNvPr id="12" name="Slide Number Placeholder 1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4" name="Subtitle 2"/>
          <p:cNvSpPr txBox="1">
            <a:spLocks/>
          </p:cNvSpPr>
          <p:nvPr/>
        </p:nvSpPr>
        <p:spPr>
          <a:xfrm>
            <a:off x="533400" y="1645920"/>
            <a:ext cx="6705600" cy="5041380"/>
          </a:xfrm>
          <a:prstGeom prst="rect">
            <a:avLst/>
          </a:prstGeom>
        </p:spPr>
        <p:txBody>
          <a:bodyPr vert="horz" wrap="square" lIns="0" tIns="45720" rIns="182880" bIns="45720" numCol="2" spcCol="4572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Organizations have five options for recognition through the Ready Business Program. The levels include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STAFF</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SURROUNDINGS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SYSTEMS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STRUCTURE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level can be achieved by completing requirements for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STAFF</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SURROUNDINGS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SYSTEMS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STRUCTURE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STAFF</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includes planning and preparedness activities for the protection of your staff. </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SURROUNDINGS</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includes those elements that potentially pose a threat during an event, such as fences, flagpoles, and trees. </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SYSTEMS</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includes utility systems that support the operation of the building and are generally located on the roof. </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STRUCTURE</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includes architectural and structural elements of the building, especially construction types that may be vulnerable to damage or failure during an event.</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includes the opportunities for your organization to engage and serve the community following an event. You may only qualify for </a:t>
            </a:r>
            <a:r>
              <a:rPr kumimoji="0" lang="en-US" sz="11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others after you have prepared your own organization first. </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It is important to remember that injury, damage, concurrent damage, cascading disasters like fire following the event, business interruption, or even increased repair or recovery costs can come from failure to prepare or mitigate. As a result, the first step in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Program</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is to complete a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Back-to-Business </a:t>
            </a:r>
            <a:b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Self-Assessment</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to identify vulnerabilities from any source. </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Program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is intended to recognize and reward businesses and organizations who complete preparedness and mitigation actions to protect employees, customers, and continuity. You can get started today by following the steps provided. </a:t>
            </a:r>
          </a:p>
          <a:p>
            <a:pPr marL="0" marR="0" lvl="0" indent="0" algn="l" defTabSz="457200" rtl="0" eaLnBrk="1" fontAlgn="auto" latinLnBrk="0" hangingPunct="1">
              <a:lnSpc>
                <a:spcPct val="100000"/>
              </a:lnSpc>
              <a:spcBef>
                <a:spcPct val="20000"/>
              </a:spcBef>
              <a:spcAft>
                <a:spcPts val="600"/>
              </a:spcAft>
              <a:buClrTx/>
              <a:buSzTx/>
              <a:buFont typeface="Arial"/>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For more information or assistance, contact info@flash.org or (877) 221-7233.</a:t>
            </a:r>
          </a:p>
        </p:txBody>
      </p:sp>
    </p:spTree>
    <p:extLst>
      <p:ext uri="{BB962C8B-B14F-4D97-AF65-F5344CB8AC3E}">
        <p14:creationId xmlns:p14="http://schemas.microsoft.com/office/powerpoint/2010/main" val="13765199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SYSTEMS</a:t>
            </a:r>
          </a:p>
        </p:txBody>
      </p:sp>
      <p:sp>
        <p:nvSpPr>
          <p:cNvPr id="7" name="Slide Number Placeholder 6"/>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nvPr>
        </p:nvGraphicFramePr>
        <p:xfrm>
          <a:off x="533400" y="2824256"/>
          <a:ext cx="6705599" cy="3419856"/>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NONSTRUCTURAL </a:t>
                      </a:r>
                    </a:p>
                    <a:p>
                      <a:r>
                        <a:rPr lang="en-US" sz="1000" b="1" i="0" dirty="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320040">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Mechanical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8">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 a professional engineer to ensure all systems connections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are designed to resist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the expected wind load and uplift. </a:t>
                      </a: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384048">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Fuel Tanks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384048">
                <a:tc>
                  <a:txBody>
                    <a:bodyPr/>
                    <a:lstStyle/>
                    <a:p>
                      <a:pPr marL="0" indent="0" algn="l" defTabSz="457200" rtl="0" eaLnBrk="1" latinLnBrk="0" hangingPunct="1">
                        <a:lnSpc>
                          <a:spcPct val="95000"/>
                        </a:lnSpc>
                        <a:tabLst/>
                      </a:pPr>
                      <a:r>
                        <a:rPr lang="en-US" sz="1000" b="0" kern="1200" dirty="0">
                          <a:solidFill>
                            <a:schemeClr val="tx1"/>
                          </a:solidFill>
                          <a:latin typeface="Arial" panose="020B0604020202020204" pitchFamily="34" charset="0"/>
                          <a:ea typeface="+mn-ea"/>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720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Communications Equipment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45720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Lightning Protection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32004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Utility Connections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8"/>
                  </a:ext>
                </a:extLst>
              </a:tr>
              <a:tr h="32004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Antennas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32004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Other Rooftop Structures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10"/>
                  </a:ext>
                </a:extLst>
              </a:tr>
            </a:tbl>
          </a:graphicData>
        </a:graphic>
      </p:graphicFrame>
      <p:sp>
        <p:nvSpPr>
          <p:cNvPr id="10" name="Title 1"/>
          <p:cNvSpPr txBox="1">
            <a:spLocks/>
          </p:cNvSpPr>
          <p:nvPr/>
        </p:nvSpPr>
        <p:spPr>
          <a:xfrm>
            <a:off x="533400" y="1655064"/>
            <a:ext cx="6705600" cy="101566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Below is a list of nonstructural mitigation activities that may require an engineer to identify and evaluate appropriate mitigation steps; however, the list below is not all-inclusive. For additional guidance on nonstructural risks, please see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Quick Reference Guide: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SYSTEMS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in this program.</a:t>
            </a: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By performing all retrofit items, businesses and organizations will be eligible for recognition as a </a:t>
            </a:r>
            <a:b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Ready Business –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SYSTEMS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597226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STRUCTURE</a:t>
            </a:r>
          </a:p>
        </p:txBody>
      </p:sp>
      <p:sp>
        <p:nvSpPr>
          <p:cNvPr id="5" name="Slide Number Placeholder 4"/>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nvPr>
        </p:nvGraphicFramePr>
        <p:xfrm>
          <a:off x="533400" y="2992404"/>
          <a:ext cx="6705599" cy="5882640"/>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a:t>
                      </a:r>
                    </a:p>
                    <a:p>
                      <a:r>
                        <a:rPr lang="en-US" sz="1000" b="1" i="0" dirty="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457200">
                <a:tc>
                  <a:txBody>
                    <a:bodyPr/>
                    <a:lstStyle/>
                    <a:p>
                      <a:pPr marL="0" indent="0"/>
                      <a:r>
                        <a:rPr lang="en-US" sz="1000" b="0" dirty="0">
                          <a:solidFill>
                            <a:schemeClr val="tx1"/>
                          </a:solidFill>
                          <a:latin typeface="Arial" panose="020B0604020202020204" pitchFamily="34" charset="0"/>
                          <a:cs typeface="Arial" panose="020B0604020202020204" pitchFamily="34" charset="0"/>
                        </a:rPr>
                        <a:t>Tornado Safe Room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or Shelter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Install a tornado safe room or shelter that meets FEMA Guidelines or ICC/NSSA 500 Standards.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Best Available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Refuge Area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Consult a professional engineer to strengthen your Best Available Refuge Area (BARA)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if a tornado shelter is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not installed.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0" indent="0" algn="l" defTabSz="457200" rtl="0" eaLnBrk="1" latinLnBrk="0" hangingPunct="1">
                        <a:tabLst/>
                      </a:pPr>
                      <a:r>
                        <a:rPr lang="en-US" sz="1000" b="0" kern="1200" dirty="0">
                          <a:solidFill>
                            <a:schemeClr val="tx1"/>
                          </a:solidFill>
                          <a:latin typeface="Arial" panose="020B0604020202020204" pitchFamily="34" charset="0"/>
                          <a:ea typeface="+mn-ea"/>
                          <a:cs typeface="Arial" panose="020B0604020202020204" pitchFamily="34" charset="0"/>
                        </a:rPr>
                        <a:t>Roof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Consult a professional engineer and design the roof to withstand the expected wind loads, uplift, and water intrusion. Create a continuous load path, consider the integrity of roof coverings and decking, and install flashing to minimize water intrusion through vents or other openings.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720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Upgrade to pressure-rated, impact-resistant 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45720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Gable-End Bracing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Consult a professional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to properly brace the gable-end walls.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457200">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Soffits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Consult a professional and ensure that soffits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are properly supported.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bl>
          </a:graphicData>
        </a:graphic>
      </p:graphicFrame>
      <p:sp>
        <p:nvSpPr>
          <p:cNvPr id="8"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Assessing structural and complex nonstructural risk requires the services of a structural engineer or other design professional to accurately evaluate and design reasonable mitigation measures. Below is a list of potential mitigation solutions; however the list is not all-inclusive. For additional guidance on structural risks, please see the Quick Reference Guide: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STRUCTURE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in this program. </a:t>
            </a: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By performing a minimum of one retrofit item on this list, businesses and organizations will be eligible for recognition as a Ready Business –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STRUCTURE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94097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STRUCTURE</a:t>
            </a:r>
            <a:br>
              <a:rPr lang="en-US" dirty="0"/>
            </a:br>
            <a:r>
              <a:rPr lang="en-US" sz="1400" dirty="0"/>
              <a:t>(continued)</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nvPr>
        </p:nvGraphicFramePr>
        <p:xfrm>
          <a:off x="533400" y="1638300"/>
          <a:ext cx="6705599" cy="4328160"/>
        </p:xfrm>
        <a:graphic>
          <a:graphicData uri="http://schemas.openxmlformats.org/drawingml/2006/table">
            <a:tbl>
              <a:tblPr>
                <a:tableStyleId>{5C22544A-7EE6-4342-B048-85BDC9FD1C3A}</a:tableStyleId>
              </a:tblPr>
              <a:tblGrid>
                <a:gridCol w="1745293">
                  <a:extLst>
                    <a:ext uri="{9D8B030D-6E8A-4147-A177-3AD203B41FA5}">
                      <a16:colId xmlns="" xmlns:a16="http://schemas.microsoft.com/office/drawing/2014/main" val="20000"/>
                    </a:ext>
                  </a:extLst>
                </a:gridCol>
                <a:gridCol w="1653436">
                  <a:extLst>
                    <a:ext uri="{9D8B030D-6E8A-4147-A177-3AD203B41FA5}">
                      <a16:colId xmlns="" xmlns:a16="http://schemas.microsoft.com/office/drawing/2014/main" val="20001"/>
                    </a:ext>
                  </a:extLst>
                </a:gridCol>
                <a:gridCol w="1102290">
                  <a:extLst>
                    <a:ext uri="{9D8B030D-6E8A-4147-A177-3AD203B41FA5}">
                      <a16:colId xmlns="" xmlns:a16="http://schemas.microsoft.com/office/drawing/2014/main" val="20002"/>
                    </a:ext>
                  </a:extLst>
                </a:gridCol>
                <a:gridCol w="1102290">
                  <a:extLst>
                    <a:ext uri="{9D8B030D-6E8A-4147-A177-3AD203B41FA5}">
                      <a16:colId xmlns="" xmlns:a16="http://schemas.microsoft.com/office/drawing/2014/main" val="20003"/>
                    </a:ext>
                  </a:extLst>
                </a:gridCol>
                <a:gridCol w="1102290">
                  <a:extLst>
                    <a:ext uri="{9D8B030D-6E8A-4147-A177-3AD203B41FA5}">
                      <a16:colId xmlns=""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a:t>
                      </a:r>
                    </a:p>
                    <a:p>
                      <a:r>
                        <a:rPr lang="en-US" sz="1000" b="1" i="0" dirty="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457200">
                <a:tc>
                  <a:txBody>
                    <a:bodyPr/>
                    <a:lstStyle/>
                    <a:p>
                      <a:pPr marL="0" indent="0"/>
                      <a:r>
                        <a:rPr lang="en-US" sz="1000" b="0" dirty="0">
                          <a:solidFill>
                            <a:schemeClr val="tx1"/>
                          </a:solidFill>
                          <a:latin typeface="Arial" panose="020B0604020202020204" pitchFamily="34" charset="0"/>
                          <a:cs typeface="Arial" panose="020B0604020202020204" pitchFamily="34" charset="0"/>
                        </a:rPr>
                        <a:t>Gutters, Downspouts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Install systems that are noncombustible and designed for wind speed and uplift resistance.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Wall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Consult a professional engineer and design the wall system to withstand the expected wind loads, pressure, and water intrusion. Create a continuous load path, ensure the integrity of </a:t>
                      </a:r>
                    </a:p>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wall coverings and sheathing, and install adequate flashing to minimize water intrusion.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0" indent="0" algn="l" defTabSz="457200" rtl="0" eaLnBrk="1" latinLnBrk="0" hangingPunct="1">
                        <a:tabLst/>
                      </a:pPr>
                      <a:r>
                        <a:rPr lang="en-US" sz="1000" b="0" kern="1200" dirty="0">
                          <a:solidFill>
                            <a:schemeClr val="tx1"/>
                          </a:solidFill>
                          <a:latin typeface="Arial" panose="020B0604020202020204" pitchFamily="34" charset="0"/>
                          <a:ea typeface="+mn-ea"/>
                          <a:cs typeface="Arial" panose="020B0604020202020204" pitchFamily="34" charset="0"/>
                        </a:rPr>
                        <a:t>Openings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Install pressure rated, impact-resistant exterior doors, windows, and garage/rolling doors.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720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Canopies, Awnings,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and Carports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Add supports to increase resistance to wind loads and uplift.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endParaRPr lang="en-US" sz="1000" b="0"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2530111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Develop A Plan: SERVICE</a:t>
            </a:r>
            <a:endParaRPr lang="en-US" dirty="0"/>
          </a:p>
        </p:txBody>
      </p:sp>
      <p:sp>
        <p:nvSpPr>
          <p:cNvPr id="5" name="Slide Number Placeholder 4"/>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nvPr>
        </p:nvGraphicFramePr>
        <p:xfrm>
          <a:off x="533400" y="3005203"/>
          <a:ext cx="6675120" cy="1737360"/>
        </p:xfrm>
        <a:graphic>
          <a:graphicData uri="http://schemas.openxmlformats.org/drawingml/2006/table">
            <a:tbl>
              <a:tblPr>
                <a:tableStyleId>{5C22544A-7EE6-4342-B048-85BDC9FD1C3A}</a:tableStyleId>
              </a:tblPr>
              <a:tblGrid>
                <a:gridCol w="2103120">
                  <a:extLst>
                    <a:ext uri="{9D8B030D-6E8A-4147-A177-3AD203B41FA5}">
                      <a16:colId xmlns="" xmlns:a16="http://schemas.microsoft.com/office/drawing/2014/main" val="20000"/>
                    </a:ext>
                  </a:extLst>
                </a:gridCol>
                <a:gridCol w="2011680">
                  <a:extLst>
                    <a:ext uri="{9D8B030D-6E8A-4147-A177-3AD203B41FA5}">
                      <a16:colId xmlns="" xmlns:a16="http://schemas.microsoft.com/office/drawing/2014/main" val="20001"/>
                    </a:ext>
                  </a:extLst>
                </a:gridCol>
                <a:gridCol w="1280160">
                  <a:extLst>
                    <a:ext uri="{9D8B030D-6E8A-4147-A177-3AD203B41FA5}">
                      <a16:colId xmlns="" xmlns:a16="http://schemas.microsoft.com/office/drawing/2014/main" val="20002"/>
                    </a:ext>
                  </a:extLst>
                </a:gridCol>
                <a:gridCol w="1280160">
                  <a:extLst>
                    <a:ext uri="{9D8B030D-6E8A-4147-A177-3AD203B41FA5}">
                      <a16:colId xmlns=""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
                      </a:r>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SERVICE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640080">
                <a:tc>
                  <a:txBody>
                    <a:bodyPr/>
                    <a:lstStyle/>
                    <a:p>
                      <a:pPr marL="0" indent="0"/>
                      <a:r>
                        <a:rPr lang="en-US" sz="1000" b="0" dirty="0">
                          <a:solidFill>
                            <a:schemeClr val="tx1"/>
                          </a:solidFill>
                          <a:latin typeface="Arial" panose="020B0604020202020204" pitchFamily="34" charset="0"/>
                          <a:cs typeface="Arial" panose="020B0604020202020204" pitchFamily="34" charset="0"/>
                        </a:rPr>
                        <a:t>Contact your Local Emergency</a:t>
                      </a:r>
                      <a:r>
                        <a:rPr lang="en-US" sz="1000" b="0" baseline="0" dirty="0">
                          <a:solidFill>
                            <a:schemeClr val="tx1"/>
                          </a:solidFill>
                          <a:latin typeface="Arial" panose="020B0604020202020204" pitchFamily="34" charset="0"/>
                          <a:cs typeface="Arial" panose="020B0604020202020204" pitchFamily="34" charset="0"/>
                        </a:rPr>
                        <a:t> Management Office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0" indent="0"/>
                      <a:r>
                        <a:rPr lang="en-US" sz="1000" b="0" dirty="0">
                          <a:solidFill>
                            <a:schemeClr val="tx1"/>
                          </a:solidFill>
                          <a:latin typeface="Arial" panose="020B0604020202020204" pitchFamily="34" charset="0"/>
                          <a:cs typeface="Arial" panose="020B0604020202020204" pitchFamily="34" charset="0"/>
                        </a:rPr>
                        <a:t>Identify</a:t>
                      </a:r>
                      <a:r>
                        <a:rPr lang="en-US" sz="1000" b="0" baseline="0" dirty="0">
                          <a:solidFill>
                            <a:schemeClr val="tx1"/>
                          </a:solidFill>
                          <a:latin typeface="Arial" panose="020B0604020202020204" pitchFamily="34" charset="0"/>
                          <a:cs typeface="Arial" panose="020B0604020202020204" pitchFamily="34" charset="0"/>
                        </a:rPr>
                        <a:t> Ways to Engage and Participate in Your Community</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bl>
          </a:graphicData>
        </a:graphic>
      </p:graphicFrame>
      <p:graphicFrame>
        <p:nvGraphicFramePr>
          <p:cNvPr id="7" name="Table 6"/>
          <p:cNvGraphicFramePr>
            <a:graphicFrameLocks noGrp="1"/>
          </p:cNvGraphicFramePr>
          <p:nvPr>
            <p:extLst/>
          </p:nvPr>
        </p:nvGraphicFramePr>
        <p:xfrm>
          <a:off x="533400" y="4964631"/>
          <a:ext cx="6675120" cy="3897086"/>
        </p:xfrm>
        <a:graphic>
          <a:graphicData uri="http://schemas.openxmlformats.org/drawingml/2006/table">
            <a:tbl>
              <a:tblPr>
                <a:tableStyleId>{5C22544A-7EE6-4342-B048-85BDC9FD1C3A}</a:tableStyleId>
              </a:tblPr>
              <a:tblGrid>
                <a:gridCol w="1668780">
                  <a:extLst>
                    <a:ext uri="{9D8B030D-6E8A-4147-A177-3AD203B41FA5}">
                      <a16:colId xmlns="" xmlns:a16="http://schemas.microsoft.com/office/drawing/2014/main" val="20000"/>
                    </a:ext>
                  </a:extLst>
                </a:gridCol>
                <a:gridCol w="1668780">
                  <a:extLst>
                    <a:ext uri="{9D8B030D-6E8A-4147-A177-3AD203B41FA5}">
                      <a16:colId xmlns="" xmlns:a16="http://schemas.microsoft.com/office/drawing/2014/main" val="20001"/>
                    </a:ext>
                  </a:extLst>
                </a:gridCol>
                <a:gridCol w="1668780">
                  <a:extLst>
                    <a:ext uri="{9D8B030D-6E8A-4147-A177-3AD203B41FA5}">
                      <a16:colId xmlns="" xmlns:a16="http://schemas.microsoft.com/office/drawing/2014/main" val="20002"/>
                    </a:ext>
                  </a:extLst>
                </a:gridCol>
                <a:gridCol w="1668780">
                  <a:extLst>
                    <a:ext uri="{9D8B030D-6E8A-4147-A177-3AD203B41FA5}">
                      <a16:colId xmlns="" xmlns:a16="http://schemas.microsoft.com/office/drawing/2014/main" val="20003"/>
                    </a:ext>
                  </a:extLst>
                </a:gridCol>
              </a:tblGrid>
              <a:tr h="1214846">
                <a:tc>
                  <a:txBody>
                    <a:bodyPr/>
                    <a:lstStyle/>
                    <a:p>
                      <a:endParaRPr lang="en-US" sz="1000" b="1" dirty="0">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4553"/>
                    </a:solidFill>
                  </a:tcPr>
                </a:tc>
                <a:extLst>
                  <a:ext uri="{0D108BD9-81ED-4DB2-BD59-A6C34878D82A}">
                    <a16:rowId xmlns="" xmlns:a16="http://schemas.microsoft.com/office/drawing/2014/main" val="10000"/>
                  </a:ext>
                </a:extLst>
              </a:tr>
              <a:tr h="640080">
                <a:tc>
                  <a:txBody>
                    <a:bodyPr/>
                    <a:lstStyle/>
                    <a:p>
                      <a:pPr marL="0" indent="0" algn="ctr"/>
                      <a:r>
                        <a:rPr lang="en-US" sz="1000" b="0" dirty="0">
                          <a:solidFill>
                            <a:schemeClr val="tx1"/>
                          </a:solidFill>
                          <a:latin typeface="Arial" panose="020B0604020202020204" pitchFamily="34" charset="0"/>
                          <a:cs typeface="Arial" panose="020B0604020202020204" pitchFamily="34" charset="0"/>
                        </a:rPr>
                        <a:t>If your organization is open after the disaster, you could become a distributor or storage warehouse for Disaster Relief Kits. Providing a place for the supplies to be stored locally allows volunteer organizations to readily distribute them throughout affected areas.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Does your organization have electricity after the disaster? If so, you may want to become a volunteer charging station. Provide a safe, secure place for emergency responders, volunteers, and community members to charge their cell phones or battery powered tools.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a:solidFill>
                            <a:schemeClr val="tx1"/>
                          </a:solidFill>
                          <a:latin typeface="Arial" panose="020B0604020202020204" pitchFamily="34" charset="0"/>
                          <a:cs typeface="Arial" panose="020B0604020202020204" pitchFamily="34" charset="0"/>
                        </a:rPr>
                        <a:t>Does your organization</a:t>
                      </a:r>
                      <a:r>
                        <a:rPr lang="en-US" sz="1000" b="0" baseline="0" dirty="0">
                          <a:solidFill>
                            <a:schemeClr val="tx1"/>
                          </a:solidFill>
                          <a:latin typeface="Arial" panose="020B0604020202020204" pitchFamily="34" charset="0"/>
                          <a:cs typeface="Arial" panose="020B0604020202020204" pitchFamily="34" charset="0"/>
                        </a:rPr>
                        <a:t> have the capability to prepare or serve meals? Providing a sanitary kitchen for emergency responders, volunteers, or community members to prepare or receive meals following a disaster is essential for rebuilding the community</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a:solidFill>
                            <a:schemeClr val="tx1"/>
                          </a:solidFill>
                          <a:latin typeface="Arial" panose="020B0604020202020204" pitchFamily="34" charset="0"/>
                          <a:cs typeface="Arial" panose="020B0604020202020204" pitchFamily="34" charset="0"/>
                        </a:rPr>
                        <a:t>Not sure how your organization can directly contribute after the disaster? Volunteer. Contact your Local Emergency Manager and determine where the volunteer opportunities exist in the community. You could prepare meals, sort debris, or even work at a local office of a volunteer organization. For additional ideas, visit National Voluntary Organizations Active in Disaster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2983" t="48889" r="75420" b="42280"/>
          <a:stretch/>
        </p:blipFill>
        <p:spPr>
          <a:xfrm>
            <a:off x="882692" y="5069692"/>
            <a:ext cx="901337" cy="888274"/>
          </a:xfrm>
          <a:prstGeom prst="rect">
            <a:avLst/>
          </a:prstGeom>
        </p:spPr>
      </p:pic>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30586" t="48889" r="51896" b="42280"/>
          <a:stretch/>
        </p:blipFill>
        <p:spPr>
          <a:xfrm>
            <a:off x="2317263" y="5069692"/>
            <a:ext cx="1361550" cy="888274"/>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0999" t="48889" r="30679" b="42280"/>
          <a:stretch/>
        </p:blipFill>
        <p:spPr>
          <a:xfrm>
            <a:off x="3989755" y="5069692"/>
            <a:ext cx="1424074" cy="888274"/>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71662" t="48889" r="10016" b="42280"/>
          <a:stretch/>
        </p:blipFill>
        <p:spPr>
          <a:xfrm>
            <a:off x="5664604" y="5069692"/>
            <a:ext cx="1424074" cy="888274"/>
          </a:xfrm>
          <a:prstGeom prst="rect">
            <a:avLst/>
          </a:prstGeom>
        </p:spPr>
      </p:pic>
      <p:sp>
        <p:nvSpPr>
          <p:cNvPr id="11"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your organization provide community service to others following a disaster? Identify and build local relationships to create a SERVICE component in your Business Continuity Plan. For additional guidance on the SERVICE component, please see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Quick Reference Guide: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SERVICE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in this program.</a:t>
            </a: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By performing all applicable preparedness activities in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STAFF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and mitigation actions in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SURROUNDINGS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SYSTEMS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and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STRUCTURE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businesses and organizations will be eligible for recognition as a Ready Business –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SERVICE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37557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a:t>
            </a:r>
          </a:p>
        </p:txBody>
      </p:sp>
    </p:spTree>
    <p:extLst>
      <p:ext uri="{BB962C8B-B14F-4D97-AF65-F5344CB8AC3E}">
        <p14:creationId xmlns:p14="http://schemas.microsoft.com/office/powerpoint/2010/main" val="3527133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533400" y="3430440"/>
            <a:ext cx="6705600" cy="2200602"/>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PLEASE COMPLETE:</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Organization Name:</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Owner/Manager:</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Address:</a:t>
            </a:r>
          </a:p>
          <a:p>
            <a:pPr marL="0" marR="0" lvl="0" indent="0" algn="l" defTabSz="457200" rtl="0" eaLnBrk="1" fontAlgn="auto" latinLnBrk="0" hangingPunct="1">
              <a:lnSpc>
                <a:spcPct val="100000"/>
              </a:lnSpc>
              <a:spcBef>
                <a:spcPts val="600"/>
              </a:spcBef>
              <a:spcAft>
                <a:spcPts val="600"/>
              </a:spcAft>
              <a:buClrTx/>
              <a:buSzTx/>
              <a:buFontTx/>
              <a:buNone/>
              <a:tabLst>
                <a:tab pos="3709988" algn="l"/>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Phone Number:	Fax:</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Email:</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Organization Website URL:</a:t>
            </a:r>
          </a:p>
        </p:txBody>
      </p:sp>
      <p:sp>
        <p:nvSpPr>
          <p:cNvPr id="2" name="Title 1"/>
          <p:cNvSpPr>
            <a:spLocks noGrp="1"/>
          </p:cNvSpPr>
          <p:nvPr>
            <p:ph type="title"/>
          </p:nvPr>
        </p:nvSpPr>
        <p:spPr/>
        <p:txBody>
          <a:bodyPr/>
          <a:lstStyle/>
          <a:p>
            <a:r>
              <a:rPr lang="en-US" dirty="0"/>
              <a:t>Take Action: Ready Business Applications </a:t>
            </a:r>
          </a:p>
        </p:txBody>
      </p:sp>
      <p:sp>
        <p:nvSpPr>
          <p:cNvPr id="4" name="Title 1"/>
          <p:cNvSpPr txBox="1">
            <a:spLocks/>
          </p:cNvSpPr>
          <p:nvPr/>
        </p:nvSpPr>
        <p:spPr>
          <a:xfrm>
            <a:off x="533400" y="1655064"/>
            <a:ext cx="6705600" cy="1615827"/>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2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STAFF, SURROUNDINGS, SYSTEMS, STRUCTURE, AND SERVICE APPLICATIONS</a:t>
            </a: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Now that you have taken the steps to prepare and mitigate your organization to protect customers and employees, you can gain recognition for your accomplishment by completing the application to join the Ready Business Community. </a:t>
            </a: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Once you join, you will receive a Ready Business recognition certificate, window cling, and web badge to let your customers and staff know that you are a Ready Business. Also, your organization will be added to the list of program participants on the Ready Business website. You will also receive a sample news release that you may use to let your community know that you have taken action to prepare.</a:t>
            </a:r>
          </a:p>
        </p:txBody>
      </p:sp>
      <p:cxnSp>
        <p:nvCxnSpPr>
          <p:cNvPr id="9" name="Straight Connector 8"/>
          <p:cNvCxnSpPr/>
          <p:nvPr/>
        </p:nvCxnSpPr>
        <p:spPr>
          <a:xfrm>
            <a:off x="1850699" y="3932870"/>
            <a:ext cx="5388301"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670917" y="4250370"/>
            <a:ext cx="556808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157257" y="4567870"/>
            <a:ext cx="608174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624467" y="4885370"/>
            <a:ext cx="261453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563049" y="4885370"/>
            <a:ext cx="2638932"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016000" y="5207894"/>
            <a:ext cx="6223000"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312993" y="5525882"/>
            <a:ext cx="4926007"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29" name="Slide Number Placeholder 28"/>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24" name="Table 23"/>
          <p:cNvGraphicFramePr>
            <a:graphicFrameLocks noGrp="1"/>
          </p:cNvGraphicFramePr>
          <p:nvPr>
            <p:extLst/>
          </p:nvPr>
        </p:nvGraphicFramePr>
        <p:xfrm>
          <a:off x="533400" y="5907719"/>
          <a:ext cx="6705600" cy="2362200"/>
        </p:xfrm>
        <a:graphic>
          <a:graphicData uri="http://schemas.openxmlformats.org/drawingml/2006/table">
            <a:tbl>
              <a:tblPr>
                <a:tableStyleId>{5C22544A-7EE6-4342-B048-85BDC9FD1C3A}</a:tableStyleId>
              </a:tblPr>
              <a:tblGrid>
                <a:gridCol w="2480153">
                  <a:extLst>
                    <a:ext uri="{9D8B030D-6E8A-4147-A177-3AD203B41FA5}">
                      <a16:colId xmlns="" xmlns:a16="http://schemas.microsoft.com/office/drawing/2014/main" val="20000"/>
                    </a:ext>
                  </a:extLst>
                </a:gridCol>
                <a:gridCol w="4225447">
                  <a:extLst>
                    <a:ext uri="{9D8B030D-6E8A-4147-A177-3AD203B41FA5}">
                      <a16:colId xmlns="" xmlns:a16="http://schemas.microsoft.com/office/drawing/2014/main" val="20001"/>
                    </a:ext>
                  </a:extLst>
                </a:gridCol>
              </a:tblGrid>
              <a:tr h="320040">
                <a:tc gridSpan="2">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Ready Business Designation Level (Please indicate each level you are applying for):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extLst>
                  <a:ext uri="{0D108BD9-81ED-4DB2-BD59-A6C34878D82A}">
                    <a16:rowId xmlns="" xmlns:a16="http://schemas.microsoft.com/office/drawing/2014/main" val="10000"/>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STAFF</a:t>
                      </a:r>
                      <a:r>
                        <a:rPr kumimoji="0" lang="en-US" sz="10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steps one through six for </a:t>
                      </a:r>
                      <a:r>
                        <a:rPr lang="en-US" sz="1000" b="0" kern="1200" dirty="0">
                          <a:solidFill>
                            <a:srgbClr val="00567D"/>
                          </a:solidFill>
                          <a:latin typeface="Arial" panose="020B0604020202020204" pitchFamily="34" charset="0"/>
                          <a:ea typeface="+mn-ea"/>
                          <a:cs typeface="Arial" panose="020B0604020202020204" pitchFamily="34" charset="0"/>
                        </a:rPr>
                        <a:t>STAFF</a:t>
                      </a:r>
                      <a:r>
                        <a:rPr lang="en-US" sz="1000" b="0" kern="1200" dirty="0">
                          <a:solidFill>
                            <a:schemeClr val="dk1"/>
                          </a:solidFill>
                          <a:latin typeface="Arial" panose="020B0604020202020204" pitchFamily="34" charset="0"/>
                          <a:ea typeface="+mn-ea"/>
                          <a:cs typeface="Arial" panose="020B0604020202020204" pitchFamily="34" charset="0"/>
                        </a:rPr>
                        <a:t>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45720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SURROUNDINGS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a:solidFill>
                            <a:srgbClr val="00567D"/>
                          </a:solidFill>
                          <a:latin typeface="Arial" panose="020B0604020202020204" pitchFamily="34" charset="0"/>
                          <a:ea typeface="+mn-ea"/>
                          <a:cs typeface="Arial" panose="020B0604020202020204" pitchFamily="34" charset="0"/>
                        </a:rPr>
                        <a:t>SURROUNDINGS</a:t>
                      </a:r>
                      <a:r>
                        <a:rPr lang="en-US" sz="1000" b="0" kern="1200" dirty="0">
                          <a:solidFill>
                            <a:schemeClr val="dk1"/>
                          </a:solidFill>
                          <a:latin typeface="Arial" panose="020B0604020202020204" pitchFamily="34" charset="0"/>
                          <a:ea typeface="+mn-ea"/>
                          <a:cs typeface="Arial" panose="020B0604020202020204" pitchFamily="34" charset="0"/>
                        </a:rPr>
                        <a:t> mitigation activities </a:t>
                      </a:r>
                      <a:br>
                        <a:rPr lang="en-US" sz="1000" b="0" kern="1200" dirty="0">
                          <a:solidFill>
                            <a:schemeClr val="dk1"/>
                          </a:solidFill>
                          <a:latin typeface="Arial" panose="020B0604020202020204" pitchFamily="34" charset="0"/>
                          <a:ea typeface="+mn-ea"/>
                          <a:cs typeface="Arial" panose="020B0604020202020204" pitchFamily="34" charset="0"/>
                        </a:rPr>
                      </a:br>
                      <a:r>
                        <a:rPr lang="en-US" sz="1000" b="0" kern="1200" dirty="0">
                          <a:solidFill>
                            <a:schemeClr val="dk1"/>
                          </a:solidFill>
                          <a:latin typeface="Arial" panose="020B0604020202020204" pitchFamily="34" charset="0"/>
                          <a:ea typeface="+mn-ea"/>
                          <a:cs typeface="Arial" panose="020B0604020202020204" pitchFamily="34" charset="0"/>
                        </a:rPr>
                        <a:t>for recognition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SYSTEMS</a:t>
                      </a:r>
                      <a:endParaRPr kumimoji="0" lang="en-US" sz="10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a:solidFill>
                            <a:srgbClr val="00567D"/>
                          </a:solidFill>
                          <a:latin typeface="Arial" panose="020B0604020202020204" pitchFamily="34" charset="0"/>
                          <a:ea typeface="+mn-ea"/>
                          <a:cs typeface="Arial" panose="020B0604020202020204" pitchFamily="34" charset="0"/>
                        </a:rPr>
                        <a:t>SYSTEMS</a:t>
                      </a:r>
                      <a:r>
                        <a:rPr lang="en-US" sz="1000" b="0" kern="1200" dirty="0">
                          <a:solidFill>
                            <a:schemeClr val="dk1"/>
                          </a:solidFill>
                          <a:latin typeface="Arial" panose="020B0604020202020204" pitchFamily="34" charset="0"/>
                          <a:ea typeface="+mn-ea"/>
                          <a:cs typeface="Arial" panose="020B0604020202020204" pitchFamily="34" charset="0"/>
                        </a:rPr>
                        <a:t>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STRUCTURE</a:t>
                      </a:r>
                      <a:endParaRPr kumimoji="0" lang="en-US" sz="10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one of the applicable </a:t>
                      </a:r>
                      <a:r>
                        <a:rPr lang="en-US" sz="1000" b="0" kern="1200" dirty="0">
                          <a:solidFill>
                            <a:srgbClr val="00567D"/>
                          </a:solidFill>
                          <a:latin typeface="Arial" panose="020B0604020202020204" pitchFamily="34" charset="0"/>
                          <a:ea typeface="+mn-ea"/>
                          <a:cs typeface="Arial" panose="020B0604020202020204" pitchFamily="34" charset="0"/>
                        </a:rPr>
                        <a:t>STRUCTURE</a:t>
                      </a:r>
                      <a:r>
                        <a:rPr lang="en-US" sz="1000" b="0" kern="1200" dirty="0">
                          <a:solidFill>
                            <a:schemeClr val="dk1"/>
                          </a:solidFill>
                          <a:latin typeface="Arial" panose="020B0604020202020204" pitchFamily="34" charset="0"/>
                          <a:ea typeface="+mn-ea"/>
                          <a:cs typeface="Arial" panose="020B0604020202020204" pitchFamily="34" charset="0"/>
                        </a:rPr>
                        <a:t> activities </a:t>
                      </a:r>
                      <a:br>
                        <a:rPr lang="en-US" sz="1000" b="0" kern="1200" dirty="0">
                          <a:solidFill>
                            <a:schemeClr val="dk1"/>
                          </a:solidFill>
                          <a:latin typeface="Arial" panose="020B0604020202020204" pitchFamily="34" charset="0"/>
                          <a:ea typeface="+mn-ea"/>
                          <a:cs typeface="Arial" panose="020B0604020202020204" pitchFamily="34" charset="0"/>
                        </a:rPr>
                      </a:br>
                      <a:r>
                        <a:rPr lang="en-US" sz="1000" b="0" kern="1200" dirty="0">
                          <a:solidFill>
                            <a:schemeClr val="dk1"/>
                          </a:solidFill>
                          <a:latin typeface="Arial" panose="020B0604020202020204" pitchFamily="34" charset="0"/>
                          <a:ea typeface="+mn-ea"/>
                          <a:cs typeface="Arial" panose="020B0604020202020204" pitchFamily="34" charset="0"/>
                        </a:rPr>
                        <a:t>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endParaRPr kumimoji="0" lang="en-US" sz="10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a:solidFill>
                            <a:srgbClr val="00567D"/>
                          </a:solidFill>
                          <a:latin typeface="Arial" panose="020B0604020202020204" pitchFamily="34" charset="0"/>
                          <a:ea typeface="+mn-ea"/>
                          <a:cs typeface="Arial" panose="020B0604020202020204" pitchFamily="34" charset="0"/>
                        </a:rPr>
                        <a:t>SERVICE</a:t>
                      </a:r>
                      <a:r>
                        <a:rPr lang="en-US" sz="1000" b="0" kern="1200" dirty="0">
                          <a:solidFill>
                            <a:schemeClr val="dk1"/>
                          </a:solidFill>
                          <a:latin typeface="Arial" panose="020B0604020202020204" pitchFamily="34" charset="0"/>
                          <a:ea typeface="+mn-ea"/>
                          <a:cs typeface="Arial" panose="020B0604020202020204" pitchFamily="34" charset="0"/>
                        </a:rPr>
                        <a:t> activities and </a:t>
                      </a:r>
                      <a:r>
                        <a:rPr lang="en-US" sz="1000" b="0" kern="1200" dirty="0">
                          <a:solidFill>
                            <a:srgbClr val="00567D"/>
                          </a:solidFill>
                          <a:latin typeface="Arial" panose="020B0604020202020204" pitchFamily="34" charset="0"/>
                          <a:ea typeface="+mn-ea"/>
                          <a:cs typeface="Arial" panose="020B0604020202020204" pitchFamily="34" charset="0"/>
                        </a:rPr>
                        <a:t>STAFF</a:t>
                      </a:r>
                      <a:r>
                        <a:rPr lang="en-US" sz="1000" b="0" kern="1200" dirty="0">
                          <a:solidFill>
                            <a:schemeClr val="dk1"/>
                          </a:solidFill>
                          <a:latin typeface="Arial" panose="020B0604020202020204" pitchFamily="34" charset="0"/>
                          <a:ea typeface="+mn-ea"/>
                          <a:cs typeface="Arial" panose="020B0604020202020204" pitchFamily="34" charset="0"/>
                        </a:rPr>
                        <a:t>, </a:t>
                      </a:r>
                      <a:r>
                        <a:rPr lang="en-US" sz="1000" b="0" kern="1200" dirty="0">
                          <a:solidFill>
                            <a:srgbClr val="00567D"/>
                          </a:solidFill>
                          <a:latin typeface="Arial" panose="020B0604020202020204" pitchFamily="34" charset="0"/>
                          <a:ea typeface="+mn-ea"/>
                          <a:cs typeface="Arial" panose="020B0604020202020204" pitchFamily="34" charset="0"/>
                        </a:rPr>
                        <a:t>SURROUNDINGS</a:t>
                      </a:r>
                      <a:r>
                        <a:rPr lang="en-US" sz="1000" b="0" kern="1200" dirty="0">
                          <a:solidFill>
                            <a:schemeClr val="dk1"/>
                          </a:solidFill>
                          <a:latin typeface="Arial" panose="020B0604020202020204" pitchFamily="34" charset="0"/>
                          <a:ea typeface="+mn-ea"/>
                          <a:cs typeface="Arial" panose="020B0604020202020204" pitchFamily="34" charset="0"/>
                        </a:rPr>
                        <a:t>, </a:t>
                      </a:r>
                      <a:r>
                        <a:rPr lang="en-US" sz="1000" b="0" kern="1200" dirty="0">
                          <a:solidFill>
                            <a:srgbClr val="00567D"/>
                          </a:solidFill>
                          <a:latin typeface="Arial" panose="020B0604020202020204" pitchFamily="34" charset="0"/>
                          <a:ea typeface="+mn-ea"/>
                          <a:cs typeface="Arial" panose="020B0604020202020204" pitchFamily="34" charset="0"/>
                        </a:rPr>
                        <a:t>SYSTEMS</a:t>
                      </a:r>
                      <a:r>
                        <a:rPr lang="en-US" sz="1000" b="0" kern="1200" dirty="0">
                          <a:solidFill>
                            <a:schemeClr val="dk1"/>
                          </a:solidFill>
                          <a:latin typeface="Arial" panose="020B0604020202020204" pitchFamily="34" charset="0"/>
                          <a:ea typeface="+mn-ea"/>
                          <a:cs typeface="Arial" panose="020B0604020202020204" pitchFamily="34" charset="0"/>
                        </a:rPr>
                        <a:t>, and </a:t>
                      </a:r>
                      <a:r>
                        <a:rPr lang="en-US" sz="1000" b="0" kern="1200" dirty="0">
                          <a:solidFill>
                            <a:srgbClr val="00567D"/>
                          </a:solidFill>
                          <a:latin typeface="Arial" panose="020B0604020202020204" pitchFamily="34" charset="0"/>
                          <a:ea typeface="+mn-ea"/>
                          <a:cs typeface="Arial" panose="020B0604020202020204" pitchFamily="34" charset="0"/>
                        </a:rPr>
                        <a:t>STRUCTURE</a:t>
                      </a:r>
                      <a:r>
                        <a:rPr lang="en-US" sz="1000" b="0" kern="1200" dirty="0">
                          <a:solidFill>
                            <a:schemeClr val="dk1"/>
                          </a:solidFill>
                          <a:latin typeface="Arial" panose="020B0604020202020204" pitchFamily="34" charset="0"/>
                          <a:ea typeface="+mn-ea"/>
                          <a:cs typeface="Arial" panose="020B0604020202020204" pitchFamily="34" charset="0"/>
                        </a:rPr>
                        <a:t>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bl>
          </a:graphicData>
        </a:graphic>
      </p:graphicFrame>
      <p:sp>
        <p:nvSpPr>
          <p:cNvPr id="25" name="TextBox 24"/>
          <p:cNvSpPr txBox="1"/>
          <p:nvPr/>
        </p:nvSpPr>
        <p:spPr>
          <a:xfrm>
            <a:off x="535669" y="8315764"/>
            <a:ext cx="6032771"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Provide documentation of preparedness actions and mitigation performed on the following pages.</a:t>
            </a:r>
          </a:p>
        </p:txBody>
      </p:sp>
    </p:spTree>
    <p:extLst>
      <p:ext uri="{BB962C8B-B14F-4D97-AF65-F5344CB8AC3E}">
        <p14:creationId xmlns:p14="http://schemas.microsoft.com/office/powerpoint/2010/main" val="19886780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STAFF Application </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nvPr>
        </p:nvGraphicFramePr>
        <p:xfrm>
          <a:off x="533400" y="1655064"/>
          <a:ext cx="6705600" cy="6492240"/>
        </p:xfrm>
        <a:graphic>
          <a:graphicData uri="http://schemas.openxmlformats.org/drawingml/2006/table">
            <a:tbl>
              <a:tblPr>
                <a:tableStyleId>{5C22544A-7EE6-4342-B048-85BDC9FD1C3A}</a:tableStyleId>
              </a:tblPr>
              <a:tblGrid>
                <a:gridCol w="2847584">
                  <a:extLst>
                    <a:ext uri="{9D8B030D-6E8A-4147-A177-3AD203B41FA5}">
                      <a16:colId xmlns="" xmlns:a16="http://schemas.microsoft.com/office/drawing/2014/main" val="20000"/>
                    </a:ext>
                  </a:extLst>
                </a:gridCol>
                <a:gridCol w="1745293">
                  <a:extLst>
                    <a:ext uri="{9D8B030D-6E8A-4147-A177-3AD203B41FA5}">
                      <a16:colId xmlns="" xmlns:a16="http://schemas.microsoft.com/office/drawing/2014/main" val="20001"/>
                    </a:ext>
                  </a:extLst>
                </a:gridCol>
                <a:gridCol w="2112723">
                  <a:extLst>
                    <a:ext uri="{9D8B030D-6E8A-4147-A177-3AD203B41FA5}">
                      <a16:colId xmlns=""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PREPAREDNESS ACTIONS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OF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RESPONSIBLE PERSON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Developed a Shelter Plan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 to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Developed Business Continuity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and Crisis Communications Plans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 to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Conducted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 to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574675" indent="0">
                        <a:tabLst/>
                      </a:pPr>
                      <a:r>
                        <a:rPr lang="en-US" sz="1000" b="0" dirty="0">
                          <a:solidFill>
                            <a:schemeClr val="tx1"/>
                          </a:solidFill>
                          <a:latin typeface="Arial" panose="020B0604020202020204" pitchFamily="34" charset="0"/>
                          <a:cs typeface="Arial" panose="020B0604020202020204" pitchFamily="34" charset="0"/>
                        </a:rPr>
                        <a:t>Developed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Training Program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a:t>
                      </a:r>
                      <a:r>
                        <a:rPr lang="en-US" sz="1000" b="0" baseline="0" dirty="0">
                          <a:solidFill>
                            <a:schemeClr val="tx1"/>
                          </a:solidFill>
                          <a:latin typeface="Arial" panose="020B0604020202020204" pitchFamily="34" charset="0"/>
                          <a:cs typeface="Arial" panose="020B0604020202020204" pitchFamily="34" charset="0"/>
                        </a:rPr>
                        <a:t> to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receive recognition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Conducted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Training Session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a:t>
                      </a:r>
                      <a:r>
                        <a:rPr lang="en-US" sz="1000" b="0" baseline="0" dirty="0">
                          <a:solidFill>
                            <a:schemeClr val="tx1"/>
                          </a:solidFill>
                          <a:latin typeface="Arial" panose="020B0604020202020204" pitchFamily="34" charset="0"/>
                          <a:cs typeface="Arial" panose="020B0604020202020204" pitchFamily="34" charset="0"/>
                        </a:rPr>
                        <a:t> to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receive recognition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Conducted a Severe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Wind/Tornado Drill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a:t>
                      </a:r>
                      <a:r>
                        <a:rPr lang="en-US" sz="1000" b="0" baseline="0" dirty="0">
                          <a:solidFill>
                            <a:schemeClr val="tx1"/>
                          </a:solidFill>
                          <a:latin typeface="Arial" panose="020B0604020202020204" pitchFamily="34" charset="0"/>
                          <a:cs typeface="Arial" panose="020B0604020202020204" pitchFamily="34" charset="0"/>
                        </a:rPr>
                        <a:t> to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receive recognition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685800">
                <a:tc>
                  <a:txBody>
                    <a:bodyPr/>
                    <a:lstStyle/>
                    <a:p>
                      <a:r>
                        <a:rPr lang="en-US" sz="1000" b="1" dirty="0">
                          <a:solidFill>
                            <a:schemeClr val="tx1"/>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Built an Emergency Supply Kit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822960">
                <a:tc>
                  <a:txBody>
                    <a:bodyPr/>
                    <a:lstStyle/>
                    <a:p>
                      <a:r>
                        <a:rPr lang="en-US" sz="1000" b="1" dirty="0">
                          <a:solidFill>
                            <a:schemeClr val="tx1"/>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Purchased a NOAA Weather Radio for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Monitoring During an Event/Downloaded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 Mobile Alerting App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685800">
                <a:tc>
                  <a:txBody>
                    <a:bodyPr/>
                    <a:lstStyle/>
                    <a:p>
                      <a:r>
                        <a:rPr lang="en-US" sz="1000" b="1" dirty="0">
                          <a:solidFill>
                            <a:schemeClr val="tx1"/>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Reviewed Insurance Coverage/</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Created Inventory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8"/>
                  </a:ext>
                </a:extLst>
              </a:tr>
            </a:tbl>
          </a:graphicData>
        </a:graphic>
      </p:graphicFrame>
      <p:sp>
        <p:nvSpPr>
          <p:cNvPr id="9" name="Oval 8"/>
          <p:cNvSpPr/>
          <p:nvPr/>
        </p:nvSpPr>
        <p:spPr>
          <a:xfrm>
            <a:off x="641045" y="2192168"/>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p>
        </p:txBody>
      </p:sp>
      <p:sp>
        <p:nvSpPr>
          <p:cNvPr id="10" name="Oval 9"/>
          <p:cNvSpPr/>
          <p:nvPr/>
        </p:nvSpPr>
        <p:spPr>
          <a:xfrm>
            <a:off x="641045" y="2831824"/>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a:t>
            </a:r>
          </a:p>
        </p:txBody>
      </p:sp>
      <p:sp>
        <p:nvSpPr>
          <p:cNvPr id="11" name="Oval 10"/>
          <p:cNvSpPr/>
          <p:nvPr/>
        </p:nvSpPr>
        <p:spPr>
          <a:xfrm>
            <a:off x="641045" y="3471480"/>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3</a:t>
            </a:r>
          </a:p>
        </p:txBody>
      </p:sp>
      <p:sp>
        <p:nvSpPr>
          <p:cNvPr id="12" name="Oval 11"/>
          <p:cNvSpPr/>
          <p:nvPr/>
        </p:nvSpPr>
        <p:spPr>
          <a:xfrm>
            <a:off x="641045" y="4111136"/>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4</a:t>
            </a:r>
          </a:p>
        </p:txBody>
      </p:sp>
      <p:sp>
        <p:nvSpPr>
          <p:cNvPr id="13" name="Oval 12"/>
          <p:cNvSpPr/>
          <p:nvPr/>
        </p:nvSpPr>
        <p:spPr>
          <a:xfrm>
            <a:off x="641045" y="4750792"/>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5</a:t>
            </a:r>
          </a:p>
        </p:txBody>
      </p:sp>
      <p:sp>
        <p:nvSpPr>
          <p:cNvPr id="14" name="Oval 13"/>
          <p:cNvSpPr/>
          <p:nvPr/>
        </p:nvSpPr>
        <p:spPr>
          <a:xfrm>
            <a:off x="641045" y="5390448"/>
            <a:ext cx="457200" cy="457200"/>
          </a:xfrm>
          <a:prstGeom prst="ellipse">
            <a:avLst/>
          </a:prstGeom>
          <a:solidFill>
            <a:srgbClr val="008FBE"/>
          </a:solidFill>
        </p:spPr>
        <p:txBody>
          <a:bodyPr wrap="none" lIns="0" rIns="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6</a:t>
            </a:r>
          </a:p>
        </p:txBody>
      </p:sp>
    </p:spTree>
    <p:extLst>
      <p:ext uri="{BB962C8B-B14F-4D97-AF65-F5344CB8AC3E}">
        <p14:creationId xmlns:p14="http://schemas.microsoft.com/office/powerpoint/2010/main" val="3225065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SURROUNDINGS Application </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nvPr>
        </p:nvGraphicFramePr>
        <p:xfrm>
          <a:off x="533400" y="1658178"/>
          <a:ext cx="6675120" cy="3489960"/>
        </p:xfrm>
        <a:graphic>
          <a:graphicData uri="http://schemas.openxmlformats.org/drawingml/2006/table">
            <a:tbl>
              <a:tblPr>
                <a:tableStyleId>{5C22544A-7EE6-4342-B048-85BDC9FD1C3A}</a:tableStyleId>
              </a:tblPr>
              <a:tblGrid>
                <a:gridCol w="1737360">
                  <a:extLst>
                    <a:ext uri="{9D8B030D-6E8A-4147-A177-3AD203B41FA5}">
                      <a16:colId xmlns="" xmlns:a16="http://schemas.microsoft.com/office/drawing/2014/main" val="20000"/>
                    </a:ext>
                  </a:extLst>
                </a:gridCol>
                <a:gridCol w="1645920">
                  <a:extLst>
                    <a:ext uri="{9D8B030D-6E8A-4147-A177-3AD203B41FA5}">
                      <a16:colId xmlns="" xmlns:a16="http://schemas.microsoft.com/office/drawing/2014/main" val="20001"/>
                    </a:ext>
                  </a:extLst>
                </a:gridCol>
                <a:gridCol w="164592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SURROUNDINGS </a:t>
                      </a:r>
                    </a:p>
                    <a:p>
                      <a:r>
                        <a:rPr lang="en-US" sz="1000" b="1" i="0" dirty="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Signs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Reinforced signs to withstand expected wind pressures or removed prior to event.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457200">
                <a:tc>
                  <a:txBody>
                    <a:bodyPr/>
                    <a:lstStyle/>
                    <a:p>
                      <a:pPr marL="0" indent="0" algn="l" defTabSz="457200" rtl="0" eaLnBrk="1" latinLnBrk="0" hangingPunct="1">
                        <a:spcAft>
                          <a:spcPts val="300"/>
                        </a:spcAft>
                      </a:pPr>
                      <a:r>
                        <a:rPr lang="en-US" sz="1000" b="0" kern="1200" dirty="0">
                          <a:solidFill>
                            <a:schemeClr val="tx1"/>
                          </a:solidFill>
                          <a:latin typeface="Arial" panose="020B0604020202020204" pitchFamily="34" charset="0"/>
                          <a:ea typeface="+mn-ea"/>
                          <a:cs typeface="Arial" panose="020B0604020202020204" pitchFamily="34" charset="0"/>
                        </a:rPr>
                        <a:t>Flagpoles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spcAft>
                          <a:spcPts val="300"/>
                        </a:spcAft>
                      </a:pPr>
                      <a:r>
                        <a:rPr lang="en-US" sz="1000" b="0" kern="1200" dirty="0">
                          <a:solidFill>
                            <a:schemeClr val="tx1"/>
                          </a:solidFill>
                          <a:latin typeface="Arial" panose="020B0604020202020204" pitchFamily="34" charset="0"/>
                          <a:ea typeface="+mn-ea"/>
                          <a:cs typeface="Arial" panose="020B0604020202020204" pitchFamily="34" charset="0"/>
                        </a:rPr>
                        <a:t>Secured flagpole(s) to withstand expected wind pressures or removed prior to event.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spcAft>
                          <a:spcPts val="300"/>
                        </a:spcAft>
                      </a:pPr>
                      <a:endParaRPr lang="en-US" sz="1000" b="0" kern="120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457200">
                <a:tc>
                  <a:txBody>
                    <a:bodyPr/>
                    <a:lstStyle/>
                    <a:p>
                      <a:pPr marL="0" indent="0" algn="l" defTabSz="457200" rtl="0" eaLnBrk="1" latinLnBrk="0" hangingPunct="1">
                        <a:spcAft>
                          <a:spcPts val="300"/>
                        </a:spcAft>
                        <a:tabLst/>
                      </a:pPr>
                      <a:r>
                        <a:rPr lang="en-US" sz="1000" b="0" kern="1200" dirty="0">
                          <a:solidFill>
                            <a:schemeClr val="tx1"/>
                          </a:solidFill>
                          <a:latin typeface="Arial" panose="020B0604020202020204" pitchFamily="34" charset="0"/>
                          <a:ea typeface="+mn-ea"/>
                          <a:cs typeface="Arial" panose="020B0604020202020204" pitchFamily="34" charset="0"/>
                        </a:rPr>
                        <a:t>Landscaping/Trees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spcAft>
                          <a:spcPts val="300"/>
                        </a:spcAft>
                      </a:pPr>
                      <a:r>
                        <a:rPr lang="en-US" sz="1000" b="0" kern="1200" dirty="0">
                          <a:solidFill>
                            <a:schemeClr val="tx1"/>
                          </a:solidFill>
                          <a:latin typeface="Arial" panose="020B0604020202020204" pitchFamily="34" charset="0"/>
                          <a:ea typeface="+mn-ea"/>
                          <a:cs typeface="Arial" panose="020B0604020202020204" pitchFamily="34" charset="0"/>
                        </a:rPr>
                        <a:t>Consulted a professional landscaper and developed a plan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for severe wind and tornado-resilient landscaping.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457200">
                <a:tc>
                  <a:txBody>
                    <a:bodyPr/>
                    <a:lstStyle/>
                    <a:p>
                      <a:pPr marL="0" indent="0" algn="l" defTabSz="457200" rtl="0" eaLnBrk="1" latinLnBrk="0" hangingPunct="1">
                        <a:spcAft>
                          <a:spcPts val="300"/>
                        </a:spcAft>
                      </a:pPr>
                      <a:r>
                        <a:rPr lang="en-US" sz="1000" b="0" kern="1200" dirty="0">
                          <a:solidFill>
                            <a:schemeClr val="tx1"/>
                          </a:solidFill>
                          <a:latin typeface="Arial" panose="020B0604020202020204" pitchFamily="34" charset="0"/>
                          <a:ea typeface="+mn-ea"/>
                          <a:cs typeface="Arial" panose="020B0604020202020204" pitchFamily="34" charset="0"/>
                        </a:rPr>
                        <a:t>Fences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spcAft>
                          <a:spcPts val="300"/>
                        </a:spcAft>
                      </a:pPr>
                      <a:r>
                        <a:rPr lang="en-US" sz="1000" b="0" kern="1200" dirty="0">
                          <a:solidFill>
                            <a:schemeClr val="tx1"/>
                          </a:solidFill>
                          <a:latin typeface="Arial" panose="020B0604020202020204" pitchFamily="34" charset="0"/>
                          <a:ea typeface="+mn-ea"/>
                          <a:cs typeface="Arial" panose="020B0604020202020204" pitchFamily="34" charset="0"/>
                        </a:rPr>
                        <a:t>Ensured that fence is installed securely.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spcAft>
                          <a:spcPts val="300"/>
                        </a:spcAft>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40131870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SYSTEMS Application </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nvPr>
        </p:nvGraphicFramePr>
        <p:xfrm>
          <a:off x="533400" y="1655064"/>
          <a:ext cx="6675120" cy="5577840"/>
        </p:xfrm>
        <a:graphic>
          <a:graphicData uri="http://schemas.openxmlformats.org/drawingml/2006/table">
            <a:tbl>
              <a:tblPr>
                <a:tableStyleId>{5C22544A-7EE6-4342-B048-85BDC9FD1C3A}</a:tableStyleId>
              </a:tblPr>
              <a:tblGrid>
                <a:gridCol w="1737360">
                  <a:extLst>
                    <a:ext uri="{9D8B030D-6E8A-4147-A177-3AD203B41FA5}">
                      <a16:colId xmlns="" xmlns:a16="http://schemas.microsoft.com/office/drawing/2014/main" val="20000"/>
                    </a:ext>
                  </a:extLst>
                </a:gridCol>
                <a:gridCol w="1645920">
                  <a:extLst>
                    <a:ext uri="{9D8B030D-6E8A-4147-A177-3AD203B41FA5}">
                      <a16:colId xmlns="" xmlns:a16="http://schemas.microsoft.com/office/drawing/2014/main" val="20001"/>
                    </a:ext>
                  </a:extLst>
                </a:gridCol>
                <a:gridCol w="164592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NONSTRUCTURAL </a:t>
                      </a:r>
                    </a:p>
                    <a:p>
                      <a:r>
                        <a:rPr lang="en-US" sz="1000" b="1" i="0" dirty="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640080">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Mechanical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8">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and modified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all relevant connections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to resist expected wind loads and to provide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uplift resistance.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64008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Fuel Tanks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640080">
                <a:tc>
                  <a:txBody>
                    <a:bodyPr/>
                    <a:lstStyle/>
                    <a:p>
                      <a:pPr marL="0" indent="0" algn="l" defTabSz="457200" rtl="0" eaLnBrk="1" latinLnBrk="0" hangingPunct="1">
                        <a:lnSpc>
                          <a:spcPct val="95000"/>
                        </a:lnSpc>
                        <a:tabLst/>
                      </a:pPr>
                      <a:r>
                        <a:rPr lang="en-US" sz="1000" b="0" kern="1200" dirty="0">
                          <a:solidFill>
                            <a:schemeClr val="tx1"/>
                          </a:solidFill>
                          <a:latin typeface="Arial" panose="020B0604020202020204" pitchFamily="34" charset="0"/>
                          <a:ea typeface="+mn-ea"/>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64008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Communications Equipment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64008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Lightning Protection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64008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Utility Connections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64008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Antennas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10"/>
                  </a:ext>
                </a:extLst>
              </a:tr>
              <a:tr h="640080">
                <a:tc>
                  <a:txBody>
                    <a:bodyPr/>
                    <a:lstStyle/>
                    <a:p>
                      <a:pPr marL="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Other Rooftop Structures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869543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STRUCTURE Application </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nvPr>
        </p:nvGraphicFramePr>
        <p:xfrm>
          <a:off x="533400" y="1658178"/>
          <a:ext cx="6675120" cy="7848600"/>
        </p:xfrm>
        <a:graphic>
          <a:graphicData uri="http://schemas.openxmlformats.org/drawingml/2006/table">
            <a:tbl>
              <a:tblPr>
                <a:tableStyleId>{5C22544A-7EE6-4342-B048-85BDC9FD1C3A}</a:tableStyleId>
              </a:tblPr>
              <a:tblGrid>
                <a:gridCol w="1737360">
                  <a:extLst>
                    <a:ext uri="{9D8B030D-6E8A-4147-A177-3AD203B41FA5}">
                      <a16:colId xmlns="" xmlns:a16="http://schemas.microsoft.com/office/drawing/2014/main" val="20000"/>
                    </a:ext>
                  </a:extLst>
                </a:gridCol>
                <a:gridCol w="1645920">
                  <a:extLst>
                    <a:ext uri="{9D8B030D-6E8A-4147-A177-3AD203B41FA5}">
                      <a16:colId xmlns="" xmlns:a16="http://schemas.microsoft.com/office/drawing/2014/main" val="20001"/>
                    </a:ext>
                  </a:extLst>
                </a:gridCol>
                <a:gridCol w="164592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a:t>
                      </a:r>
                    </a:p>
                    <a:p>
                      <a:r>
                        <a:rPr lang="en-US" sz="1000" b="1" i="0" dirty="0">
                          <a:solidFill>
                            <a:schemeClr val="bg1"/>
                          </a:solidFill>
                          <a:latin typeface="Arial" panose="020B0604020202020204" pitchFamily="34" charset="0"/>
                          <a:ea typeface="Arial" charset="0"/>
                          <a:cs typeface="Arial" panose="020B0604020202020204" pitchFamily="34" charset="0"/>
                        </a:rPr>
                        <a:t>RISKS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INSERT</a:t>
                      </a:r>
                      <a:r>
                        <a:rPr lang="en-US" sz="1000" b="1" i="0" kern="1200" baseline="0" dirty="0">
                          <a:solidFill>
                            <a:schemeClr val="bg1"/>
                          </a:solidFill>
                          <a:latin typeface="Arial" panose="020B0604020202020204" pitchFamily="34" charset="0"/>
                          <a:ea typeface="Arial" charset="0"/>
                          <a:cs typeface="Arial" panose="020B0604020202020204" pitchFamily="34" charset="0"/>
                        </a:rPr>
                        <a:t> PHOTO OR RECEIPT</a:t>
                      </a: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320040">
                <a:tc>
                  <a:txBody>
                    <a:bodyPr/>
                    <a:lstStyle/>
                    <a:p>
                      <a:pPr marL="0" indent="0" algn="l" defTabSz="457200" rtl="0" eaLnBrk="1" latinLnBrk="0" hangingPunct="1">
                        <a:tabLst/>
                      </a:pPr>
                      <a:r>
                        <a:rPr lang="en-US" sz="1000" b="0" kern="1200" dirty="0">
                          <a:solidFill>
                            <a:schemeClr val="tx1"/>
                          </a:solidFill>
                          <a:latin typeface="Arial" panose="020B0604020202020204" pitchFamily="34" charset="0"/>
                          <a:ea typeface="+mn-ea"/>
                          <a:cs typeface="Arial" panose="020B0604020202020204" pitchFamily="34" charset="0"/>
                        </a:rPr>
                        <a:t>Roof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Consulted a professional engineer to design the roof to withstand the expected wind loads, provide uplift resistance, and prevent water intrusion.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r h="32004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Upgraded to pressure-rated, impact-resistant 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3"/>
                  </a:ext>
                </a:extLst>
              </a:tr>
              <a:tr h="32004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Gable-End Bracing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Consulted a professional to properly brace the gable-end walls.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4"/>
                  </a:ext>
                </a:extLst>
              </a:tr>
              <a:tr h="365760">
                <a:tc>
                  <a:txBody>
                    <a:bodyPr/>
                    <a:lstStyle/>
                    <a:p>
                      <a:pPr marL="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Soffits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Consulted a professional to ensure soffits are adequately supported.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5"/>
                  </a:ext>
                </a:extLst>
              </a:tr>
              <a:tr h="365760">
                <a:tc>
                  <a:txBody>
                    <a:bodyPr/>
                    <a:lstStyle/>
                    <a:p>
                      <a:pPr marL="0" indent="0"/>
                      <a:r>
                        <a:rPr lang="en-US" sz="1000" b="0" dirty="0">
                          <a:solidFill>
                            <a:schemeClr val="tx1"/>
                          </a:solidFill>
                          <a:latin typeface="Arial" panose="020B0604020202020204" pitchFamily="34" charset="0"/>
                          <a:cs typeface="Arial" panose="020B0604020202020204" pitchFamily="34" charset="0"/>
                        </a:rPr>
                        <a:t>Gutters, Downspouts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Installed noncombustible systems designed for wind speed and uplift resistance.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6"/>
                  </a:ext>
                </a:extLst>
              </a:tr>
              <a:tr h="36576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Wall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Consulted a professional engineer to ensure the wall can withstand expected wind loads and resist water intrusion.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7"/>
                  </a:ext>
                </a:extLst>
              </a:tr>
              <a:tr h="365760">
                <a:tc>
                  <a:txBody>
                    <a:bodyPr/>
                    <a:lstStyle/>
                    <a:p>
                      <a:pPr marL="0" indent="0" algn="l" defTabSz="457200" rtl="0" eaLnBrk="1" latinLnBrk="0" hangingPunct="1">
                        <a:tabLst/>
                      </a:pPr>
                      <a:r>
                        <a:rPr lang="en-US" sz="1000" b="0" kern="1200" dirty="0">
                          <a:solidFill>
                            <a:schemeClr val="tx1"/>
                          </a:solidFill>
                          <a:latin typeface="Arial" panose="020B0604020202020204" pitchFamily="34" charset="0"/>
                          <a:ea typeface="+mn-ea"/>
                          <a:cs typeface="Arial" panose="020B0604020202020204" pitchFamily="34" charset="0"/>
                        </a:rPr>
                        <a:t>Openings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Installed pressure-rated, impact-resistant exterior doors, windows, and garage/rolling doors.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8"/>
                  </a:ext>
                </a:extLst>
              </a:tr>
              <a:tr h="36576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Canopies, Awnings,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and Carports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Added support to withstand wind loads and provide uplift resistance.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9"/>
                  </a:ext>
                </a:extLst>
              </a:tr>
              <a:tr h="365760">
                <a:tc>
                  <a:txBody>
                    <a:bodyPr/>
                    <a:lstStyle/>
                    <a:p>
                      <a:pPr marL="0" indent="0"/>
                      <a:r>
                        <a:rPr lang="en-US" sz="1000" b="0" dirty="0">
                          <a:solidFill>
                            <a:schemeClr val="tx1"/>
                          </a:solidFill>
                          <a:latin typeface="Arial" panose="020B0604020202020204" pitchFamily="34" charset="0"/>
                          <a:cs typeface="Arial" panose="020B0604020202020204" pitchFamily="34" charset="0"/>
                        </a:rPr>
                        <a:t>Tornado Safe Room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or Shelter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Installed a tornado safe room or shelter that meets FEMA Guidelines or ICC/NSSA 500 Standards.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10"/>
                  </a:ext>
                </a:extLst>
              </a:tr>
              <a:tr h="365760">
                <a:tc>
                  <a:txBody>
                    <a:bodyPr/>
                    <a:lstStyle/>
                    <a:p>
                      <a:pPr marL="0" indent="0" algn="l" defTabSz="457200" rtl="0" eaLnBrk="1" latinLnBrk="0" hangingPunct="1"/>
                      <a:r>
                        <a:rPr lang="en-US" sz="1000" b="0" kern="1200" dirty="0">
                          <a:solidFill>
                            <a:schemeClr val="tx1"/>
                          </a:solidFill>
                          <a:latin typeface="Arial" panose="020B0604020202020204" pitchFamily="34" charset="0"/>
                          <a:ea typeface="+mn-ea"/>
                          <a:cs typeface="Arial" panose="020B0604020202020204" pitchFamily="34" charset="0"/>
                        </a:rPr>
                        <a:t>Best Available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Refuge Area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Identified Best Available Refuge Area and considered plans to retrofit to increase strength.</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3420105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Benefits of participating in the program </a:t>
            </a:r>
            <a:br>
              <a:rPr lang="en-US" dirty="0"/>
            </a:br>
            <a:r>
              <a:rPr lang="en-US" dirty="0"/>
              <a:t>and applying for recognition</a:t>
            </a:r>
          </a:p>
        </p:txBody>
      </p:sp>
      <p:sp>
        <p:nvSpPr>
          <p:cNvPr id="10" name="Slide Number Placeholder 9"/>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4" name="Subtitle 2"/>
          <p:cNvSpPr txBox="1">
            <a:spLocks/>
          </p:cNvSpPr>
          <p:nvPr/>
        </p:nvSpPr>
        <p:spPr>
          <a:xfrm>
            <a:off x="533400" y="1645920"/>
            <a:ext cx="6705600" cy="2142193"/>
          </a:xfrm>
          <a:prstGeom prst="rect">
            <a:avLst/>
          </a:prstGeom>
        </p:spPr>
        <p:txBody>
          <a:bodyPr vert="horz" lIns="0" tIns="45720" rIns="91440" bIns="45720" numCol="1" spcCol="22860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171450" marR="0" lvl="0" indent="-171450" algn="l" defTabSz="457200" rtl="0" eaLnBrk="1" fontAlgn="auto" latinLnBrk="0" hangingPunct="1">
              <a:lnSpc>
                <a:spcPct val="100000"/>
              </a:lnSpc>
              <a:spcBef>
                <a:spcPts val="300"/>
              </a:spcBef>
              <a:spcAft>
                <a:spcPts val="300"/>
              </a:spcAft>
              <a:buClrTx/>
              <a:buSzTx/>
              <a:buFont typeface="Arial"/>
              <a:buChar char="•"/>
              <a:tabLst/>
              <a:defRPr/>
            </a:pP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Peace of mind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that your organization is prepared not only for severe wind and tornadoes, but for other business interruptions and natural disasters.</a:t>
            </a:r>
          </a:p>
          <a:p>
            <a:pPr marL="171450" marR="0" lvl="0" indent="-171450" algn="l" defTabSz="457200" rtl="0" eaLnBrk="1" fontAlgn="auto" latinLnBrk="0" hangingPunct="1">
              <a:lnSpc>
                <a:spcPct val="100000"/>
              </a:lnSpc>
              <a:spcBef>
                <a:spcPts val="300"/>
              </a:spcBef>
              <a:spcAft>
                <a:spcPts val="300"/>
              </a:spcAft>
              <a:buClrTx/>
              <a:buSzTx/>
              <a:buFont typeface="Arial"/>
              <a:buChar char="•"/>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a:t>
            </a: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window cling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announce to your customers or clients and employees that you have taken steps to prepare your STAFF, SURROUNDINGS, SYSTEMS, STRUCTURE, and are prepared to be of SERVICE after an event.</a:t>
            </a:r>
          </a:p>
          <a:p>
            <a:pPr marL="171450" marR="0" lvl="0" indent="-171450" algn="l" defTabSz="457200" rtl="0" eaLnBrk="1" fontAlgn="auto" latinLnBrk="0" hangingPunct="1">
              <a:lnSpc>
                <a:spcPct val="100000"/>
              </a:lnSpc>
              <a:spcBef>
                <a:spcPts val="300"/>
              </a:spcBef>
              <a:spcAft>
                <a:spcPts val="300"/>
              </a:spcAft>
              <a:buClrTx/>
              <a:buSzTx/>
              <a:buFont typeface="Arial"/>
              <a:buChar char="•"/>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a:t>
            </a: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recognition certificate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457200" rtl="0" eaLnBrk="1" fontAlgn="auto" latinLnBrk="0" hangingPunct="1">
              <a:lnSpc>
                <a:spcPct val="100000"/>
              </a:lnSpc>
              <a:spcBef>
                <a:spcPts val="300"/>
              </a:spcBef>
              <a:spcAft>
                <a:spcPts val="300"/>
              </a:spcAft>
              <a:buClrTx/>
              <a:buSzTx/>
              <a:buFont typeface="Arial"/>
              <a:buChar char="•"/>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a:t>
            </a: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web badge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display on your organization’s website.</a:t>
            </a:r>
          </a:p>
          <a:p>
            <a:pPr marL="171450" marR="0" lvl="0" indent="-171450" algn="l" defTabSz="457200" rtl="0" eaLnBrk="1" fontAlgn="auto" latinLnBrk="0" hangingPunct="1">
              <a:lnSpc>
                <a:spcPct val="100000"/>
              </a:lnSpc>
              <a:spcBef>
                <a:spcPts val="300"/>
              </a:spcBef>
              <a:spcAft>
                <a:spcPts val="300"/>
              </a:spcAft>
              <a:buClrTx/>
              <a:buSzTx/>
              <a:buFont typeface="Arial"/>
              <a:buChar char="•"/>
              <a:tabLst/>
              <a:defRPr/>
            </a:pP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Organization Listing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on Ready Business website.</a:t>
            </a:r>
          </a:p>
          <a:p>
            <a:pPr marL="171450" marR="0" lvl="0" indent="-171450" algn="l" defTabSz="457200" rtl="0" eaLnBrk="1" fontAlgn="auto" latinLnBrk="0" hangingPunct="1">
              <a:lnSpc>
                <a:spcPct val="100000"/>
              </a:lnSpc>
              <a:spcBef>
                <a:spcPts val="300"/>
              </a:spcBef>
              <a:spcAft>
                <a:spcPts val="300"/>
              </a:spcAft>
              <a:buClrTx/>
              <a:buSzTx/>
              <a:buFont typeface="Arial"/>
              <a:buChar char="•"/>
              <a:tabLst/>
              <a:defRPr/>
            </a:pP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Sample news release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announce your organization’s participation in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Program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and tips for media placement.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4088849"/>
            <a:ext cx="6705600" cy="4468754"/>
          </a:xfrm>
          <a:prstGeom prst="rect">
            <a:avLst/>
          </a:prstGeom>
        </p:spPr>
      </p:pic>
    </p:spTree>
    <p:extLst>
      <p:ext uri="{BB962C8B-B14F-4D97-AF65-F5344CB8AC3E}">
        <p14:creationId xmlns:p14="http://schemas.microsoft.com/office/powerpoint/2010/main" val="27273784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SERVICE Application </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nvPr>
        </p:nvGraphicFramePr>
        <p:xfrm>
          <a:off x="533400" y="1655064"/>
          <a:ext cx="6675120" cy="1737360"/>
        </p:xfrm>
        <a:graphic>
          <a:graphicData uri="http://schemas.openxmlformats.org/drawingml/2006/table">
            <a:tbl>
              <a:tblPr>
                <a:tableStyleId>{5C22544A-7EE6-4342-B048-85BDC9FD1C3A}</a:tableStyleId>
              </a:tblPr>
              <a:tblGrid>
                <a:gridCol w="2103120">
                  <a:extLst>
                    <a:ext uri="{9D8B030D-6E8A-4147-A177-3AD203B41FA5}">
                      <a16:colId xmlns="" xmlns:a16="http://schemas.microsoft.com/office/drawing/2014/main" val="20000"/>
                    </a:ext>
                  </a:extLst>
                </a:gridCol>
                <a:gridCol w="2011680">
                  <a:extLst>
                    <a:ext uri="{9D8B030D-6E8A-4147-A177-3AD203B41FA5}">
                      <a16:colId xmlns="" xmlns:a16="http://schemas.microsoft.com/office/drawing/2014/main" val="20001"/>
                    </a:ext>
                  </a:extLst>
                </a:gridCol>
                <a:gridCol w="2560320">
                  <a:extLst>
                    <a:ext uri="{9D8B030D-6E8A-4147-A177-3AD203B41FA5}">
                      <a16:colId xmlns=""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SERVICE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SERVICE SOLUTION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OF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RESPONSIBLE PERSON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extLst>
                  <a:ext uri="{0D108BD9-81ED-4DB2-BD59-A6C34878D82A}">
                    <a16:rowId xmlns="" xmlns:a16="http://schemas.microsoft.com/office/drawing/2014/main" val="10000"/>
                  </a:ext>
                </a:extLst>
              </a:tr>
              <a:tr h="640080">
                <a:tc>
                  <a:txBody>
                    <a:bodyPr/>
                    <a:lstStyle/>
                    <a:p>
                      <a:pPr marL="0" indent="0"/>
                      <a:r>
                        <a:rPr lang="en-US" sz="1000" b="0" dirty="0">
                          <a:solidFill>
                            <a:schemeClr val="tx1"/>
                          </a:solidFill>
                          <a:latin typeface="Arial" panose="020B0604020202020204" pitchFamily="34" charset="0"/>
                          <a:cs typeface="Arial" panose="020B0604020202020204" pitchFamily="34" charset="0"/>
                        </a:rPr>
                        <a:t>Contacted your Local Emergency Management Office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These activities are written into your Business Continuity Plan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640080">
                <a:tc>
                  <a:txBody>
                    <a:bodyPr/>
                    <a:lstStyle/>
                    <a:p>
                      <a:pPr marL="0" indent="0"/>
                      <a:r>
                        <a:rPr lang="en-US" sz="1000" b="0" dirty="0">
                          <a:solidFill>
                            <a:schemeClr val="tx1"/>
                          </a:solidFill>
                          <a:latin typeface="Arial" panose="020B0604020202020204" pitchFamily="34" charset="0"/>
                          <a:cs typeface="Arial" panose="020B0604020202020204" pitchFamily="34" charset="0"/>
                        </a:rPr>
                        <a:t>Identified Ways to Engage and Participate in Your Community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dirty="0">
                          <a:solidFill>
                            <a:schemeClr val="tx1"/>
                          </a:solidFill>
                          <a:latin typeface="Arial" panose="020B0604020202020204" pitchFamily="34" charset="0"/>
                          <a:cs typeface="Arial" panose="020B0604020202020204" pitchFamily="34" charset="0"/>
                        </a:rPr>
                        <a:t>These activities are written into your Business Continuity Plan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6114235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Feedback</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7" name="Title 1"/>
          <p:cNvSpPr txBox="1">
            <a:spLocks/>
          </p:cNvSpPr>
          <p:nvPr/>
        </p:nvSpPr>
        <p:spPr>
          <a:xfrm>
            <a:off x="533400" y="1655995"/>
            <a:ext cx="7160531" cy="276999"/>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2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rPr>
              <a:t>Tell us about yourself and your organization.</a:t>
            </a:r>
            <a:endParaRPr kumimoji="0" lang="en-US" sz="11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16" name="Title 1"/>
          <p:cNvSpPr txBox="1">
            <a:spLocks/>
          </p:cNvSpPr>
          <p:nvPr/>
        </p:nvSpPr>
        <p:spPr>
          <a:xfrm>
            <a:off x="533400" y="1932995"/>
            <a:ext cx="6204528" cy="4717077"/>
          </a:xfrm>
          <a:prstGeom prst="rect">
            <a:avLst/>
          </a:prstGeom>
        </p:spPr>
        <p:txBody>
          <a:bodyPr wrap="square" lIns="0" rIns="0" numCol="2" spcCol="274320" anchor="t" anchorCtr="0">
            <a:no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177800" marR="0" lvl="0" indent="-177800" algn="l" defTabSz="457200" rtl="0" eaLnBrk="1" fontAlgn="auto" latinLnBrk="0" hangingPunct="1">
              <a:lnSpc>
                <a:spcPct val="100000"/>
              </a:lnSpc>
              <a:spcBef>
                <a:spcPts val="0"/>
              </a:spcBef>
              <a:spcAft>
                <a:spcPts val="400"/>
              </a:spcAft>
              <a:buClrTx/>
              <a:buSzTx/>
              <a:buFontTx/>
              <a:buNone/>
              <a:tabLst/>
              <a:defRPr/>
            </a:pPr>
            <a: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1.	TYPE OF ORGANIZATION?</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Retail</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Professional Office</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Restaurant</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Service Provider</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Nonprofit</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Industrial</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Daycare Center/School</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Other, please list</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srgbClr val="43695B"/>
              </a:solidFill>
              <a:effectLst/>
              <a:uLnTx/>
              <a:uFillTx/>
              <a:latin typeface="Arial" panose="020B0604020202020204" pitchFamily="34" charset="0"/>
              <a:cs typeface="Arial" panose="020B0604020202020204" pitchFamily="34" charset="0"/>
            </a:endParaRP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srgbClr val="43695B"/>
              </a:solidFill>
              <a:effectLst/>
              <a:uLnTx/>
              <a:uFillTx/>
              <a:latin typeface="Arial" panose="020B0604020202020204" pitchFamily="34" charset="0"/>
              <a:cs typeface="Arial" panose="020B0604020202020204" pitchFamily="34" charset="0"/>
            </a:endParaRPr>
          </a:p>
          <a:p>
            <a:pPr marL="177800" marR="0" lvl="0" indent="-177800" algn="l" defTabSz="457200" rtl="0" eaLnBrk="1" fontAlgn="auto" latinLnBrk="0" hangingPunct="1">
              <a:lnSpc>
                <a:spcPct val="100000"/>
              </a:lnSpc>
              <a:spcBef>
                <a:spcPts val="0"/>
              </a:spcBef>
              <a:spcAft>
                <a:spcPts val="400"/>
              </a:spcAft>
              <a:buClrTx/>
              <a:buSzTx/>
              <a:buFontTx/>
              <a:buNone/>
              <a:tabLst/>
              <a:defRPr/>
            </a:pPr>
            <a: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3.	HOW DID YOU HEAR ABOUT</a:t>
            </a:r>
            <a:b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br>
            <a: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THE </a:t>
            </a:r>
            <a:r>
              <a:rPr kumimoji="0" lang="en-US" sz="1050" b="1" i="1"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READY BUSINESS PROGRAM</a:t>
            </a:r>
            <a: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Local Fire Department</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From another organization</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Online</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FEMA</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State or local emergency</a:t>
            </a:r>
            <a:b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management office</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Other, please list</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7800" marR="0" lvl="0" indent="-177800" algn="l" defTabSz="457200" rtl="0" eaLnBrk="1" fontAlgn="auto" latinLnBrk="0" hangingPunct="1">
              <a:lnSpc>
                <a:spcPct val="100000"/>
              </a:lnSpc>
              <a:spcBef>
                <a:spcPts val="0"/>
              </a:spcBef>
              <a:spcAft>
                <a:spcPts val="400"/>
              </a:spcAft>
              <a:buClrTx/>
              <a:buSzTx/>
              <a:buFontTx/>
              <a:buNone/>
              <a:tabLst/>
              <a:defRPr/>
            </a:pPr>
            <a:endPar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endParaRPr>
          </a:p>
          <a:p>
            <a:pPr marL="177800" marR="0" lvl="0" indent="-177800" algn="l" defTabSz="457200" rtl="0" eaLnBrk="1" fontAlgn="auto" latinLnBrk="0" hangingPunct="1">
              <a:lnSpc>
                <a:spcPct val="100000"/>
              </a:lnSpc>
              <a:spcBef>
                <a:spcPts val="0"/>
              </a:spcBef>
              <a:spcAft>
                <a:spcPts val="400"/>
              </a:spcAft>
              <a:buClrTx/>
              <a:buSzTx/>
              <a:buFontTx/>
              <a:buNone/>
              <a:tabLst/>
              <a:defRPr/>
            </a:pPr>
            <a: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2.	HOW MANY PEOPLE DO YOU EMPLOY?</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1 - 9 </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10 - 24 </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25 - 49</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50 - 99</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100 - 249</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250 - 499</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500 or more</a:t>
            </a: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406400"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7800" marR="0" lvl="0" indent="-177800" algn="l" defTabSz="457200" rtl="0" eaLnBrk="1" fontAlgn="auto" latinLnBrk="0" hangingPunct="1">
              <a:lnSpc>
                <a:spcPct val="100000"/>
              </a:lnSpc>
              <a:spcBef>
                <a:spcPts val="0"/>
              </a:spcBef>
              <a:spcAft>
                <a:spcPts val="400"/>
              </a:spcAft>
              <a:buClrTx/>
              <a:buSzTx/>
              <a:buFontTx/>
              <a:buNone/>
              <a:tabLst/>
              <a:defRPr/>
            </a:pPr>
            <a: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4.	WHAT ELSE WOULD YOU LIKE TO SEE IN THE </a:t>
            </a:r>
            <a:r>
              <a:rPr kumimoji="0" lang="en-US" sz="1050" b="1" i="1"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READY BUSINESS PROGRAM</a:t>
            </a:r>
            <a:r>
              <a:rPr kumimoji="0" lang="en-US" sz="105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a:t>
            </a:r>
          </a:p>
          <a:p>
            <a:pPr marL="234950" marR="0" lvl="0" indent="0" algn="l" defTabSz="457200" rtl="0" eaLnBrk="1" fontAlgn="auto" latinLnBrk="0" hangingPunct="1">
              <a:lnSpc>
                <a:spcPct val="100000"/>
              </a:lnSpc>
              <a:spcBef>
                <a:spcPts val="0"/>
              </a:spcBef>
              <a:spcAft>
                <a:spcPts val="40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22" name="Title 1"/>
          <p:cNvSpPr txBox="1">
            <a:spLocks/>
          </p:cNvSpPr>
          <p:nvPr/>
        </p:nvSpPr>
        <p:spPr>
          <a:xfrm>
            <a:off x="533400" y="7064017"/>
            <a:ext cx="6705600" cy="1384995"/>
          </a:xfrm>
          <a:prstGeom prst="rect">
            <a:avLst/>
          </a:prstGeom>
          <a:ln>
            <a:noFill/>
          </a:ln>
        </p:spPr>
        <p:txBody>
          <a:bodyPr wrap="squar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Thank you for your participation in the </a:t>
            </a:r>
            <a:r>
              <a:rPr kumimoji="0" lang="en-US" sz="1000" b="0"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Ready Business Program</a:t>
            </a: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You will receive a response to your application within two to four weeks. For more information or if you have questions about the program or application, contact FLASH at (877) 221-7233 or email info@flash.org. </a:t>
            </a: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For business continuity and preparedness questions, please contact FEMA at FEMA-Private-Sector@fema.dhs.gov. </a:t>
            </a: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600"/>
              </a:spcAft>
              <a:buClrTx/>
              <a:buSzTx/>
              <a:buFontTx/>
              <a:buNone/>
              <a:tabLst>
                <a:tab pos="2743200" algn="l"/>
                <a:tab pos="5432425" algn="l"/>
              </a:tabLst>
              <a:defRPr/>
            </a:pPr>
            <a:r>
              <a:rPr kumimoji="0" lang="en-US" sz="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Signature	Print Name	Date</a:t>
            </a:r>
          </a:p>
        </p:txBody>
      </p:sp>
      <p:cxnSp>
        <p:nvCxnSpPr>
          <p:cNvPr id="5" name="Straight Connector 4"/>
          <p:cNvCxnSpPr/>
          <p:nvPr/>
        </p:nvCxnSpPr>
        <p:spPr>
          <a:xfrm>
            <a:off x="533400" y="8204582"/>
            <a:ext cx="6705600" cy="0"/>
          </a:xfrm>
          <a:prstGeom prst="line">
            <a:avLst/>
          </a:prstGeom>
          <a:ln w="19050">
            <a:solidFill>
              <a:srgbClr val="00567D"/>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81266" y="3988076"/>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81266" y="4223207"/>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81266" y="6304012"/>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781266" y="6551843"/>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3970020" y="498321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3970020" y="523092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970020" y="547863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970020" y="5726343"/>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1328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Valuable Websites</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11" name="Title 1"/>
          <p:cNvSpPr txBox="1">
            <a:spLocks/>
          </p:cNvSpPr>
          <p:nvPr/>
        </p:nvSpPr>
        <p:spPr>
          <a:xfrm>
            <a:off x="533400" y="2297069"/>
            <a:ext cx="2106346" cy="2631490"/>
          </a:xfrm>
          <a:prstGeom prst="rect">
            <a:avLst/>
          </a:prstGeom>
        </p:spPr>
        <p:txBody>
          <a:bodyPr wrap="non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0" marR="0" lvl="0" indent="0" algn="l" defTabSz="457200" rtl="0" eaLnBrk="1" fontAlgn="auto" latinLnBrk="0" hangingPunct="1">
              <a:lnSpc>
                <a:spcPct val="150000"/>
              </a:lnSpc>
              <a:spcBef>
                <a:spcPts val="0"/>
              </a:spcBef>
              <a:buClrTx/>
              <a:buSzTx/>
              <a:buFontTx/>
              <a:buNone/>
              <a:tabLst/>
              <a:defRPr/>
            </a:pPr>
            <a:r>
              <a:rPr kumimoji="0" lang="en-US" sz="10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America’s PrepareAthon!</a:t>
            </a:r>
            <a:r>
              <a:rPr kumimoji="0" lang="en-US" sz="1000" b="1" i="0" u="none" strike="noStrike" kern="1200" cap="none" spc="0" normalizeH="0" baseline="0" noProof="0" dirty="0">
                <a:ln>
                  <a:noFill/>
                </a:ln>
                <a:solidFill>
                  <a:srgbClr val="43695B"/>
                </a:solidFill>
                <a:effectLst/>
                <a:uLnTx/>
                <a:uFillTx/>
                <a:latin typeface="Arial" panose="020B0604020202020204" pitchFamily="34" charset="0"/>
                <a:cs typeface="Arial" panose="020B0604020202020204" pitchFamily="34" charset="0"/>
              </a:rPr>
              <a:t/>
            </a:r>
            <a:br>
              <a:rPr kumimoji="0" lang="en-US" sz="1000" b="1" i="0" u="none" strike="noStrike" kern="1200" cap="none" spc="0" normalizeH="0" baseline="0" noProof="0" dirty="0">
                <a:ln>
                  <a:noFill/>
                </a:ln>
                <a:solidFill>
                  <a:srgbClr val="43695B"/>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https://www.ready.gov/prepare </a:t>
            </a:r>
          </a:p>
          <a:p>
            <a:pPr marL="0" marR="0" lvl="0" indent="0" algn="l" defTabSz="457200" rtl="0" eaLnBrk="1" fontAlgn="auto" latinLnBrk="0" hangingPunct="1">
              <a:lnSpc>
                <a:spcPct val="150000"/>
              </a:lnSpc>
              <a:spcBef>
                <a:spcPts val="0"/>
              </a:spcBef>
              <a:buClrTx/>
              <a:buSzTx/>
              <a:buFontTx/>
              <a:buNone/>
              <a:tabLst/>
              <a:defRPr/>
            </a:pPr>
            <a:endParaRPr kumimoji="0" lang="en-US" sz="10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50000"/>
              </a:lnSpc>
              <a:spcBef>
                <a:spcPts val="0"/>
              </a:spcBef>
              <a:buClrTx/>
              <a:buSzTx/>
              <a:buFontTx/>
              <a:buNone/>
              <a:tabLst/>
              <a:defRPr/>
            </a:pPr>
            <a:r>
              <a:rPr kumimoji="0" lang="en-US" sz="10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FLASH</a:t>
            </a:r>
            <a:br>
              <a:rPr kumimoji="0" lang="en-US" sz="10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http://www.flash.org</a:t>
            </a:r>
          </a:p>
          <a:p>
            <a:pPr marL="0" marR="0" lvl="0" indent="0" algn="l" defTabSz="457200" rtl="0" eaLnBrk="1" fontAlgn="auto" latinLnBrk="0" hangingPunct="1">
              <a:lnSpc>
                <a:spcPct val="150000"/>
              </a:lnSpc>
              <a:spcBef>
                <a:spcPts val="0"/>
              </a:spcBef>
              <a:buClrTx/>
              <a:buSzTx/>
              <a:buFontTx/>
              <a:buNone/>
              <a:tabLst/>
              <a:defRPr/>
            </a:pPr>
            <a:endParaRPr kumimoji="0" lang="en-US" sz="10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50000"/>
              </a:lnSpc>
              <a:spcBef>
                <a:spcPts val="0"/>
              </a:spcBef>
              <a:buClrTx/>
              <a:buSzTx/>
              <a:buFontTx/>
              <a:buNone/>
              <a:tabLst/>
              <a:defRPr/>
            </a:pPr>
            <a:r>
              <a:rPr kumimoji="0" lang="en-US" sz="1000" b="1" i="0" u="none" strike="noStrike" kern="1200" cap="none" spc="0" normalizeH="0" baseline="0" noProof="0" dirty="0">
                <a:ln>
                  <a:noFill/>
                </a:ln>
                <a:solidFill>
                  <a:srgbClr val="00567D"/>
                </a:solidFill>
                <a:effectLst/>
                <a:uLnTx/>
                <a:uFillTx/>
                <a:latin typeface="Arial" panose="020B0604020202020204" pitchFamily="34" charset="0"/>
                <a:cs typeface="Arial" panose="020B0604020202020204" pitchFamily="34" charset="0"/>
              </a:rPr>
              <a:t>Ready Severe Weather</a:t>
            </a:r>
            <a:r>
              <a:rPr kumimoji="0" lang="en-US" sz="1000" b="1" i="0" u="none" strike="noStrike" kern="1200" cap="none" spc="0" normalizeH="0" baseline="0" noProof="0" dirty="0">
                <a:ln>
                  <a:noFill/>
                </a:ln>
                <a:solidFill>
                  <a:srgbClr val="43695B"/>
                </a:solidFill>
                <a:effectLst/>
                <a:uLnTx/>
                <a:uFillTx/>
                <a:latin typeface="Arial" panose="020B0604020202020204" pitchFamily="34" charset="0"/>
                <a:cs typeface="Arial" panose="020B0604020202020204" pitchFamily="34" charset="0"/>
              </a:rPr>
              <a:t/>
            </a:r>
            <a:br>
              <a:rPr kumimoji="0" lang="en-US" sz="1000" b="1" i="0" u="none" strike="noStrike" kern="1200" cap="none" spc="0" normalizeH="0" baseline="0" noProof="0" dirty="0">
                <a:ln>
                  <a:noFill/>
                </a:ln>
                <a:solidFill>
                  <a:srgbClr val="43695B"/>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http://www.ready.gov/severe-weather</a:t>
            </a:r>
          </a:p>
          <a:p>
            <a:pPr lvl="0">
              <a:lnSpc>
                <a:spcPct val="150000"/>
              </a:lnSpc>
              <a:spcBef>
                <a:spcPts val="0"/>
              </a:spcBef>
              <a:defRPr/>
            </a:pPr>
            <a:endParaRPr lang="en-US" sz="1000" b="1" dirty="0">
              <a:solidFill>
                <a:srgbClr val="00567D"/>
              </a:solidFill>
            </a:endParaRPr>
          </a:p>
          <a:p>
            <a:pPr lvl="0">
              <a:lnSpc>
                <a:spcPct val="150000"/>
              </a:lnSpc>
              <a:spcBef>
                <a:spcPts val="0"/>
              </a:spcBef>
              <a:defRPr/>
            </a:pPr>
            <a:r>
              <a:rPr lang="en-US" sz="1000" b="1" dirty="0">
                <a:solidFill>
                  <a:srgbClr val="00567D"/>
                </a:solidFill>
              </a:rPr>
              <a:t>Ready Business</a:t>
            </a:r>
          </a:p>
          <a:p>
            <a:pPr lvl="0">
              <a:lnSpc>
                <a:spcPct val="150000"/>
              </a:lnSpc>
              <a:spcBef>
                <a:spcPts val="0"/>
              </a:spcBef>
              <a:defRPr/>
            </a:pPr>
            <a:r>
              <a:rPr kumimoji="0" lang="en-US" sz="100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https://www.ready.com/business</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059" t="9618" r="73573" b="79183"/>
          <a:stretch/>
        </p:blipFill>
        <p:spPr>
          <a:xfrm>
            <a:off x="4346713" y="6603310"/>
            <a:ext cx="2597427" cy="2299803"/>
          </a:xfrm>
          <a:prstGeom prst="rect">
            <a:avLst/>
          </a:prstGeom>
        </p:spPr>
      </p:pic>
    </p:spTree>
    <p:extLst>
      <p:ext uri="{BB962C8B-B14F-4D97-AF65-F5344CB8AC3E}">
        <p14:creationId xmlns:p14="http://schemas.microsoft.com/office/powerpoint/2010/main" val="9798988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1907210" y="4354805"/>
            <a:ext cx="3764700" cy="1333332"/>
          </a:xfrm>
          <a:prstGeom prst="rect">
            <a:avLst/>
          </a:prstGeom>
        </p:spPr>
      </p:pic>
      <p:sp>
        <p:nvSpPr>
          <p:cNvPr id="28" name="Title 1"/>
          <p:cNvSpPr txBox="1">
            <a:spLocks/>
          </p:cNvSpPr>
          <p:nvPr/>
        </p:nvSpPr>
        <p:spPr>
          <a:xfrm>
            <a:off x="533400" y="783844"/>
            <a:ext cx="5806440" cy="600456"/>
          </a:xfrm>
          <a:prstGeom prst="rect">
            <a:avLst/>
          </a:prstGeom>
        </p:spPr>
        <p:txBody>
          <a:bodyPr lIns="0" tIns="0" rIns="0" bIns="0" anchor="b" anchorCtr="0"/>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j-ea"/>
                <a:cs typeface="Arial" panose="020B0604020202020204" pitchFamily="34" charset="0"/>
              </a:rPr>
              <a:t>Thanks to Our Partners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7631" y="6341731"/>
            <a:ext cx="3984279" cy="1063999"/>
          </a:xfrm>
          <a:prstGeom prst="rect">
            <a:avLst/>
          </a:prstGeom>
        </p:spPr>
      </p:pic>
      <p:sp>
        <p:nvSpPr>
          <p:cNvPr id="5" name="TextBox 4"/>
          <p:cNvSpPr txBox="1"/>
          <p:nvPr/>
        </p:nvSpPr>
        <p:spPr>
          <a:xfrm>
            <a:off x="2373549" y="3112851"/>
            <a:ext cx="3093395" cy="369332"/>
          </a:xfrm>
          <a:prstGeom prst="rect">
            <a:avLst/>
          </a:prstGeom>
          <a:noFill/>
        </p:spPr>
        <p:txBody>
          <a:bodyPr wrap="square" rtlCol="0">
            <a:spAutoFit/>
          </a:bodyPr>
          <a:lstStyle/>
          <a:p>
            <a:pPr algn="ctr"/>
            <a:r>
              <a:rPr lang="en-US" b="1" dirty="0" smtClean="0">
                <a:solidFill>
                  <a:srgbClr val="FF0000"/>
                </a:solidFill>
              </a:rPr>
              <a:t>Add Logo</a:t>
            </a:r>
            <a:endParaRPr lang="en-US" b="1" dirty="0">
              <a:solidFill>
                <a:srgbClr val="FF0000"/>
              </a:solidFill>
            </a:endParaRPr>
          </a:p>
        </p:txBody>
      </p:sp>
    </p:spTree>
    <p:extLst>
      <p:ext uri="{BB962C8B-B14F-4D97-AF65-F5344CB8AC3E}">
        <p14:creationId xmlns:p14="http://schemas.microsoft.com/office/powerpoint/2010/main" val="2386433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and Notes</a:t>
            </a:r>
          </a:p>
        </p:txBody>
      </p:sp>
    </p:spTree>
    <p:extLst>
      <p:ext uri="{BB962C8B-B14F-4D97-AF65-F5344CB8AC3E}">
        <p14:creationId xmlns:p14="http://schemas.microsoft.com/office/powerpoint/2010/main" val="157286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AGENDA</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5186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WELCOME</a:t>
            </a:r>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74921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INTRODUCTION TO READY BUSINESS</a:t>
            </a:r>
            <a:endParaRPr lang="en-US" baseline="30000" dirty="0"/>
          </a:p>
        </p:txBody>
      </p:sp>
      <p:sp>
        <p:nvSpPr>
          <p:cNvPr id="3" name="Slide Number Placeholder 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20478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NOTES</a:t>
            </a:r>
          </a:p>
        </p:txBody>
      </p:sp>
      <p:grpSp>
        <p:nvGrpSpPr>
          <p:cNvPr id="23" name="Group 22"/>
          <p:cNvGrpSpPr/>
          <p:nvPr/>
        </p:nvGrpSpPr>
        <p:grpSpPr>
          <a:xfrm>
            <a:off x="531537" y="2623204"/>
            <a:ext cx="6707463" cy="6121400"/>
            <a:chOff x="531537" y="2801004"/>
            <a:chExt cx="6707463" cy="6121400"/>
          </a:xfrm>
        </p:grpSpPr>
        <p:cxnSp>
          <p:nvCxnSpPr>
            <p:cNvPr id="3" name="Straight Connector 2"/>
            <p:cNvCxnSpPr/>
            <p:nvPr/>
          </p:nvCxnSpPr>
          <p:spPr>
            <a:xfrm>
              <a:off x="531537" y="2801004"/>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4" name="Straight Connector 3"/>
            <p:cNvCxnSpPr/>
            <p:nvPr/>
          </p:nvCxnSpPr>
          <p:spPr>
            <a:xfrm>
              <a:off x="531537" y="3183591"/>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531537" y="3566178"/>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531537" y="3948765"/>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531537" y="4331352"/>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31537" y="4713939"/>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31537" y="5096526"/>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531537" y="5479113"/>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31537" y="5861700"/>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531537" y="6244287"/>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31537" y="6626874"/>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531537" y="7009461"/>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31537" y="7774635"/>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31537" y="8922404"/>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31537" y="8539809"/>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31537" y="7392048"/>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31537" y="8157222"/>
              <a:ext cx="6707463"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sp>
        <p:nvSpPr>
          <p:cNvPr id="17" name="Slide Number Placeholder 16"/>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668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should organizations care about </a:t>
            </a:r>
            <a:br>
              <a:rPr lang="en-US" dirty="0"/>
            </a:br>
            <a:r>
              <a:rPr lang="en-US" dirty="0"/>
              <a:t>severe wind and tornado risk?</a:t>
            </a:r>
          </a:p>
        </p:txBody>
      </p:sp>
      <p:sp>
        <p:nvSpPr>
          <p:cNvPr id="6" name="TextBox 5"/>
          <p:cNvSpPr txBox="1"/>
          <p:nvPr/>
        </p:nvSpPr>
        <p:spPr>
          <a:xfrm>
            <a:off x="533400" y="1662934"/>
            <a:ext cx="2628900" cy="2023631"/>
          </a:xfrm>
          <a:prstGeom prst="rect">
            <a:avLst/>
          </a:prstGeom>
          <a:noFill/>
        </p:spPr>
        <p:txBody>
          <a:bodyPr wrap="square" lIns="0" tIns="0" rIns="0" rtlCol="0">
            <a:spAutoFit/>
          </a:bodyPr>
          <a:lstStyle/>
          <a:p>
            <a:pPr marL="0" marR="0" lvl="0" indent="0" algn="l" defTabSz="457200" rtl="0" eaLnBrk="1" fontAlgn="auto" latinLnBrk="0" hangingPunct="1">
              <a:lnSpc>
                <a:spcPct val="100000"/>
              </a:lnSpc>
              <a:spcBef>
                <a:spcPts val="3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Most of the United States is at some risk for severe wind and tornadoes, and it is important that organizations, including associations, businesses, and community groups understand the potential impacts.</a:t>
            </a:r>
          </a:p>
          <a:p>
            <a:pPr marL="0" marR="0" lvl="0" indent="0" algn="l" defTabSz="457200" rtl="0" eaLnBrk="1" fontAlgn="auto" latinLnBrk="0" hangingPunct="1">
              <a:lnSpc>
                <a:spcPct val="100000"/>
              </a:lnSpc>
              <a:spcBef>
                <a:spcPts val="300"/>
              </a:spcBef>
              <a:spcAft>
                <a:spcPts val="6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Program–Severe Wind/Tornado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and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Preparedness and Mitigation Project Plan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allow users to take action to protect employees, protect customers, and help ensure business continuity as well.</a:t>
            </a:r>
          </a:p>
        </p:txBody>
      </p:sp>
      <p:sp>
        <p:nvSpPr>
          <p:cNvPr id="7" name="Slide Number Placeholder 6"/>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nvPr>
        </p:nvGraphicFramePr>
        <p:xfrm>
          <a:off x="3733800" y="1662934"/>
          <a:ext cx="3505200" cy="2103120"/>
        </p:xfrm>
        <a:graphic>
          <a:graphicData uri="http://schemas.openxmlformats.org/drawingml/2006/table">
            <a:tbl>
              <a:tblPr>
                <a:tableStyleId>{5C22544A-7EE6-4342-B048-85BDC9FD1C3A}</a:tableStyleId>
              </a:tblPr>
              <a:tblGrid>
                <a:gridCol w="1168400">
                  <a:extLst>
                    <a:ext uri="{9D8B030D-6E8A-4147-A177-3AD203B41FA5}">
                      <a16:colId xmlns="" xmlns:a16="http://schemas.microsoft.com/office/drawing/2014/main" val="20000"/>
                    </a:ext>
                  </a:extLst>
                </a:gridCol>
                <a:gridCol w="1168400">
                  <a:extLst>
                    <a:ext uri="{9D8B030D-6E8A-4147-A177-3AD203B41FA5}">
                      <a16:colId xmlns="" xmlns:a16="http://schemas.microsoft.com/office/drawing/2014/main" val="20001"/>
                    </a:ext>
                  </a:extLst>
                </a:gridCol>
                <a:gridCol w="1168400">
                  <a:extLst>
                    <a:ext uri="{9D8B030D-6E8A-4147-A177-3AD203B41FA5}">
                      <a16:colId xmlns="" xmlns:a16="http://schemas.microsoft.com/office/drawing/2014/main" val="20002"/>
                    </a:ext>
                  </a:extLst>
                </a:gridCol>
              </a:tblGrid>
              <a:tr h="731520">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a:solidFill>
                            <a:schemeClr val="bg1"/>
                          </a:solidFill>
                          <a:latin typeface="Arial" panose="020B0604020202020204" pitchFamily="34" charset="0"/>
                          <a:ea typeface="Arial" charset="0"/>
                          <a:cs typeface="Arial" panose="020B0604020202020204" pitchFamily="34" charset="0"/>
                        </a:rPr>
                        <a:t>NATURAL DISASTER IMPACT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extLst>
                  <a:ext uri="{0D108BD9-81ED-4DB2-BD59-A6C34878D82A}">
                    <a16:rowId xmlns="" xmlns:a16="http://schemas.microsoft.com/office/drawing/2014/main" val="10000"/>
                  </a:ext>
                </a:extLst>
              </a:tr>
              <a:tr h="1371600">
                <a:tc>
                  <a:txBody>
                    <a:bodyPr/>
                    <a:lstStyle/>
                    <a:p>
                      <a:pPr algn="ctr"/>
                      <a:r>
                        <a:rPr lang="en-US" sz="900" b="0" dirty="0">
                          <a:solidFill>
                            <a:schemeClr val="tx1"/>
                          </a:solidFill>
                          <a:latin typeface="Arial" panose="020B0604020202020204" pitchFamily="34" charset="0"/>
                          <a:cs typeface="Arial" panose="020B0604020202020204" pitchFamily="34" charset="0"/>
                        </a:rPr>
                        <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IMMEDIATE</a:t>
                      </a:r>
                    </a:p>
                    <a:p>
                      <a:pPr algn="ctr"/>
                      <a:r>
                        <a:rPr lang="en-US" sz="2400" b="1" dirty="0">
                          <a:solidFill>
                            <a:schemeClr val="tx1"/>
                          </a:solidFill>
                          <a:latin typeface="Arial" panose="020B0604020202020204" pitchFamily="34" charset="0"/>
                          <a:cs typeface="Arial" panose="020B0604020202020204" pitchFamily="34" charset="0"/>
                        </a:rPr>
                        <a:t>40%</a:t>
                      </a:r>
                    </a:p>
                    <a:p>
                      <a:pPr algn="ctr"/>
                      <a:r>
                        <a:rPr lang="en-US" sz="900" b="0" dirty="0">
                          <a:solidFill>
                            <a:schemeClr val="tx1"/>
                          </a:solidFill>
                          <a:latin typeface="Arial" panose="020B0604020202020204" pitchFamily="34" charset="0"/>
                          <a:cs typeface="Arial" panose="020B0604020202020204" pitchFamily="34" charset="0"/>
                        </a:rPr>
                        <a:t>OF SMALL</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BUSINESSES</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WON’T REOPEN</a:t>
                      </a:r>
                      <a:br>
                        <a:rPr lang="en-US" sz="900" b="0" dirty="0">
                          <a:solidFill>
                            <a:schemeClr val="tx1"/>
                          </a:solidFill>
                          <a:latin typeface="Arial" panose="020B0604020202020204" pitchFamily="34" charset="0"/>
                          <a:cs typeface="Arial" panose="020B0604020202020204" pitchFamily="34" charset="0"/>
                        </a:rPr>
                      </a:br>
                      <a:endParaRPr lang="en-US" sz="9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ONE YEAR LATER </a:t>
                      </a:r>
                    </a:p>
                    <a:p>
                      <a:pPr algn="ctr"/>
                      <a:r>
                        <a:rPr lang="en-US" sz="2400" b="1" dirty="0">
                          <a:solidFill>
                            <a:schemeClr val="tx1"/>
                          </a:solidFill>
                          <a:latin typeface="Arial" panose="020B0604020202020204" pitchFamily="34" charset="0"/>
                          <a:cs typeface="Arial" panose="020B0604020202020204" pitchFamily="34" charset="0"/>
                        </a:rPr>
                        <a:t>25%</a:t>
                      </a:r>
                    </a:p>
                    <a:p>
                      <a:pPr algn="ctr"/>
                      <a:r>
                        <a:rPr lang="en-US" sz="900" b="0" dirty="0">
                          <a:solidFill>
                            <a:schemeClr val="tx1"/>
                          </a:solidFill>
                          <a:latin typeface="Arial" panose="020B0604020202020204" pitchFamily="34" charset="0"/>
                          <a:cs typeface="Arial" panose="020B0604020202020204" pitchFamily="34" charset="0"/>
                        </a:rPr>
                        <a:t>MORE</a:t>
                      </a:r>
                      <a:r>
                        <a:rPr lang="en-US" sz="900" b="0" baseline="0" dirty="0">
                          <a:solidFill>
                            <a:schemeClr val="tx1"/>
                          </a:solidFill>
                          <a:latin typeface="Arial" panose="020B0604020202020204" pitchFamily="34" charset="0"/>
                          <a:cs typeface="Arial" panose="020B0604020202020204" pitchFamily="34" charset="0"/>
                        </a:rPr>
                        <a:t> </a:t>
                      </a:r>
                      <a:r>
                        <a:rPr lang="en-US" sz="900" b="0" dirty="0">
                          <a:solidFill>
                            <a:schemeClr val="tx1"/>
                          </a:solidFill>
                          <a:latin typeface="Arial" panose="020B0604020202020204" pitchFamily="34" charset="0"/>
                          <a:cs typeface="Arial" panose="020B0604020202020204" pitchFamily="34" charset="0"/>
                        </a:rPr>
                        <a:t>SMALL</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BUSINESSES</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WILL CLOSE</a:t>
                      </a:r>
                      <a:br>
                        <a:rPr lang="en-US" sz="900" b="0" dirty="0">
                          <a:solidFill>
                            <a:schemeClr val="tx1"/>
                          </a:solidFill>
                          <a:latin typeface="Arial" panose="020B0604020202020204" pitchFamily="34" charset="0"/>
                          <a:cs typeface="Arial" panose="020B0604020202020204" pitchFamily="34" charset="0"/>
                        </a:rPr>
                      </a:br>
                      <a:endParaRPr lang="en-US" sz="9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THREE YEARS LATER </a:t>
                      </a:r>
                    </a:p>
                    <a:p>
                      <a:pPr algn="ctr"/>
                      <a:r>
                        <a:rPr lang="en-US" sz="2400" b="1" dirty="0">
                          <a:solidFill>
                            <a:schemeClr val="tx1"/>
                          </a:solidFill>
                          <a:latin typeface="Arial" panose="020B0604020202020204" pitchFamily="34" charset="0"/>
                          <a:cs typeface="Arial" panose="020B0604020202020204" pitchFamily="34" charset="0"/>
                        </a:rPr>
                        <a:t>75%</a:t>
                      </a:r>
                    </a:p>
                    <a:p>
                      <a:pPr algn="ctr"/>
                      <a:r>
                        <a:rPr lang="en-US" sz="900" b="0" dirty="0">
                          <a:solidFill>
                            <a:schemeClr val="tx1"/>
                          </a:solidFill>
                          <a:latin typeface="Arial" panose="020B0604020202020204" pitchFamily="34" charset="0"/>
                          <a:cs typeface="Arial" panose="020B0604020202020204" pitchFamily="34" charset="0"/>
                        </a:rPr>
                        <a:t>OF BUSINESSES</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WITHOUT A CONTINUITY PLAN WILL FAIL</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bl>
          </a:graphicData>
        </a:graphic>
      </p:graphicFrame>
      <p:graphicFrame>
        <p:nvGraphicFramePr>
          <p:cNvPr id="10" name="Table 9"/>
          <p:cNvGraphicFramePr>
            <a:graphicFrameLocks noGrp="1"/>
          </p:cNvGraphicFramePr>
          <p:nvPr>
            <p:extLst/>
          </p:nvPr>
        </p:nvGraphicFramePr>
        <p:xfrm>
          <a:off x="3733800" y="4079458"/>
          <a:ext cx="3505200" cy="1737360"/>
        </p:xfrm>
        <a:graphic>
          <a:graphicData uri="http://schemas.openxmlformats.org/drawingml/2006/table">
            <a:tbl>
              <a:tblPr>
                <a:tableStyleId>{5C22544A-7EE6-4342-B048-85BDC9FD1C3A}</a:tableStyleId>
              </a:tblPr>
              <a:tblGrid>
                <a:gridCol w="1752600">
                  <a:extLst>
                    <a:ext uri="{9D8B030D-6E8A-4147-A177-3AD203B41FA5}">
                      <a16:colId xmlns="" xmlns:a16="http://schemas.microsoft.com/office/drawing/2014/main" val="20000"/>
                    </a:ext>
                  </a:extLst>
                </a:gridCol>
                <a:gridCol w="1752600">
                  <a:extLst>
                    <a:ext uri="{9D8B030D-6E8A-4147-A177-3AD203B41FA5}">
                      <a16:colId xmlns="" xmlns:a16="http://schemas.microsoft.com/office/drawing/2014/main" val="20001"/>
                    </a:ext>
                  </a:extLst>
                </a:gridCol>
              </a:tblGrid>
              <a:tr h="73152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a:solidFill>
                            <a:schemeClr val="bg1"/>
                          </a:solidFill>
                          <a:latin typeface="Arial" panose="020B0604020202020204" pitchFamily="34" charset="0"/>
                          <a:ea typeface="Arial" charset="0"/>
                          <a:cs typeface="Arial" panose="020B0604020202020204" pitchFamily="34" charset="0"/>
                        </a:rPr>
                        <a:t>THE AVERAGE DAILY LOSS OF A BUSINESS THAT CLOSES DUE TO DISASTER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extLst>
                  <a:ext uri="{0D108BD9-81ED-4DB2-BD59-A6C34878D82A}">
                    <a16:rowId xmlns="" xmlns:a16="http://schemas.microsoft.com/office/drawing/2014/main" val="10000"/>
                  </a:ext>
                </a:extLst>
              </a:tr>
              <a:tr h="1005840">
                <a:tc>
                  <a:txBody>
                    <a:bodyPr/>
                    <a:lstStyle/>
                    <a:p>
                      <a:pPr algn="ctr"/>
                      <a:r>
                        <a:rPr lang="en-US" sz="2400" b="1" dirty="0">
                          <a:solidFill>
                            <a:schemeClr val="tx1"/>
                          </a:solidFill>
                          <a:latin typeface="Arial" panose="020B0604020202020204" pitchFamily="34" charset="0"/>
                          <a:cs typeface="Arial" panose="020B0604020202020204" pitchFamily="34" charset="0"/>
                        </a:rPr>
                        <a:t>$3,000</a:t>
                      </a:r>
                    </a:p>
                    <a:p>
                      <a:pPr algn="ctr"/>
                      <a:r>
                        <a:rPr lang="en-US" sz="900" b="0" dirty="0">
                          <a:solidFill>
                            <a:schemeClr val="tx1"/>
                          </a:solidFill>
                          <a:latin typeface="Arial" panose="020B0604020202020204" pitchFamily="34" charset="0"/>
                          <a:cs typeface="Arial" panose="020B0604020202020204" pitchFamily="34" charset="0"/>
                        </a:rPr>
                        <a:t>SMALL BUSINESS</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r>
                        <a:rPr lang="en-US" sz="2400" b="1" dirty="0">
                          <a:solidFill>
                            <a:schemeClr val="tx1"/>
                          </a:solidFill>
                          <a:latin typeface="Arial" panose="020B0604020202020204" pitchFamily="34" charset="0"/>
                          <a:cs typeface="Arial" panose="020B0604020202020204" pitchFamily="34" charset="0"/>
                        </a:rPr>
                        <a:t>$23,000</a:t>
                      </a:r>
                    </a:p>
                    <a:p>
                      <a:pPr algn="ctr"/>
                      <a:r>
                        <a:rPr lang="en-US" sz="900" b="0" dirty="0">
                          <a:solidFill>
                            <a:schemeClr val="tx1"/>
                          </a:solidFill>
                          <a:latin typeface="Arial" panose="020B0604020202020204" pitchFamily="34" charset="0"/>
                          <a:cs typeface="Arial" panose="020B0604020202020204" pitchFamily="34" charset="0"/>
                        </a:rPr>
                        <a:t>MEDIUM-SIZED</a:t>
                      </a:r>
                      <a:r>
                        <a:rPr lang="en-US" sz="900" b="0" baseline="0" dirty="0">
                          <a:solidFill>
                            <a:schemeClr val="tx1"/>
                          </a:solidFill>
                          <a:latin typeface="Arial" panose="020B0604020202020204" pitchFamily="34" charset="0"/>
                          <a:cs typeface="Arial" panose="020B0604020202020204" pitchFamily="34" charset="0"/>
                        </a:rPr>
                        <a:t> </a:t>
                      </a:r>
                      <a:r>
                        <a:rPr lang="en-US" sz="900" b="0" dirty="0">
                          <a:solidFill>
                            <a:schemeClr val="tx1"/>
                          </a:solidFill>
                          <a:latin typeface="Arial" panose="020B0604020202020204" pitchFamily="34" charset="0"/>
                          <a:cs typeface="Arial" panose="020B0604020202020204" pitchFamily="34" charset="0"/>
                        </a:rPr>
                        <a:t>BUSINESS</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bl>
          </a:graphicData>
        </a:graphic>
      </p:graphicFrame>
      <p:sp>
        <p:nvSpPr>
          <p:cNvPr id="11" name="TextBox 10"/>
          <p:cNvSpPr txBox="1"/>
          <p:nvPr/>
        </p:nvSpPr>
        <p:spPr>
          <a:xfrm>
            <a:off x="3952875" y="6116970"/>
            <a:ext cx="2847975" cy="307777"/>
          </a:xfrm>
          <a:prstGeom prst="rect">
            <a:avLst/>
          </a:prstGeom>
          <a:noFill/>
        </p:spPr>
        <p:txBody>
          <a:bodyPr wrap="squar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WHY IS THIS IMPORTANT?</a:t>
            </a:r>
          </a:p>
        </p:txBody>
      </p:sp>
      <p:graphicFrame>
        <p:nvGraphicFramePr>
          <p:cNvPr id="12" name="Table 11"/>
          <p:cNvGraphicFramePr>
            <a:graphicFrameLocks noGrp="1"/>
          </p:cNvGraphicFramePr>
          <p:nvPr>
            <p:extLst/>
          </p:nvPr>
        </p:nvGraphicFramePr>
        <p:xfrm>
          <a:off x="3733800" y="6669334"/>
          <a:ext cx="3505200" cy="1737360"/>
        </p:xfrm>
        <a:graphic>
          <a:graphicData uri="http://schemas.openxmlformats.org/drawingml/2006/table">
            <a:tbl>
              <a:tblPr>
                <a:tableStyleId>{5C22544A-7EE6-4342-B048-85BDC9FD1C3A}</a:tableStyleId>
              </a:tblPr>
              <a:tblGrid>
                <a:gridCol w="1752600">
                  <a:extLst>
                    <a:ext uri="{9D8B030D-6E8A-4147-A177-3AD203B41FA5}">
                      <a16:colId xmlns="" xmlns:a16="http://schemas.microsoft.com/office/drawing/2014/main" val="20000"/>
                    </a:ext>
                  </a:extLst>
                </a:gridCol>
                <a:gridCol w="1752600">
                  <a:extLst>
                    <a:ext uri="{9D8B030D-6E8A-4147-A177-3AD203B41FA5}">
                      <a16:colId xmlns="" xmlns:a16="http://schemas.microsoft.com/office/drawing/2014/main" val="20001"/>
                    </a:ext>
                  </a:extLst>
                </a:gridCol>
              </a:tblGrid>
              <a:tr h="73152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a:solidFill>
                            <a:schemeClr val="bg1"/>
                          </a:solidFill>
                          <a:latin typeface="Arial" panose="020B0604020202020204" pitchFamily="34" charset="0"/>
                          <a:ea typeface="Arial" charset="0"/>
                          <a:cs typeface="Arial" panose="020B0604020202020204" pitchFamily="34" charset="0"/>
                        </a:rPr>
                        <a:t>SMALL BUSINESSES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567D"/>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extLst>
                  <a:ext uri="{0D108BD9-81ED-4DB2-BD59-A6C34878D82A}">
                    <a16:rowId xmlns="" xmlns:a16="http://schemas.microsoft.com/office/drawing/2014/main" val="10000"/>
                  </a:ext>
                </a:extLst>
              </a:tr>
              <a:tr h="1005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ACCOUNT FOR</a:t>
                      </a:r>
                    </a:p>
                    <a:p>
                      <a:pPr algn="ctr"/>
                      <a:r>
                        <a:rPr lang="en-US" sz="2400" b="1" dirty="0">
                          <a:solidFill>
                            <a:schemeClr val="tx1"/>
                          </a:solidFill>
                          <a:latin typeface="Arial" panose="020B0604020202020204" pitchFamily="34" charset="0"/>
                          <a:cs typeface="Arial" panose="020B0604020202020204" pitchFamily="34" charset="0"/>
                        </a:rPr>
                        <a:t>99%</a:t>
                      </a:r>
                    </a:p>
                    <a:p>
                      <a:pPr algn="ctr"/>
                      <a:r>
                        <a:rPr lang="en-US" sz="900" b="0" dirty="0">
                          <a:solidFill>
                            <a:schemeClr val="tx1"/>
                          </a:solidFill>
                          <a:latin typeface="Arial" panose="020B0604020202020204" pitchFamily="34" charset="0"/>
                          <a:cs typeface="Arial" panose="020B0604020202020204" pitchFamily="34" charset="0"/>
                        </a:rPr>
                        <a:t>OF ALL COMPANIES</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EMPLOY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ALL PRIVATE</a:t>
                      </a:r>
                      <a:b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SECTOR EMPLOYEES</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bl>
          </a:graphicData>
        </a:graphic>
      </p:graphicFrame>
      <p:sp>
        <p:nvSpPr>
          <p:cNvPr id="13" name="Rectangle 12"/>
          <p:cNvSpPr/>
          <p:nvPr/>
        </p:nvSpPr>
        <p:spPr>
          <a:xfrm>
            <a:off x="3733800" y="8519238"/>
            <a:ext cx="2826026" cy="323165"/>
          </a:xfrm>
          <a:prstGeom prst="rect">
            <a:avLst/>
          </a:prstGeom>
          <a:noFill/>
        </p:spPr>
        <p:txBody>
          <a:bodyPr wrap="square" lIns="0" tIns="0" r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2014 data from the Federal Emergency Management Agency and US Department of Labor. </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4004315"/>
            <a:ext cx="2888354" cy="2309877"/>
          </a:xfrm>
          <a:prstGeom prst="rect">
            <a:avLst/>
          </a:prstGeom>
          <a:noFill/>
          <a:ln>
            <a:noFill/>
          </a:ln>
        </p:spPr>
      </p:pic>
    </p:spTree>
    <p:extLst>
      <p:ext uri="{BB962C8B-B14F-4D97-AF65-F5344CB8AC3E}">
        <p14:creationId xmlns:p14="http://schemas.microsoft.com/office/powerpoint/2010/main" val="267053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Introduction: Ready Business Program</a:t>
            </a:r>
          </a:p>
        </p:txBody>
      </p:sp>
      <p:sp>
        <p:nvSpPr>
          <p:cNvPr id="4" name="Subtitle 2"/>
          <p:cNvSpPr txBox="1">
            <a:spLocks/>
          </p:cNvSpPr>
          <p:nvPr/>
        </p:nvSpPr>
        <p:spPr>
          <a:xfrm>
            <a:off x="2365513" y="1699642"/>
            <a:ext cx="4528931" cy="849463"/>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250"/>
              </a:spcBef>
              <a:spcAft>
                <a:spcPts val="0"/>
              </a:spcAft>
              <a:buClrTx/>
              <a:buSzTx/>
              <a:buFont typeface="Arial"/>
              <a:buNone/>
              <a:tabLst/>
              <a:defRPr/>
            </a:pPr>
            <a:r>
              <a:rPr kumimoji="0" lang="en-US" sz="14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IDENTIFY YOUR RISK</a:t>
            </a:r>
          </a:p>
          <a:p>
            <a:pPr marL="0" marR="0" lvl="0" indent="0" algn="l" defTabSz="457200" rtl="0" eaLnBrk="1" fontAlgn="auto" latinLnBrk="0" hangingPunct="1">
              <a:lnSpc>
                <a:spcPct val="100000"/>
              </a:lnSpc>
              <a:spcBef>
                <a:spcPts val="250"/>
              </a:spcBef>
              <a:spcAft>
                <a:spcPts val="0"/>
              </a:spcAft>
              <a:buClrTx/>
              <a:buSzTx/>
              <a:buFont typeface="Arial"/>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Complete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Back-to-Business Self-Assessment</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to determine the specific areas your organization needs to address to prepare, mitigate risk, and return to operation following a disaster.</a:t>
            </a:r>
          </a:p>
        </p:txBody>
      </p:sp>
      <p:sp>
        <p:nvSpPr>
          <p:cNvPr id="7" name="Subtitle 2"/>
          <p:cNvSpPr txBox="1">
            <a:spLocks/>
          </p:cNvSpPr>
          <p:nvPr/>
        </p:nvSpPr>
        <p:spPr>
          <a:xfrm>
            <a:off x="2351195" y="2840701"/>
            <a:ext cx="4887805" cy="1908215"/>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250"/>
              </a:spcBef>
              <a:spcAft>
                <a:spcPts val="0"/>
              </a:spcAft>
              <a:buClrTx/>
              <a:buSzTx/>
              <a:buFont typeface="Arial"/>
              <a:buNone/>
              <a:tabLst/>
              <a:defRPr/>
            </a:pPr>
            <a:r>
              <a:rPr kumimoji="0" lang="en-US" sz="14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DEVELOP A PLAN</a:t>
            </a:r>
          </a:p>
          <a:p>
            <a:pPr marL="228600" marR="0" lvl="0" indent="-228600" algn="l" defTabSz="457200" rtl="0" eaLnBrk="1" fontAlgn="auto" latinLnBrk="0" hangingPunct="1">
              <a:lnSpc>
                <a:spcPct val="100000"/>
              </a:lnSpc>
              <a:spcBef>
                <a:spcPts val="250"/>
              </a:spcBef>
              <a:spcAft>
                <a:spcPts val="0"/>
              </a:spcAft>
              <a:buClrTx/>
              <a:buSzTx/>
              <a:buFont typeface="+mj-lt"/>
              <a:buAutoNum type="arabicPeriod"/>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Based on the information in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Back-to-Business Self-Assessment</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complete the Ready Business Preparedness and Mitigation Project Plan for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STAFF</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SPACE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SYSTEMS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STRUCTURE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100" b="0" i="0" u="none" strike="noStrike" kern="1200" cap="none" spc="0" normalizeH="0" baseline="0" noProof="0" dirty="0">
                <a:ln>
                  <a:noFill/>
                </a:ln>
                <a:solidFill>
                  <a:srgbClr val="44695B"/>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and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r>
              <a:rPr kumimoji="0" lang="en-US" sz="1100" b="0" i="0" u="none" strike="noStrike" kern="1200" cap="none" spc="0" normalizeH="0" baseline="0" noProof="0" dirty="0">
                <a:ln>
                  <a:noFill/>
                </a:ln>
                <a:solidFill>
                  <a:srgbClr val="44695B"/>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identify preparedness and mitigation actions needed to ensure safety and business continuity. (Note: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Completing this plan is a critical first step toward recognition as a Ready Business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228600" marR="0" lvl="0" indent="-228600" algn="l" defTabSz="457200" rtl="0" eaLnBrk="1" fontAlgn="auto" latinLnBrk="0" hangingPunct="1">
              <a:lnSpc>
                <a:spcPct val="100000"/>
              </a:lnSpc>
              <a:spcBef>
                <a:spcPts val="250"/>
              </a:spcBef>
              <a:spcAft>
                <a:spcPts val="0"/>
              </a:spcAft>
              <a:buClrTx/>
              <a:buSzTx/>
              <a:buFont typeface="+mj-lt"/>
              <a:buAutoNum type="arabicPeriod"/>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Review the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Quick Reference Guide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determine which preparedness and mitigation actions you want to take based on the potential impacts to your organization.</a:t>
            </a:r>
            <a:endParaRPr kumimoji="0" lang="en-US" sz="9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Subtitle 2"/>
          <p:cNvSpPr txBox="1">
            <a:spLocks/>
          </p:cNvSpPr>
          <p:nvPr/>
        </p:nvSpPr>
        <p:spPr>
          <a:xfrm>
            <a:off x="2365513" y="5040512"/>
            <a:ext cx="4887805" cy="3547125"/>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250"/>
              </a:spcBef>
              <a:spcAft>
                <a:spcPts val="0"/>
              </a:spcAft>
              <a:buClrTx/>
              <a:buSzTx/>
              <a:buFont typeface="Arial"/>
              <a:buNone/>
              <a:tabLst/>
              <a:defRPr/>
            </a:pPr>
            <a:r>
              <a:rPr kumimoji="0" lang="en-US" sz="14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TAKE ACTION</a:t>
            </a:r>
          </a:p>
          <a:p>
            <a:pPr marL="228600" marR="0" lvl="0" indent="-228600" algn="l" defTabSz="457200" rtl="0" eaLnBrk="1" fontAlgn="auto" latinLnBrk="0" hangingPunct="1">
              <a:lnSpc>
                <a:spcPct val="100000"/>
              </a:lnSpc>
              <a:spcBef>
                <a:spcPts val="250"/>
              </a:spcBef>
              <a:spcAft>
                <a:spcPts val="0"/>
              </a:spcAft>
              <a:buClrTx/>
              <a:buSzTx/>
              <a:buFont typeface="+mj-lt"/>
              <a:buAutoNum type="arabicPeriod"/>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Now that you have created your Preparedness and Mitigation Project Plan, make sure it is approved by the building owner if you are leasing or renting your building. (Note: </a:t>
            </a: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 sure to check with your local building department to secure required permits prior to performing any retrofitting or other mitigation activity</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228600" marR="0" lvl="0" indent="-228600" algn="l" defTabSz="457200" rtl="0" eaLnBrk="1" fontAlgn="auto" latinLnBrk="0" hangingPunct="1">
              <a:lnSpc>
                <a:spcPct val="100000"/>
              </a:lnSpc>
              <a:spcBef>
                <a:spcPts val="250"/>
              </a:spcBef>
              <a:spcAft>
                <a:spcPts val="0"/>
              </a:spcAft>
              <a:buClrTx/>
              <a:buSzTx/>
              <a:buFont typeface="+mj-lt"/>
              <a:buAutoNum type="arabicPeriod"/>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Perform preparedness and mitigation activities as prioritized in the Preparedness and Mitigation Project Plan. Document your actions </a:t>
            </a:r>
            <a:b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as instructed in the applications for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STAFF</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SPACE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SYSTEMS</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STRUCTURE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 </a:t>
            </a:r>
            <a:r>
              <a:rPr kumimoji="0" lang="en-US" sz="11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SERVICE</a:t>
            </a:r>
            <a:r>
              <a:rPr kumimoji="0" lang="en-US" sz="1100" b="0" i="0" u="none" strike="noStrike" kern="1200" cap="none" spc="0" normalizeH="0" baseline="0" noProof="0" dirty="0">
                <a:ln>
                  <a:noFill/>
                </a:ln>
                <a:solidFill>
                  <a:srgbClr val="44695B"/>
                </a:solidFill>
                <a:effectLst/>
                <a:uLnTx/>
                <a:uFillTx/>
                <a:latin typeface="Arial" panose="020B0604020202020204" pitchFamily="34" charset="0"/>
                <a:ea typeface="+mn-ea"/>
                <a:cs typeface="Arial" panose="020B0604020202020204" pitchFamily="34" charset="0"/>
              </a:rPr>
              <a:t> </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with signatures, photographs, receipts, or letters from a company or organization manager, engineer, or design professional, where applicable.</a:t>
            </a:r>
          </a:p>
          <a:p>
            <a:pPr marL="228600" marR="0" lvl="0" indent="-228600" algn="l" defTabSz="457200" rtl="0" eaLnBrk="1" fontAlgn="auto" latinLnBrk="0" hangingPunct="1">
              <a:lnSpc>
                <a:spcPct val="100000"/>
              </a:lnSpc>
              <a:spcBef>
                <a:spcPts val="250"/>
              </a:spcBef>
              <a:spcAft>
                <a:spcPts val="0"/>
              </a:spcAft>
              <a:buClrTx/>
              <a:buSzTx/>
              <a:buFont typeface="+mj-lt"/>
              <a:buAutoNum type="arabicPeriod"/>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Complete the application at the end of the program for recognition as a Ready Business.</a:t>
            </a:r>
          </a:p>
          <a:p>
            <a:pPr marL="228600" marR="0" lvl="0" indent="-228600" algn="l" defTabSz="457200" rtl="0" eaLnBrk="1" fontAlgn="auto" latinLnBrk="0" hangingPunct="1">
              <a:lnSpc>
                <a:spcPct val="100000"/>
              </a:lnSpc>
              <a:spcBef>
                <a:spcPts val="250"/>
              </a:spcBef>
              <a:spcAft>
                <a:spcPts val="0"/>
              </a:spcAft>
              <a:buClrTx/>
              <a:buSzTx/>
              <a:buFont typeface="+mj-lt"/>
              <a:buAutoNum type="arabicPeriod"/>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250"/>
              </a:spcBef>
              <a:spcAft>
                <a:spcPts val="0"/>
              </a:spcAft>
              <a:buClrTx/>
              <a:buSzTx/>
              <a:buFont typeface="Arial"/>
              <a:buNone/>
              <a:tabLst/>
              <a:defRPr/>
            </a:pPr>
            <a:r>
              <a:rPr kumimoji="0" lang="en-US" sz="11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After you have completed these steps, you will be eligible to become a member of the Ready Business Community, and will enjoy the peace of mind of knowing you have done your part to promote safety, mitigate potential loss, and protect your business or organization.</a:t>
            </a:r>
          </a:p>
        </p:txBody>
      </p:sp>
      <p:sp>
        <p:nvSpPr>
          <p:cNvPr id="10" name="Slide Number Placeholder 9"/>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sp>
        <p:nvSpPr>
          <p:cNvPr id="11" name="Subtitle 2"/>
          <p:cNvSpPr txBox="1">
            <a:spLocks/>
          </p:cNvSpPr>
          <p:nvPr/>
        </p:nvSpPr>
        <p:spPr>
          <a:xfrm>
            <a:off x="1348050" y="1701812"/>
            <a:ext cx="828142" cy="845123"/>
          </a:xfrm>
          <a:prstGeom prst="ellipse">
            <a:avLst/>
          </a:prstGeom>
          <a:noFill/>
          <a:ln w="25400">
            <a:solidFill>
              <a:srgbClr val="00567D"/>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6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1</a:t>
            </a:r>
            <a:endParaRPr kumimoji="0" lang="en-US" sz="28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endParaRPr>
          </a:p>
        </p:txBody>
      </p:sp>
      <p:sp>
        <p:nvSpPr>
          <p:cNvPr id="14" name="Subtitle 2"/>
          <p:cNvSpPr txBox="1">
            <a:spLocks/>
          </p:cNvSpPr>
          <p:nvPr/>
        </p:nvSpPr>
        <p:spPr>
          <a:xfrm>
            <a:off x="1348050" y="2840701"/>
            <a:ext cx="828142" cy="845123"/>
          </a:xfrm>
          <a:prstGeom prst="ellipse">
            <a:avLst/>
          </a:prstGeom>
          <a:noFill/>
          <a:ln w="25400">
            <a:solidFill>
              <a:srgbClr val="00567D"/>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6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2</a:t>
            </a:r>
            <a:endParaRPr kumimoji="0" lang="en-US" sz="28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endParaRPr>
          </a:p>
        </p:txBody>
      </p:sp>
      <p:sp>
        <p:nvSpPr>
          <p:cNvPr id="17" name="Subtitle 2"/>
          <p:cNvSpPr txBox="1">
            <a:spLocks/>
          </p:cNvSpPr>
          <p:nvPr/>
        </p:nvSpPr>
        <p:spPr>
          <a:xfrm>
            <a:off x="1362369" y="5040512"/>
            <a:ext cx="828142" cy="845123"/>
          </a:xfrm>
          <a:prstGeom prst="ellipse">
            <a:avLst/>
          </a:prstGeom>
          <a:noFill/>
          <a:ln w="25400">
            <a:solidFill>
              <a:srgbClr val="00567D"/>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600" b="1"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3</a:t>
            </a:r>
            <a:endParaRPr kumimoji="0" lang="en-US" sz="28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54299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533401" y="2286000"/>
            <a:ext cx="6705600" cy="6794697"/>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Why is important for the local economy for businesses to conduct business continuity </a:t>
            </a:r>
            <a:b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planning and to implement preparedness and mitigation planning?</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are the benefits of participation in the Johnson County Program to your business?</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concerns you most… people, operations, or nonstructural/structural mitigation?</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
        <p:nvSpPr>
          <p:cNvPr id="3" name="Title 2"/>
          <p:cNvSpPr>
            <a:spLocks noGrp="1"/>
          </p:cNvSpPr>
          <p:nvPr>
            <p:ph type="title"/>
          </p:nvPr>
        </p:nvSpPr>
        <p:spPr/>
        <p:txBody>
          <a:bodyPr/>
          <a:lstStyle/>
          <a:p>
            <a:r>
              <a:rPr lang="en-US" dirty="0"/>
              <a:t>Design Questions</a:t>
            </a:r>
          </a:p>
        </p:txBody>
      </p:sp>
      <p:sp>
        <p:nvSpPr>
          <p:cNvPr id="20" name="Slide Number Placeholder 19"/>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pSp>
        <p:nvGrpSpPr>
          <p:cNvPr id="26" name="Group 25"/>
          <p:cNvGrpSpPr/>
          <p:nvPr/>
        </p:nvGrpSpPr>
        <p:grpSpPr>
          <a:xfrm>
            <a:off x="533401" y="2967964"/>
            <a:ext cx="6735762" cy="776622"/>
            <a:chOff x="533401" y="2967964"/>
            <a:chExt cx="6735762" cy="776622"/>
          </a:xfrm>
        </p:grpSpPr>
        <p:cxnSp>
          <p:nvCxnSpPr>
            <p:cNvPr id="7" name="Straight Connector 6"/>
            <p:cNvCxnSpPr/>
            <p:nvPr/>
          </p:nvCxnSpPr>
          <p:spPr>
            <a:xfrm>
              <a:off x="533401" y="2967964"/>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33401" y="3232930"/>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33401" y="3488758"/>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33401" y="37445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4" name="Group 3"/>
          <p:cNvGrpSpPr/>
          <p:nvPr/>
        </p:nvGrpSpPr>
        <p:grpSpPr>
          <a:xfrm>
            <a:off x="533401" y="4496475"/>
            <a:ext cx="6735762" cy="776622"/>
            <a:chOff x="533401" y="4293275"/>
            <a:chExt cx="6735762" cy="776622"/>
          </a:xfrm>
        </p:grpSpPr>
        <p:cxnSp>
          <p:nvCxnSpPr>
            <p:cNvPr id="11" name="Straight Connector 10"/>
            <p:cNvCxnSpPr/>
            <p:nvPr/>
          </p:nvCxnSpPr>
          <p:spPr>
            <a:xfrm>
              <a:off x="533401" y="4293275"/>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533401" y="4558241"/>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33401" y="4814069"/>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33401" y="5069897"/>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 name="Group 1"/>
          <p:cNvGrpSpPr/>
          <p:nvPr/>
        </p:nvGrpSpPr>
        <p:grpSpPr>
          <a:xfrm>
            <a:off x="533401" y="5989141"/>
            <a:ext cx="6735762" cy="776622"/>
            <a:chOff x="533401" y="5600830"/>
            <a:chExt cx="6735762" cy="776622"/>
          </a:xfrm>
        </p:grpSpPr>
        <p:cxnSp>
          <p:nvCxnSpPr>
            <p:cNvPr id="15" name="Straight Connector 14"/>
            <p:cNvCxnSpPr/>
            <p:nvPr/>
          </p:nvCxnSpPr>
          <p:spPr>
            <a:xfrm>
              <a:off x="533401" y="5600830"/>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33401" y="586579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533401" y="6121624"/>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33401" y="6377452"/>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69804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533400" y="2286000"/>
            <a:ext cx="6705600" cy="7160690"/>
          </a:xfrm>
          <a:prstGeom prst="rect">
            <a:avLst/>
          </a:prstGeom>
        </p:spPr>
        <p:txBody>
          <a:bodyPr vert="horz" lIns="0" tIns="45720" rIns="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did you learn from the risk presentation that surprised you?</a:t>
            </a: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List any statistics or risk factors that will help make the case for taking action to management.</a:t>
            </a:r>
          </a:p>
        </p:txBody>
      </p:sp>
      <p:sp>
        <p:nvSpPr>
          <p:cNvPr id="3" name="Title 2"/>
          <p:cNvSpPr>
            <a:spLocks noGrp="1"/>
          </p:cNvSpPr>
          <p:nvPr>
            <p:ph type="title"/>
          </p:nvPr>
        </p:nvSpPr>
        <p:spPr/>
        <p:txBody>
          <a:bodyPr/>
          <a:lstStyle/>
          <a:p>
            <a:r>
              <a:rPr lang="en-US" dirty="0"/>
              <a:t>Design Questions</a:t>
            </a:r>
          </a:p>
        </p:txBody>
      </p:sp>
      <p:sp>
        <p:nvSpPr>
          <p:cNvPr id="23" name="Slide Number Placeholder 2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pSp>
        <p:nvGrpSpPr>
          <p:cNvPr id="14" name="Group 13"/>
          <p:cNvGrpSpPr/>
          <p:nvPr/>
        </p:nvGrpSpPr>
        <p:grpSpPr>
          <a:xfrm>
            <a:off x="533401" y="2724836"/>
            <a:ext cx="6735762" cy="776622"/>
            <a:chOff x="533401" y="2967964"/>
            <a:chExt cx="6735762" cy="776622"/>
          </a:xfrm>
        </p:grpSpPr>
        <p:cxnSp>
          <p:nvCxnSpPr>
            <p:cNvPr id="25" name="Straight Connector 24"/>
            <p:cNvCxnSpPr/>
            <p:nvPr/>
          </p:nvCxnSpPr>
          <p:spPr>
            <a:xfrm>
              <a:off x="533401" y="2967964"/>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33401" y="3232930"/>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1" y="3488758"/>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33401" y="37445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9" name="Group 28"/>
          <p:cNvGrpSpPr/>
          <p:nvPr/>
        </p:nvGrpSpPr>
        <p:grpSpPr>
          <a:xfrm>
            <a:off x="533401" y="4253347"/>
            <a:ext cx="6735762" cy="776622"/>
            <a:chOff x="533401" y="4293275"/>
            <a:chExt cx="6735762" cy="776622"/>
          </a:xfrm>
        </p:grpSpPr>
        <p:cxnSp>
          <p:nvCxnSpPr>
            <p:cNvPr id="30" name="Straight Connector 29"/>
            <p:cNvCxnSpPr/>
            <p:nvPr/>
          </p:nvCxnSpPr>
          <p:spPr>
            <a:xfrm>
              <a:off x="533401" y="4293275"/>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33401" y="4558241"/>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33401" y="4814069"/>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33401" y="5069897"/>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91715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533400" y="2286000"/>
            <a:ext cx="6705600" cy="6704440"/>
          </a:xfrm>
          <a:prstGeom prst="rect">
            <a:avLst/>
          </a:prstGeom>
        </p:spPr>
        <p:txBody>
          <a:bodyPr vert="horz" lIns="0" tIns="45720" rIns="91440" bIns="45720" numCol="1" spcCol="36576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Now that you know the likely response times following a tornado, what steps will </a:t>
            </a:r>
            <a:b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you take to ensure the safety of your employees and customers immediately following </a:t>
            </a:r>
            <a:b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 tornado?</a:t>
            </a: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w="3175" cmpd="sng">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surprised you most about the response presentation?</a:t>
            </a: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mj-lt"/>
              <a:buAutoNum type="arabicPeriod"/>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28600" marR="0" lvl="0"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 you have a relationship with your local emergency manager and if not, are you more likely to develop one now? </a:t>
            </a:r>
          </a:p>
        </p:txBody>
      </p:sp>
      <p:sp>
        <p:nvSpPr>
          <p:cNvPr id="3" name="Title 2"/>
          <p:cNvSpPr>
            <a:spLocks noGrp="1"/>
          </p:cNvSpPr>
          <p:nvPr>
            <p:ph type="title"/>
          </p:nvPr>
        </p:nvSpPr>
        <p:spPr/>
        <p:txBody>
          <a:bodyPr/>
          <a:lstStyle/>
          <a:p>
            <a:r>
              <a:rPr lang="en-US" dirty="0"/>
              <a:t>Design Questions</a:t>
            </a:r>
          </a:p>
        </p:txBody>
      </p:sp>
      <p:sp>
        <p:nvSpPr>
          <p:cNvPr id="33" name="Slide Number Placeholder 32"/>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9E63D-D648-FD44-8A88-2CC5333ECCD2}" type="slidenum">
              <a:rPr kumimoji="0" lang="en-US" sz="1050" b="0" i="0" u="none" strike="noStrike" kern="1200" cap="none" spc="0" normalizeH="0" baseline="0" noProof="0" smtClean="0">
                <a:ln>
                  <a:noFill/>
                </a:ln>
                <a:solidFill>
                  <a:prstClr val="black">
                    <a:lumMod val="65000"/>
                    <a:lumOff val="35000"/>
                  </a:prstClr>
                </a:solidFill>
                <a:effectLst/>
                <a:uLnTx/>
                <a:uFillTx/>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05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cs typeface="Arial" panose="020B0604020202020204" pitchFamily="34" charset="0"/>
            </a:endParaRPr>
          </a:p>
        </p:txBody>
      </p:sp>
      <p:grpSp>
        <p:nvGrpSpPr>
          <p:cNvPr id="42" name="Group 41"/>
          <p:cNvGrpSpPr/>
          <p:nvPr/>
        </p:nvGrpSpPr>
        <p:grpSpPr>
          <a:xfrm>
            <a:off x="533401" y="3100447"/>
            <a:ext cx="6735762" cy="776622"/>
            <a:chOff x="533401" y="2967964"/>
            <a:chExt cx="6735762" cy="776622"/>
          </a:xfrm>
        </p:grpSpPr>
        <p:cxnSp>
          <p:nvCxnSpPr>
            <p:cNvPr id="43" name="Straight Connector 42"/>
            <p:cNvCxnSpPr/>
            <p:nvPr/>
          </p:nvCxnSpPr>
          <p:spPr>
            <a:xfrm>
              <a:off x="533401" y="2967964"/>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533401" y="3232930"/>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33401" y="3488758"/>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533401" y="3744586"/>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47" name="Group 46"/>
          <p:cNvGrpSpPr/>
          <p:nvPr/>
        </p:nvGrpSpPr>
        <p:grpSpPr>
          <a:xfrm>
            <a:off x="533401" y="4432108"/>
            <a:ext cx="6735762" cy="776622"/>
            <a:chOff x="533401" y="4293275"/>
            <a:chExt cx="6735762" cy="776622"/>
          </a:xfrm>
        </p:grpSpPr>
        <p:cxnSp>
          <p:nvCxnSpPr>
            <p:cNvPr id="48" name="Straight Connector 47"/>
            <p:cNvCxnSpPr/>
            <p:nvPr/>
          </p:nvCxnSpPr>
          <p:spPr>
            <a:xfrm>
              <a:off x="533401" y="4293275"/>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533401" y="4558241"/>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533401" y="4814069"/>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533401" y="5069897"/>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52" name="Group 51"/>
          <p:cNvGrpSpPr/>
          <p:nvPr/>
        </p:nvGrpSpPr>
        <p:grpSpPr>
          <a:xfrm>
            <a:off x="533401" y="5918008"/>
            <a:ext cx="6735762" cy="776622"/>
            <a:chOff x="533401" y="4293275"/>
            <a:chExt cx="6735762" cy="776622"/>
          </a:xfrm>
        </p:grpSpPr>
        <p:cxnSp>
          <p:nvCxnSpPr>
            <p:cNvPr id="53" name="Straight Connector 52"/>
            <p:cNvCxnSpPr/>
            <p:nvPr/>
          </p:nvCxnSpPr>
          <p:spPr>
            <a:xfrm>
              <a:off x="533401" y="4293275"/>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33401" y="4558241"/>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533401" y="4814069"/>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533401" y="5069897"/>
              <a:ext cx="6735762" cy="0"/>
            </a:xfrm>
            <a:prstGeom prst="line">
              <a:avLst/>
            </a:prstGeom>
            <a:ln w="254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234214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a:t>
            </a:r>
          </a:p>
        </p:txBody>
      </p:sp>
    </p:spTree>
    <p:extLst>
      <p:ext uri="{BB962C8B-B14F-4D97-AF65-F5344CB8AC3E}">
        <p14:creationId xmlns:p14="http://schemas.microsoft.com/office/powerpoint/2010/main" val="30439857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27333</TotalTime>
  <Words>3346</Words>
  <Application>Microsoft Office PowerPoint</Application>
  <PresentationFormat>Custom</PresentationFormat>
  <Paragraphs>606</Paragraphs>
  <Slides>38</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Calibri</vt:lpstr>
      <vt:lpstr>Calibri Light</vt:lpstr>
      <vt:lpstr>Wingdings</vt:lpstr>
      <vt:lpstr>Office Theme</vt:lpstr>
      <vt:lpstr>2_Office Theme</vt:lpstr>
      <vt:lpstr>PowerPoint Presentation</vt:lpstr>
      <vt:lpstr>Introduction: Program Overview </vt:lpstr>
      <vt:lpstr>Benefits of participating in the program  and applying for recognition</vt:lpstr>
      <vt:lpstr>Why should organizations care about  severe wind and tornado risk?</vt:lpstr>
      <vt:lpstr>Introduction: Ready Business Program</vt:lpstr>
      <vt:lpstr>Design Questions</vt:lpstr>
      <vt:lpstr>Design Questions</vt:lpstr>
      <vt:lpstr>Design Questions</vt:lpstr>
      <vt:lpstr>Identify Your Risk</vt:lpstr>
      <vt:lpstr>Identify Your Risk:  Back-to-Business Self-Assessment</vt:lpstr>
      <vt:lpstr>Identify Your Risk:  Back-to-Business Self-Assessment</vt:lpstr>
      <vt:lpstr>Identify Your Risk:  Back-to-Business Self-Assessment</vt:lpstr>
      <vt:lpstr>Design Questions</vt:lpstr>
      <vt:lpstr>Develop a Plan</vt:lpstr>
      <vt:lpstr>Develop A Plan</vt:lpstr>
      <vt:lpstr>Develop A Plan: STAFF</vt:lpstr>
      <vt:lpstr>Design Questions</vt:lpstr>
      <vt:lpstr>Develop A Plan: SURROUNDINGS</vt:lpstr>
      <vt:lpstr>Design Questions</vt:lpstr>
      <vt:lpstr>Develop A Plan: SYSTEMS</vt:lpstr>
      <vt:lpstr>Develop A Plan: STRUCTURE</vt:lpstr>
      <vt:lpstr>Develop A Plan: STRUCTURE (continued)</vt:lpstr>
      <vt:lpstr>Develop A Plan: SERVICE</vt:lpstr>
      <vt:lpstr>Take Action</vt:lpstr>
      <vt:lpstr>Take Action: Ready Business Applications </vt:lpstr>
      <vt:lpstr>Take Action: Ready Business –  STAFF Application </vt:lpstr>
      <vt:lpstr>Take Action: Ready Business – SURROUNDINGS Application </vt:lpstr>
      <vt:lpstr>Take Action: Ready Business –  SYSTEMS Application </vt:lpstr>
      <vt:lpstr>Take Action: Ready Business –  STRUCTURE Application </vt:lpstr>
      <vt:lpstr>Take Action: Ready Business –  SERVICE Application </vt:lpstr>
      <vt:lpstr>Feedback</vt:lpstr>
      <vt:lpstr>Valuable Websites</vt:lpstr>
      <vt:lpstr>PowerPoint Presentation</vt:lpstr>
      <vt:lpstr>Resources and Notes</vt:lpstr>
      <vt:lpstr>AGENDA</vt:lpstr>
      <vt:lpstr>WELCOME</vt:lpstr>
      <vt:lpstr>INTRODUCTION TO READY BUSINESS</vt:lpstr>
      <vt:lpstr>NOTES</vt:lpstr>
    </vt:vector>
  </TitlesOfParts>
  <Company>Moore Consulting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MESSAGE FROM THE PRESIDENT</dc:title>
  <dc:creator>Fernando</dc:creator>
  <cp:lastModifiedBy>Eric Vaughn</cp:lastModifiedBy>
  <cp:revision>436</cp:revision>
  <cp:lastPrinted>2016-05-11T19:53:58Z</cp:lastPrinted>
  <dcterms:created xsi:type="dcterms:W3CDTF">2015-08-31T19:28:28Z</dcterms:created>
  <dcterms:modified xsi:type="dcterms:W3CDTF">2017-01-20T21:47:11Z</dcterms:modified>
</cp:coreProperties>
</file>