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officeDocument/2006/relationships/officeDocument" Target="ppt/presentation.xml"/><Relationship Id="rId1" Type="http://schemas.microsoft.com/office/2011/relationships/webextensiontaskpanes" Target="ppt/webextensions/taskpanes.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65"/>
  </p:notesMasterIdLst>
  <p:handoutMasterIdLst>
    <p:handoutMasterId r:id="rId66"/>
  </p:handoutMasterIdLst>
  <p:sldIdLst>
    <p:sldId id="404" r:id="rId2"/>
    <p:sldId id="378" r:id="rId3"/>
    <p:sldId id="303" r:id="rId4"/>
    <p:sldId id="370" r:id="rId5"/>
    <p:sldId id="433" r:id="rId6"/>
    <p:sldId id="406" r:id="rId7"/>
    <p:sldId id="405" r:id="rId8"/>
    <p:sldId id="306" r:id="rId9"/>
    <p:sldId id="307" r:id="rId10"/>
    <p:sldId id="403" r:id="rId11"/>
    <p:sldId id="395" r:id="rId12"/>
    <p:sldId id="396" r:id="rId13"/>
    <p:sldId id="453" r:id="rId14"/>
    <p:sldId id="373" r:id="rId15"/>
    <p:sldId id="407" r:id="rId16"/>
    <p:sldId id="409" r:id="rId17"/>
    <p:sldId id="434" r:id="rId18"/>
    <p:sldId id="454" r:id="rId19"/>
    <p:sldId id="375" r:id="rId20"/>
    <p:sldId id="455" r:id="rId21"/>
    <p:sldId id="411" r:id="rId22"/>
    <p:sldId id="456" r:id="rId23"/>
    <p:sldId id="458" r:id="rId24"/>
    <p:sldId id="459" r:id="rId25"/>
    <p:sldId id="377" r:id="rId26"/>
    <p:sldId id="412" r:id="rId27"/>
    <p:sldId id="413" r:id="rId28"/>
    <p:sldId id="414" r:id="rId29"/>
    <p:sldId id="415" r:id="rId30"/>
    <p:sldId id="440" r:id="rId31"/>
    <p:sldId id="460" r:id="rId32"/>
    <p:sldId id="461" r:id="rId33"/>
    <p:sldId id="418" r:id="rId34"/>
    <p:sldId id="462" r:id="rId35"/>
    <p:sldId id="419" r:id="rId36"/>
    <p:sldId id="463" r:id="rId37"/>
    <p:sldId id="464" r:id="rId38"/>
    <p:sldId id="465" r:id="rId39"/>
    <p:sldId id="466" r:id="rId40"/>
    <p:sldId id="467" r:id="rId41"/>
    <p:sldId id="468" r:id="rId42"/>
    <p:sldId id="422" r:id="rId43"/>
    <p:sldId id="371" r:id="rId44"/>
    <p:sldId id="423" r:id="rId45"/>
    <p:sldId id="380" r:id="rId46"/>
    <p:sldId id="381" r:id="rId47"/>
    <p:sldId id="424" r:id="rId48"/>
    <p:sldId id="469" r:id="rId49"/>
    <p:sldId id="425" r:id="rId50"/>
    <p:sldId id="448" r:id="rId51"/>
    <p:sldId id="471" r:id="rId52"/>
    <p:sldId id="470" r:id="rId53"/>
    <p:sldId id="387" r:id="rId54"/>
    <p:sldId id="389" r:id="rId55"/>
    <p:sldId id="430" r:id="rId56"/>
    <p:sldId id="474" r:id="rId57"/>
    <p:sldId id="473" r:id="rId58"/>
    <p:sldId id="475" r:id="rId59"/>
    <p:sldId id="472" r:id="rId60"/>
    <p:sldId id="476" r:id="rId61"/>
    <p:sldId id="477" r:id="rId62"/>
    <p:sldId id="478" r:id="rId63"/>
    <p:sldId id="432" r:id="rId64"/>
  </p:sldIdLst>
  <p:sldSz cx="7772400" cy="10058400"/>
  <p:notesSz cx="7077075" cy="936307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3" orient="horz" pos="720" userDrawn="1">
          <p15:clr>
            <a:srgbClr val="A4A3A4"/>
          </p15:clr>
        </p15:guide>
        <p15:guide id="4" pos="2448">
          <p15:clr>
            <a:srgbClr val="A4A3A4"/>
          </p15:clr>
        </p15:guide>
        <p15:guide id="5" orient="horz" pos="1032" userDrawn="1">
          <p15:clr>
            <a:srgbClr val="A4A3A4"/>
          </p15:clr>
        </p15:guide>
        <p15:guide id="6" orient="horz" pos="56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ric Vaughn" initials="EV" lastIdx="1" clrIdx="0">
    <p:extLst>
      <p:ext uri="{19B8F6BF-5375-455C-9EA6-DF929625EA0E}">
        <p15:presenceInfo xmlns:p15="http://schemas.microsoft.com/office/powerpoint/2012/main" userId="bd3fd68b3f481f62" providerId="Windows Live"/>
      </p:ext>
    </p:extLst>
  </p:cmAuthor>
  <p:cmAuthor id="2" name="sarah" initials="s" lastIdx="49" clrIdx="1">
    <p:extLst>
      <p:ext uri="{19B8F6BF-5375-455C-9EA6-DF929625EA0E}">
        <p15:presenceInfo xmlns:p15="http://schemas.microsoft.com/office/powerpoint/2012/main" userId="sarah" providerId="None"/>
      </p:ext>
    </p:extLst>
  </p:cmAuthor>
  <p:cmAuthor id="3" name="RP" initials="R" lastIdx="37" clrIdx="2">
    <p:extLst>
      <p:ext uri="{19B8F6BF-5375-455C-9EA6-DF929625EA0E}">
        <p15:presenceInfo xmlns:p15="http://schemas.microsoft.com/office/powerpoint/2012/main" userId="RP" providerId="None"/>
      </p:ext>
    </p:extLst>
  </p:cmAuthor>
  <p:cmAuthor id="4" name="Tim Smail" initials="TS" lastIdx="5" clrIdx="3">
    <p:extLst>
      <p:ext uri="{19B8F6BF-5375-455C-9EA6-DF929625EA0E}">
        <p15:presenceInfo xmlns:p15="http://schemas.microsoft.com/office/powerpoint/2012/main" userId="Tim Smail" providerId="None"/>
      </p:ext>
    </p:extLst>
  </p:cmAuthor>
  <p:cmAuthor id="5" name="AnnaK" initials="" lastIdx="0" clrIdx="4"/>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32B40"/>
    <a:srgbClr val="A02140"/>
    <a:srgbClr val="954E0F"/>
    <a:srgbClr val="DC8823"/>
    <a:srgbClr val="FC9D63"/>
    <a:srgbClr val="F2BEA6"/>
    <a:srgbClr val="E7D8D1"/>
    <a:srgbClr val="000000"/>
    <a:srgbClr val="DC602C"/>
    <a:srgbClr val="4C4469"/>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6285" autoAdjust="0"/>
  </p:normalViewPr>
  <p:slideViewPr>
    <p:cSldViewPr snapToGrid="0" snapToObjects="1">
      <p:cViewPr varScale="1">
        <p:scale>
          <a:sx n="61" d="100"/>
          <a:sy n="61" d="100"/>
        </p:scale>
        <p:origin x="1446" y="42"/>
      </p:cViewPr>
      <p:guideLst>
        <p:guide orient="horz" pos="720"/>
        <p:guide pos="2448"/>
        <p:guide orient="horz" pos="1032"/>
        <p:guide orient="horz" pos="5640"/>
      </p:guideLst>
    </p:cSldViewPr>
  </p:slideViewPr>
  <p:notesTextViewPr>
    <p:cViewPr>
      <p:scale>
        <a:sx n="100" d="100"/>
        <a:sy n="100" d="100"/>
      </p:scale>
      <p:origin x="0" y="0"/>
    </p:cViewPr>
  </p:notesTextViewPr>
  <p:sorterViewPr>
    <p:cViewPr>
      <p:scale>
        <a:sx n="100" d="100"/>
        <a:sy n="100" d="100"/>
      </p:scale>
      <p:origin x="0" y="-2694"/>
    </p:cViewPr>
  </p:sorterViewPr>
  <p:notesViewPr>
    <p:cSldViewPr snapToGrid="0" snapToObjects="1">
      <p:cViewPr varScale="1">
        <p:scale>
          <a:sx n="81" d="100"/>
          <a:sy n="81" d="100"/>
        </p:scale>
        <p:origin x="3840" y="9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commentAuthors" Target="commentAuthor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6733" cy="469779"/>
          </a:xfrm>
          <a:prstGeom prst="rect">
            <a:avLst/>
          </a:prstGeom>
        </p:spPr>
        <p:txBody>
          <a:bodyPr vert="horz" lIns="93932" tIns="46966" rIns="93932" bIns="46966" rtlCol="0"/>
          <a:lstStyle>
            <a:lvl1pPr algn="l">
              <a:defRPr sz="1200"/>
            </a:lvl1pPr>
          </a:lstStyle>
          <a:p>
            <a:endParaRPr lang="en-US" dirty="0"/>
          </a:p>
        </p:txBody>
      </p:sp>
      <p:sp>
        <p:nvSpPr>
          <p:cNvPr id="3" name="Date Placeholder 2"/>
          <p:cNvSpPr>
            <a:spLocks noGrp="1"/>
          </p:cNvSpPr>
          <p:nvPr>
            <p:ph type="dt" sz="quarter" idx="1"/>
          </p:nvPr>
        </p:nvSpPr>
        <p:spPr>
          <a:xfrm>
            <a:off x="4008705" y="0"/>
            <a:ext cx="3066733" cy="469779"/>
          </a:xfrm>
          <a:prstGeom prst="rect">
            <a:avLst/>
          </a:prstGeom>
        </p:spPr>
        <p:txBody>
          <a:bodyPr vert="horz" lIns="93932" tIns="46966" rIns="93932" bIns="46966" rtlCol="0"/>
          <a:lstStyle>
            <a:lvl1pPr algn="r">
              <a:defRPr sz="1200"/>
            </a:lvl1pPr>
          </a:lstStyle>
          <a:p>
            <a:fld id="{2E9AC68F-4356-E940-BAD8-774AFBB1D075}" type="datetimeFigureOut">
              <a:rPr lang="en-US" smtClean="0"/>
              <a:t>1/20/2017</a:t>
            </a:fld>
            <a:endParaRPr lang="en-US" dirty="0"/>
          </a:p>
        </p:txBody>
      </p:sp>
      <p:sp>
        <p:nvSpPr>
          <p:cNvPr id="4" name="Footer Placeholder 3"/>
          <p:cNvSpPr>
            <a:spLocks noGrp="1"/>
          </p:cNvSpPr>
          <p:nvPr>
            <p:ph type="ftr" sz="quarter" idx="2"/>
          </p:nvPr>
        </p:nvSpPr>
        <p:spPr>
          <a:xfrm>
            <a:off x="0" y="8893297"/>
            <a:ext cx="3066733" cy="469778"/>
          </a:xfrm>
          <a:prstGeom prst="rect">
            <a:avLst/>
          </a:prstGeom>
        </p:spPr>
        <p:txBody>
          <a:bodyPr vert="horz" lIns="93932" tIns="46966" rIns="93932" bIns="46966" rtlCol="0" anchor="b"/>
          <a:lstStyle>
            <a:lvl1pPr algn="l">
              <a:defRPr sz="1200"/>
            </a:lvl1pPr>
          </a:lstStyle>
          <a:p>
            <a:endParaRPr lang="en-US" dirty="0"/>
          </a:p>
        </p:txBody>
      </p:sp>
      <p:sp>
        <p:nvSpPr>
          <p:cNvPr id="5" name="Slide Number Placeholder 4"/>
          <p:cNvSpPr>
            <a:spLocks noGrp="1"/>
          </p:cNvSpPr>
          <p:nvPr>
            <p:ph type="sldNum" sz="quarter" idx="3"/>
          </p:nvPr>
        </p:nvSpPr>
        <p:spPr>
          <a:xfrm>
            <a:off x="4008705" y="8893297"/>
            <a:ext cx="3066733" cy="469778"/>
          </a:xfrm>
          <a:prstGeom prst="rect">
            <a:avLst/>
          </a:prstGeom>
        </p:spPr>
        <p:txBody>
          <a:bodyPr vert="horz" lIns="93932" tIns="46966" rIns="93932" bIns="46966" rtlCol="0" anchor="b"/>
          <a:lstStyle>
            <a:lvl1pPr algn="r">
              <a:defRPr sz="1200"/>
            </a:lvl1pPr>
          </a:lstStyle>
          <a:p>
            <a:fld id="{00BE28FA-DE09-1442-8EA4-52022773C22B}" type="slidenum">
              <a:rPr lang="en-US" smtClean="0"/>
              <a:t>‹#›</a:t>
            </a:fld>
            <a:endParaRPr lang="en-US" dirty="0"/>
          </a:p>
        </p:txBody>
      </p:sp>
    </p:spTree>
    <p:extLst>
      <p:ext uri="{BB962C8B-B14F-4D97-AF65-F5344CB8AC3E}">
        <p14:creationId xmlns:p14="http://schemas.microsoft.com/office/powerpoint/2010/main" val="1159693311"/>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6733" cy="469779"/>
          </a:xfrm>
          <a:prstGeom prst="rect">
            <a:avLst/>
          </a:prstGeom>
        </p:spPr>
        <p:txBody>
          <a:bodyPr vert="horz" lIns="93932" tIns="46966" rIns="93932" bIns="46966" rtlCol="0"/>
          <a:lstStyle>
            <a:lvl1pPr algn="l">
              <a:defRPr sz="1200"/>
            </a:lvl1pPr>
          </a:lstStyle>
          <a:p>
            <a:endParaRPr lang="en-US" dirty="0"/>
          </a:p>
        </p:txBody>
      </p:sp>
      <p:sp>
        <p:nvSpPr>
          <p:cNvPr id="3" name="Date Placeholder 2"/>
          <p:cNvSpPr>
            <a:spLocks noGrp="1"/>
          </p:cNvSpPr>
          <p:nvPr>
            <p:ph type="dt" idx="1"/>
          </p:nvPr>
        </p:nvSpPr>
        <p:spPr>
          <a:xfrm>
            <a:off x="4008705" y="0"/>
            <a:ext cx="3066733" cy="469779"/>
          </a:xfrm>
          <a:prstGeom prst="rect">
            <a:avLst/>
          </a:prstGeom>
        </p:spPr>
        <p:txBody>
          <a:bodyPr vert="horz" lIns="93932" tIns="46966" rIns="93932" bIns="46966" rtlCol="0"/>
          <a:lstStyle>
            <a:lvl1pPr algn="r">
              <a:defRPr sz="1200"/>
            </a:lvl1pPr>
          </a:lstStyle>
          <a:p>
            <a:fld id="{436DFEA7-96A8-774D-8B6B-604673284BD0}" type="datetimeFigureOut">
              <a:rPr lang="en-US" smtClean="0"/>
              <a:t>1/20/2017</a:t>
            </a:fld>
            <a:endParaRPr lang="en-US" dirty="0"/>
          </a:p>
        </p:txBody>
      </p:sp>
      <p:sp>
        <p:nvSpPr>
          <p:cNvPr id="4" name="Slide Image Placeholder 3"/>
          <p:cNvSpPr>
            <a:spLocks noGrp="1" noRot="1" noChangeAspect="1"/>
          </p:cNvSpPr>
          <p:nvPr>
            <p:ph type="sldImg" idx="2"/>
          </p:nvPr>
        </p:nvSpPr>
        <p:spPr>
          <a:xfrm>
            <a:off x="2317750" y="1169988"/>
            <a:ext cx="2441575" cy="3159125"/>
          </a:xfrm>
          <a:prstGeom prst="rect">
            <a:avLst/>
          </a:prstGeom>
          <a:noFill/>
          <a:ln w="12700">
            <a:solidFill>
              <a:prstClr val="black"/>
            </a:solidFill>
          </a:ln>
        </p:spPr>
        <p:txBody>
          <a:bodyPr vert="horz" lIns="93932" tIns="46966" rIns="93932" bIns="46966" rtlCol="0" anchor="ctr"/>
          <a:lstStyle/>
          <a:p>
            <a:endParaRPr lang="en-US" dirty="0"/>
          </a:p>
        </p:txBody>
      </p:sp>
      <p:sp>
        <p:nvSpPr>
          <p:cNvPr id="5" name="Notes Placeholder 4"/>
          <p:cNvSpPr>
            <a:spLocks noGrp="1"/>
          </p:cNvSpPr>
          <p:nvPr>
            <p:ph type="body" sz="quarter" idx="3"/>
          </p:nvPr>
        </p:nvSpPr>
        <p:spPr>
          <a:xfrm>
            <a:off x="707708" y="4505979"/>
            <a:ext cx="5661660" cy="3686711"/>
          </a:xfrm>
          <a:prstGeom prst="rect">
            <a:avLst/>
          </a:prstGeom>
        </p:spPr>
        <p:txBody>
          <a:bodyPr vert="horz" lIns="93932" tIns="46966" rIns="93932" bIns="46966"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93297"/>
            <a:ext cx="3066733" cy="469778"/>
          </a:xfrm>
          <a:prstGeom prst="rect">
            <a:avLst/>
          </a:prstGeom>
        </p:spPr>
        <p:txBody>
          <a:bodyPr vert="horz" lIns="93932" tIns="46966" rIns="93932" bIns="46966" rtlCol="0" anchor="b"/>
          <a:lstStyle>
            <a:lvl1pPr algn="l">
              <a:defRPr sz="1200"/>
            </a:lvl1pPr>
          </a:lstStyle>
          <a:p>
            <a:endParaRPr lang="en-US" dirty="0"/>
          </a:p>
        </p:txBody>
      </p:sp>
      <p:sp>
        <p:nvSpPr>
          <p:cNvPr id="7" name="Slide Number Placeholder 6"/>
          <p:cNvSpPr>
            <a:spLocks noGrp="1"/>
          </p:cNvSpPr>
          <p:nvPr>
            <p:ph type="sldNum" sz="quarter" idx="5"/>
          </p:nvPr>
        </p:nvSpPr>
        <p:spPr>
          <a:xfrm>
            <a:off x="4008705" y="8893297"/>
            <a:ext cx="3066733" cy="469778"/>
          </a:xfrm>
          <a:prstGeom prst="rect">
            <a:avLst/>
          </a:prstGeom>
        </p:spPr>
        <p:txBody>
          <a:bodyPr vert="horz" lIns="93932" tIns="46966" rIns="93932" bIns="46966" rtlCol="0" anchor="b"/>
          <a:lstStyle>
            <a:lvl1pPr algn="r">
              <a:defRPr sz="1200"/>
            </a:lvl1pPr>
          </a:lstStyle>
          <a:p>
            <a:fld id="{20EBFCE9-087B-2F40-ABB2-08A49726B681}" type="slidenum">
              <a:rPr lang="en-US" smtClean="0"/>
              <a:t>‹#›</a:t>
            </a:fld>
            <a:endParaRPr lang="en-US" dirty="0"/>
          </a:p>
        </p:txBody>
      </p:sp>
    </p:spTree>
    <p:extLst>
      <p:ext uri="{BB962C8B-B14F-4D97-AF65-F5344CB8AC3E}">
        <p14:creationId xmlns:p14="http://schemas.microsoft.com/office/powerpoint/2010/main" val="1794292538"/>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9170274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7346695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559522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5457724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8528744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11941559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bg1"/>
        </a:solidFill>
        <a:effectLst/>
      </p:bgPr>
    </p:bg>
    <p:spTree>
      <p:nvGrpSpPr>
        <p:cNvPr id="1" name=""/>
        <p:cNvGrpSpPr/>
        <p:nvPr/>
      </p:nvGrpSpPr>
      <p:grpSpPr>
        <a:xfrm>
          <a:off x="0" y="0"/>
          <a:ext cx="0" cy="0"/>
          <a:chOff x="0" y="0"/>
          <a:chExt cx="0" cy="0"/>
        </a:xfrm>
      </p:grpSpPr>
      <p:pic>
        <p:nvPicPr>
          <p:cNvPr id="3" name="Picture 2" descr="FEMA_Hurricane_cvr.pdf"/>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7772400" cy="10058400"/>
          </a:xfrm>
          <a:prstGeom prst="rect">
            <a:avLst/>
          </a:prstGeom>
        </p:spPr>
      </p:pic>
    </p:spTree>
    <p:extLst>
      <p:ext uri="{BB962C8B-B14F-4D97-AF65-F5344CB8AC3E}">
        <p14:creationId xmlns:p14="http://schemas.microsoft.com/office/powerpoint/2010/main" val="15595509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Divider 1">
    <p:bg>
      <p:bgPr>
        <a:solidFill>
          <a:srgbClr val="A02140"/>
        </a:solidFill>
        <a:effectLst/>
      </p:bgPr>
    </p:bg>
    <p:spTree>
      <p:nvGrpSpPr>
        <p:cNvPr id="1" name=""/>
        <p:cNvGrpSpPr/>
        <p:nvPr/>
      </p:nvGrpSpPr>
      <p:grpSpPr>
        <a:xfrm>
          <a:off x="0" y="0"/>
          <a:ext cx="0" cy="0"/>
          <a:chOff x="0" y="0"/>
          <a:chExt cx="0" cy="0"/>
        </a:xfrm>
      </p:grpSpPr>
      <p:cxnSp>
        <p:nvCxnSpPr>
          <p:cNvPr id="10" name="Straight Connector 9"/>
          <p:cNvCxnSpPr/>
          <p:nvPr userDrawn="1"/>
        </p:nvCxnSpPr>
        <p:spPr>
          <a:xfrm>
            <a:off x="-63500" y="4918332"/>
            <a:ext cx="7864732" cy="0"/>
          </a:xfrm>
          <a:prstGeom prst="line">
            <a:avLst/>
          </a:prstGeom>
          <a:ln w="12700">
            <a:solidFill>
              <a:srgbClr val="FFFFFF"/>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1400432" y="3929449"/>
            <a:ext cx="5838568" cy="976183"/>
          </a:xfrm>
          <a:prstGeom prst="rect">
            <a:avLst/>
          </a:prstGeom>
        </p:spPr>
        <p:txBody>
          <a:bodyPr lIns="0" rIns="0" anchor="b" anchorCtr="0"/>
          <a:lstStyle>
            <a:lvl1pPr algn="r">
              <a:defRPr sz="3200" b="1" cap="none" baseline="0">
                <a:solidFill>
                  <a:schemeClr val="bg1"/>
                </a:solidFill>
                <a:latin typeface="Arial" panose="020B0604020202020204" pitchFamily="34" charset="0"/>
                <a:cs typeface="Arial" panose="020B0604020202020204" pitchFamily="34" charset="0"/>
              </a:defRPr>
            </a:lvl1pPr>
          </a:lstStyle>
          <a:p>
            <a:r>
              <a:rPr lang="en-US" dirty="0"/>
              <a:t>Click to edit Master title style</a:t>
            </a:r>
          </a:p>
        </p:txBody>
      </p:sp>
      <p:pic>
        <p:nvPicPr>
          <p:cNvPr id="4" name="Picture 3"/>
          <p:cNvPicPr>
            <a:picLocks noChangeAspect="1"/>
          </p:cNvPicPr>
          <p:nvPr userDrawn="1"/>
        </p:nvPicPr>
        <p:blipFill>
          <a:blip r:embed="rId2">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185504" y="4028304"/>
            <a:ext cx="1350842" cy="1272746"/>
          </a:xfrm>
          <a:prstGeom prst="rect">
            <a:avLst/>
          </a:prstGeom>
        </p:spPr>
      </p:pic>
    </p:spTree>
    <p:extLst>
      <p:ext uri="{BB962C8B-B14F-4D97-AF65-F5344CB8AC3E}">
        <p14:creationId xmlns:p14="http://schemas.microsoft.com/office/powerpoint/2010/main" val="4325247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33400" y="744728"/>
            <a:ext cx="5562600" cy="600456"/>
          </a:xfrm>
          <a:prstGeom prst="rect">
            <a:avLst/>
          </a:prstGeom>
        </p:spPr>
        <p:txBody>
          <a:bodyPr lIns="0" tIns="0" rIns="0" bIns="0" anchor="b" anchorCtr="0"/>
          <a:lstStyle>
            <a:lvl1pPr algn="l">
              <a:defRPr lang="en-US" sz="2000" b="0" dirty="0">
                <a:solidFill>
                  <a:srgbClr val="832B40"/>
                </a:solidFill>
                <a:latin typeface="Arial" panose="020B0604020202020204" pitchFamily="34" charset="0"/>
                <a:cs typeface="Arial" panose="020B0604020202020204" pitchFamily="34" charset="0"/>
              </a:defRPr>
            </a:lvl1pPr>
          </a:lstStyle>
          <a:p>
            <a:pPr lvl="0" algn="l"/>
            <a:r>
              <a:rPr lang="en-US" dirty="0"/>
              <a:t>Click to edit Master title style</a:t>
            </a:r>
          </a:p>
        </p:txBody>
      </p:sp>
      <p:sp>
        <p:nvSpPr>
          <p:cNvPr id="6" name="Slide Number Placeholder 5"/>
          <p:cNvSpPr>
            <a:spLocks noGrp="1"/>
          </p:cNvSpPr>
          <p:nvPr>
            <p:ph type="sldNum" sz="quarter" idx="4"/>
          </p:nvPr>
        </p:nvSpPr>
        <p:spPr>
          <a:xfrm>
            <a:off x="6302394" y="9581775"/>
            <a:ext cx="936606" cy="253916"/>
          </a:xfrm>
          <a:prstGeom prst="rect">
            <a:avLst/>
          </a:prstGeom>
        </p:spPr>
        <p:txBody>
          <a:bodyPr wrap="square" lIns="0" rIns="91440">
            <a:spAutoFit/>
          </a:bodyPr>
          <a:lstStyle>
            <a:lvl1pPr algn="r">
              <a:defRPr sz="1050">
                <a:solidFill>
                  <a:schemeClr val="tx1">
                    <a:lumMod val="65000"/>
                    <a:lumOff val="35000"/>
                  </a:schemeClr>
                </a:solidFill>
                <a:latin typeface="Arial" panose="020B0604020202020204" pitchFamily="34" charset="0"/>
                <a:ea typeface="Arial" panose="020B0604020202020204" pitchFamily="34" charset="0"/>
                <a:cs typeface="Arial" panose="020B0604020202020204" pitchFamily="34" charset="0"/>
              </a:defRPr>
            </a:lvl1pPr>
          </a:lstStyle>
          <a:p>
            <a:fld id="{7749E63D-D648-FD44-8A88-2CC5333ECCD2}" type="slidenum">
              <a:rPr lang="en-US" smtClean="0"/>
              <a:pPr/>
              <a:t>‹#›</a:t>
            </a:fld>
            <a:endParaRPr lang="en-US" dirty="0"/>
          </a:p>
        </p:txBody>
      </p:sp>
    </p:spTree>
    <p:extLst>
      <p:ext uri="{BB962C8B-B14F-4D97-AF65-F5344CB8AC3E}">
        <p14:creationId xmlns:p14="http://schemas.microsoft.com/office/powerpoint/2010/main" val="14157021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a:xfrm>
            <a:off x="533400" y="740664"/>
            <a:ext cx="6035040" cy="600456"/>
          </a:xfrm>
          <a:prstGeom prst="rect">
            <a:avLst/>
          </a:prstGeom>
        </p:spPr>
        <p:txBody>
          <a:bodyPr lIns="0" tIns="0" rIns="0" bIns="0" anchor="b" anchorCtr="0"/>
          <a:lstStyle>
            <a:lvl1pPr>
              <a:defRPr lang="en-US" sz="2000" b="0" dirty="0">
                <a:solidFill>
                  <a:srgbClr val="DC8823"/>
                </a:solidFill>
                <a:latin typeface="Arial" panose="020B0604020202020204" pitchFamily="34" charset="0"/>
                <a:cs typeface="Arial" panose="020B0604020202020204" pitchFamily="34" charset="0"/>
              </a:defRPr>
            </a:lvl1pPr>
          </a:lstStyle>
          <a:p>
            <a:pPr lvl="0" algn="l"/>
            <a:r>
              <a:rPr lang="en-US" dirty="0"/>
              <a:t>Click to edit Master title style</a:t>
            </a:r>
          </a:p>
        </p:txBody>
      </p:sp>
      <p:sp>
        <p:nvSpPr>
          <p:cNvPr id="4" name="Slide Number Placeholder 5"/>
          <p:cNvSpPr>
            <a:spLocks noGrp="1"/>
          </p:cNvSpPr>
          <p:nvPr>
            <p:ph type="sldNum" sz="quarter" idx="4"/>
          </p:nvPr>
        </p:nvSpPr>
        <p:spPr>
          <a:xfrm>
            <a:off x="6302394" y="9581775"/>
            <a:ext cx="936606" cy="253916"/>
          </a:xfrm>
          <a:prstGeom prst="rect">
            <a:avLst/>
          </a:prstGeom>
        </p:spPr>
        <p:txBody>
          <a:bodyPr wrap="square" lIns="0" rIns="91440">
            <a:spAutoFit/>
          </a:bodyPr>
          <a:lstStyle>
            <a:lvl1pPr algn="r">
              <a:defRPr sz="1050">
                <a:solidFill>
                  <a:schemeClr val="tx1">
                    <a:lumMod val="65000"/>
                    <a:lumOff val="35000"/>
                  </a:schemeClr>
                </a:solidFill>
                <a:latin typeface="Arial" panose="020B0604020202020204" pitchFamily="34" charset="0"/>
                <a:ea typeface="Arial" panose="020B0604020202020204" pitchFamily="34" charset="0"/>
                <a:cs typeface="Arial" panose="020B0604020202020204" pitchFamily="34" charset="0"/>
              </a:defRPr>
            </a:lvl1pPr>
          </a:lstStyle>
          <a:p>
            <a:fld id="{7749E63D-D648-FD44-8A88-2CC5333ECCD2}" type="slidenum">
              <a:rPr lang="en-US" smtClean="0"/>
              <a:pPr/>
              <a:t>‹#›</a:t>
            </a:fld>
            <a:endParaRPr lang="en-US" dirty="0"/>
          </a:p>
        </p:txBody>
      </p:sp>
    </p:spTree>
    <p:extLst>
      <p:ext uri="{BB962C8B-B14F-4D97-AF65-F5344CB8AC3E}">
        <p14:creationId xmlns:p14="http://schemas.microsoft.com/office/powerpoint/2010/main" val="24056892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6302394" y="9581775"/>
            <a:ext cx="936606" cy="253916"/>
          </a:xfrm>
          <a:prstGeom prst="rect">
            <a:avLst/>
          </a:prstGeom>
        </p:spPr>
        <p:txBody>
          <a:bodyPr wrap="square" lIns="0" rIns="91440">
            <a:spAutoFit/>
          </a:bodyPr>
          <a:lstStyle>
            <a:lvl1pPr algn="r">
              <a:defRPr sz="1050">
                <a:solidFill>
                  <a:schemeClr val="tx1">
                    <a:lumMod val="65000"/>
                    <a:lumOff val="35000"/>
                  </a:schemeClr>
                </a:solidFill>
                <a:latin typeface="Arial" panose="020B0604020202020204" pitchFamily="34" charset="0"/>
                <a:ea typeface="Arial" panose="020B0604020202020204" pitchFamily="34" charset="0"/>
                <a:cs typeface="Arial" panose="020B0604020202020204" pitchFamily="34" charset="0"/>
              </a:defRPr>
            </a:lvl1pPr>
          </a:lstStyle>
          <a:p>
            <a:fld id="{7749E63D-D648-FD44-8A88-2CC5333ECCD2}" type="slidenum">
              <a:rPr lang="en-US" smtClean="0"/>
              <a:pPr/>
              <a:t>‹#›</a:t>
            </a:fld>
            <a:endParaRPr lang="en-US" dirty="0"/>
          </a:p>
        </p:txBody>
      </p:sp>
    </p:spTree>
    <p:extLst>
      <p:ext uri="{BB962C8B-B14F-4D97-AF65-F5344CB8AC3E}">
        <p14:creationId xmlns:p14="http://schemas.microsoft.com/office/powerpoint/2010/main" val="8570366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blank" preserve="1">
  <p:cSld name="1_Blank">
    <p:spTree>
      <p:nvGrpSpPr>
        <p:cNvPr id="1" name=""/>
        <p:cNvGrpSpPr/>
        <p:nvPr/>
      </p:nvGrpSpPr>
      <p:grpSpPr>
        <a:xfrm>
          <a:off x="0" y="0"/>
          <a:ext cx="0" cy="0"/>
          <a:chOff x="0" y="0"/>
          <a:chExt cx="0" cy="0"/>
        </a:xfrm>
      </p:grpSpPr>
      <p:sp>
        <p:nvSpPr>
          <p:cNvPr id="4" name="Rectangle 3"/>
          <p:cNvSpPr/>
          <p:nvPr userDrawn="1"/>
        </p:nvSpPr>
        <p:spPr>
          <a:xfrm rot="10800000">
            <a:off x="0" y="0"/>
            <a:ext cx="7772400" cy="8763000"/>
          </a:xfrm>
          <a:prstGeom prst="rect">
            <a:avLst/>
          </a:prstGeom>
          <a:gradFill>
            <a:gsLst>
              <a:gs pos="0">
                <a:srgbClr val="A02140"/>
              </a:gs>
              <a:gs pos="100000">
                <a:schemeClr val="bg1"/>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840216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Rectangle 13"/>
          <p:cNvSpPr/>
          <p:nvPr userDrawn="1"/>
        </p:nvSpPr>
        <p:spPr>
          <a:xfrm rot="10800000">
            <a:off x="0" y="0"/>
            <a:ext cx="7772400" cy="1248032"/>
          </a:xfrm>
          <a:prstGeom prst="rect">
            <a:avLst/>
          </a:prstGeom>
          <a:gradFill>
            <a:gsLst>
              <a:gs pos="0">
                <a:srgbClr val="A02140"/>
              </a:gs>
              <a:gs pos="100000">
                <a:schemeClr val="bg1"/>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p:cNvSpPr/>
          <p:nvPr userDrawn="1"/>
        </p:nvSpPr>
        <p:spPr>
          <a:xfrm>
            <a:off x="0" y="8810368"/>
            <a:ext cx="7772400" cy="1248032"/>
          </a:xfrm>
          <a:prstGeom prst="rect">
            <a:avLst/>
          </a:prstGeom>
          <a:gradFill>
            <a:gsLst>
              <a:gs pos="0">
                <a:srgbClr val="A02140"/>
              </a:gs>
              <a:gs pos="100000">
                <a:schemeClr val="bg1"/>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a:endParaRPr lang="en-US"/>
          </a:p>
        </p:txBody>
      </p:sp>
      <p:sp>
        <p:nvSpPr>
          <p:cNvPr id="2" name="Slide Number Placeholder 5"/>
          <p:cNvSpPr>
            <a:spLocks noGrp="1"/>
          </p:cNvSpPr>
          <p:nvPr>
            <p:ph type="sldNum" sz="quarter" idx="4"/>
          </p:nvPr>
        </p:nvSpPr>
        <p:spPr>
          <a:xfrm>
            <a:off x="6302394" y="9581775"/>
            <a:ext cx="936606" cy="253916"/>
          </a:xfrm>
          <a:prstGeom prst="rect">
            <a:avLst/>
          </a:prstGeom>
        </p:spPr>
        <p:txBody>
          <a:bodyPr wrap="square" lIns="0" rIns="91440">
            <a:spAutoFit/>
          </a:bodyPr>
          <a:lstStyle>
            <a:lvl1pPr algn="r">
              <a:defRPr sz="1050">
                <a:solidFill>
                  <a:schemeClr val="tx1">
                    <a:lumMod val="65000"/>
                    <a:lumOff val="35000"/>
                  </a:schemeClr>
                </a:solidFill>
                <a:latin typeface="Arial" panose="020B0604020202020204" pitchFamily="34" charset="0"/>
                <a:ea typeface="Arial" panose="020B0604020202020204" pitchFamily="34" charset="0"/>
                <a:cs typeface="Arial" panose="020B0604020202020204" pitchFamily="34" charset="0"/>
              </a:defRPr>
            </a:lvl1pPr>
          </a:lstStyle>
          <a:p>
            <a:fld id="{7749E63D-D648-FD44-8A88-2CC5333ECCD2}" type="slidenum">
              <a:rPr lang="en-US" smtClean="0"/>
              <a:pPr/>
              <a:t>‹#›</a:t>
            </a:fld>
            <a:endParaRPr lang="en-US" dirty="0"/>
          </a:p>
        </p:txBody>
      </p:sp>
      <p:sp>
        <p:nvSpPr>
          <p:cNvPr id="12" name="Rectangle 11"/>
          <p:cNvSpPr/>
          <p:nvPr userDrawn="1"/>
        </p:nvSpPr>
        <p:spPr>
          <a:xfrm>
            <a:off x="533400" y="9581775"/>
            <a:ext cx="1015663" cy="253916"/>
          </a:xfrm>
          <a:prstGeom prst="rect">
            <a:avLst/>
          </a:prstGeom>
        </p:spPr>
        <p:txBody>
          <a:bodyPr wrap="none" lIns="0" rIns="91440">
            <a:spAutoFit/>
          </a:bodyPr>
          <a:lstStyle/>
          <a:p>
            <a:pPr lvl="0"/>
            <a:r>
              <a:rPr lang="en-US" sz="1050" dirty="0">
                <a:solidFill>
                  <a:schemeClr val="tx1">
                    <a:lumMod val="65000"/>
                    <a:lumOff val="35000"/>
                  </a:schemeClr>
                </a:solidFill>
                <a:latin typeface="Arial" panose="020B0604020202020204" pitchFamily="34" charset="0"/>
                <a:cs typeface="Arial" panose="020B0604020202020204" pitchFamily="34" charset="0"/>
              </a:rPr>
              <a:t>www.ready.gov</a:t>
            </a:r>
          </a:p>
        </p:txBody>
      </p:sp>
      <p:cxnSp>
        <p:nvCxnSpPr>
          <p:cNvPr id="13" name="Straight Connector 12"/>
          <p:cNvCxnSpPr/>
          <p:nvPr userDrawn="1"/>
        </p:nvCxnSpPr>
        <p:spPr>
          <a:xfrm>
            <a:off x="531537" y="9544704"/>
            <a:ext cx="6707463" cy="0"/>
          </a:xfrm>
          <a:prstGeom prst="line">
            <a:avLst/>
          </a:prstGeom>
          <a:ln w="12700">
            <a:solidFill>
              <a:schemeClr val="tx1">
                <a:lumMod val="65000"/>
                <a:lumOff val="35000"/>
              </a:schemeClr>
            </a:solidFill>
          </a:ln>
          <a:effectLst/>
        </p:spPr>
        <p:style>
          <a:lnRef idx="2">
            <a:schemeClr val="accent1"/>
          </a:lnRef>
          <a:fillRef idx="0">
            <a:schemeClr val="accent1"/>
          </a:fillRef>
          <a:effectRef idx="1">
            <a:schemeClr val="accent1"/>
          </a:effectRef>
          <a:fontRef idx="minor">
            <a:schemeClr val="tx1"/>
          </a:fontRef>
        </p:style>
      </p:cxnSp>
      <p:pic>
        <p:nvPicPr>
          <p:cNvPr id="4" name="Picture 3" descr="HurricaneWkshop.pdf"/>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6006398" y="321306"/>
            <a:ext cx="1169102" cy="1020645"/>
          </a:xfrm>
          <a:prstGeom prst="rect">
            <a:avLst/>
          </a:prstGeom>
        </p:spPr>
      </p:pic>
    </p:spTree>
    <p:extLst>
      <p:ext uri="{BB962C8B-B14F-4D97-AF65-F5344CB8AC3E}">
        <p14:creationId xmlns:p14="http://schemas.microsoft.com/office/powerpoint/2010/main" val="2707826025"/>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54" r:id="rId3"/>
    <p:sldLayoutId id="2147483658" r:id="rId4"/>
    <p:sldLayoutId id="2147483655" r:id="rId5"/>
    <p:sldLayoutId id="2147483659" r:id="rId6"/>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168" userDrawn="1">
          <p15:clr>
            <a:srgbClr val="F26B43"/>
          </p15:clr>
        </p15:guide>
        <p15:guide id="2" pos="2448" userDrawn="1">
          <p15:clr>
            <a:srgbClr val="F26B43"/>
          </p15:clr>
        </p15:guide>
        <p15:guide id="5" orient="horz" pos="192" userDrawn="1">
          <p15:clr>
            <a:srgbClr val="F26B43"/>
          </p15:clr>
        </p15:guide>
        <p15:guide id="6" orient="horz" pos="6144" userDrawn="1">
          <p15:clr>
            <a:srgbClr val="F26B43"/>
          </p15:clr>
        </p15:guide>
        <p15:guide id="7" orient="horz" pos="816" userDrawn="1">
          <p15:clr>
            <a:srgbClr val="F26B43"/>
          </p15:clr>
        </p15:guide>
        <p15:guide id="8" pos="336" userDrawn="1">
          <p15:clr>
            <a:srgbClr val="F26B43"/>
          </p15:clr>
        </p15:guide>
        <p15:guide id="9" pos="456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7642355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IDENTIFY YOUR RISK</a:t>
            </a:r>
          </a:p>
        </p:txBody>
      </p:sp>
    </p:spTree>
    <p:extLst>
      <p:ext uri="{BB962C8B-B14F-4D97-AF65-F5344CB8AC3E}">
        <p14:creationId xmlns:p14="http://schemas.microsoft.com/office/powerpoint/2010/main" val="30439857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96290" y="744728"/>
            <a:ext cx="4599709" cy="600456"/>
          </a:xfrm>
        </p:spPr>
        <p:txBody>
          <a:bodyPr/>
          <a:lstStyle/>
          <a:p>
            <a:r>
              <a:rPr lang="en-US" dirty="0"/>
              <a:t>Identify Your Risk: </a:t>
            </a:r>
            <a:br>
              <a:rPr lang="en-US" dirty="0"/>
            </a:br>
            <a:r>
              <a:rPr lang="en-US" i="1" dirty="0"/>
              <a:t>Back-to-Business Self-Assessment</a:t>
            </a:r>
          </a:p>
        </p:txBody>
      </p:sp>
      <p:sp>
        <p:nvSpPr>
          <p:cNvPr id="3" name="Slide Number Placeholder 2"/>
          <p:cNvSpPr>
            <a:spLocks noGrp="1"/>
          </p:cNvSpPr>
          <p:nvPr>
            <p:ph type="sldNum" sz="quarter" idx="4"/>
          </p:nvPr>
        </p:nvSpPr>
        <p:spPr/>
        <p:txBody>
          <a:bodyPr/>
          <a:lstStyle/>
          <a:p>
            <a:fld id="{7749E63D-D648-FD44-8A88-2CC5333ECCD2}" type="slidenum">
              <a:rPr lang="en-US" smtClean="0"/>
              <a:pPr/>
              <a:t>11</a:t>
            </a:fld>
            <a:endParaRPr lang="en-US" dirty="0"/>
          </a:p>
        </p:txBody>
      </p:sp>
      <p:sp>
        <p:nvSpPr>
          <p:cNvPr id="6" name="Title 1"/>
          <p:cNvSpPr txBox="1">
            <a:spLocks/>
          </p:cNvSpPr>
          <p:nvPr/>
        </p:nvSpPr>
        <p:spPr>
          <a:xfrm>
            <a:off x="533400" y="1655064"/>
            <a:ext cx="6705600" cy="3185487"/>
          </a:xfrm>
          <a:prstGeom prst="rect">
            <a:avLst/>
          </a:prstGeom>
        </p:spPr>
        <p:txBody>
          <a:bodyPr lIns="0" rIns="0" anchor="t" anchorCtr="0">
            <a:spAutoFit/>
          </a:bodyPr>
          <a:lstStyle>
            <a:defPPr>
              <a:defRPr lang="en-US"/>
            </a:defPPr>
            <a:lvl1pPr>
              <a:spcBef>
                <a:spcPct val="0"/>
              </a:spcBef>
              <a:buNone/>
              <a:defRPr sz="1200">
                <a:solidFill>
                  <a:prstClr val="black">
                    <a:lumMod val="65000"/>
                    <a:lumOff val="35000"/>
                  </a:prstClr>
                </a:solidFill>
                <a:latin typeface="Arial" panose="020B0604020202020204" pitchFamily="34" charset="0"/>
                <a:ea typeface="Calibri Light" charset="0"/>
                <a:cs typeface="Arial" panose="020B0604020202020204" pitchFamily="34" charset="0"/>
              </a:defRPr>
            </a:lvl1pPr>
          </a:lstStyle>
          <a:p>
            <a:pPr>
              <a:spcAft>
                <a:spcPts val="600"/>
              </a:spcAft>
            </a:pPr>
            <a:r>
              <a:rPr lang="en-US" sz="1100" b="1" dirty="0">
                <a:solidFill>
                  <a:srgbClr val="832B40"/>
                </a:solidFill>
              </a:rPr>
              <a:t>PLANNING SCENARIO</a:t>
            </a:r>
          </a:p>
          <a:p>
            <a:pPr>
              <a:spcAft>
                <a:spcPts val="600"/>
              </a:spcAft>
            </a:pPr>
            <a:r>
              <a:rPr lang="en-US" sz="1100" dirty="0">
                <a:solidFill>
                  <a:schemeClr val="tx1"/>
                </a:solidFill>
              </a:rPr>
              <a:t>On August 1 of this year, a hurricane strikes your community and damages both the structure and </a:t>
            </a:r>
            <a:br>
              <a:rPr lang="en-US" sz="1100" dirty="0">
                <a:solidFill>
                  <a:schemeClr val="tx1"/>
                </a:solidFill>
              </a:rPr>
            </a:br>
            <a:r>
              <a:rPr lang="en-US" sz="1100" dirty="0">
                <a:solidFill>
                  <a:schemeClr val="tx1"/>
                </a:solidFill>
              </a:rPr>
              <a:t>the contents in the building where your organization operates. Due to damage, your building has been ‘yellow tagged’ during a rapid assessment by the building department and is closed. A more thorough assessment of your building damage is needed to determine if your structure is safe, or can be made </a:t>
            </a:r>
            <a:br>
              <a:rPr lang="en-US" sz="1100" dirty="0">
                <a:solidFill>
                  <a:schemeClr val="tx1"/>
                </a:solidFill>
              </a:rPr>
            </a:br>
            <a:r>
              <a:rPr lang="en-US" sz="1100" dirty="0">
                <a:solidFill>
                  <a:schemeClr val="tx1"/>
                </a:solidFill>
              </a:rPr>
              <a:t>safe, prior to reopening. </a:t>
            </a:r>
          </a:p>
          <a:p>
            <a:pPr>
              <a:spcAft>
                <a:spcPts val="600"/>
              </a:spcAft>
            </a:pPr>
            <a:r>
              <a:rPr lang="en-US" sz="1100" dirty="0">
                <a:solidFill>
                  <a:schemeClr val="tx1"/>
                </a:solidFill>
              </a:rPr>
              <a:t>Due to the number of buildings damaged in your community, your building’s detailed damage assessment will take place three days after the event. </a:t>
            </a:r>
            <a:r>
              <a:rPr lang="en-US" sz="1100" u="sng" dirty="0">
                <a:solidFill>
                  <a:schemeClr val="tx1"/>
                </a:solidFill>
              </a:rPr>
              <a:t>You should assume you will not be able to access your facilities </a:t>
            </a:r>
            <a:br>
              <a:rPr lang="en-US" sz="1100" u="sng" dirty="0">
                <a:solidFill>
                  <a:schemeClr val="tx1"/>
                </a:solidFill>
              </a:rPr>
            </a:br>
            <a:r>
              <a:rPr lang="en-US" sz="1100" u="sng" dirty="0">
                <a:solidFill>
                  <a:schemeClr val="tx1"/>
                </a:solidFill>
              </a:rPr>
              <a:t>for at least three days. </a:t>
            </a:r>
          </a:p>
          <a:p>
            <a:pPr>
              <a:spcAft>
                <a:spcPts val="600"/>
              </a:spcAft>
            </a:pPr>
            <a:r>
              <a:rPr lang="en-US" sz="1100" dirty="0">
                <a:solidFill>
                  <a:schemeClr val="tx1"/>
                </a:solidFill>
              </a:rPr>
              <a:t>Depending on your type of organization, expect that either 50 percent of your inventory (product) is unsellable, or that 50 percent of your computers or other equipment was damaged during the event (choose whichever creates the greater impact on your organization). Assume that all utilities are interrupted. </a:t>
            </a:r>
          </a:p>
          <a:p>
            <a:pPr>
              <a:spcAft>
                <a:spcPts val="600"/>
              </a:spcAft>
            </a:pPr>
            <a:r>
              <a:rPr lang="en-US" sz="1100" dirty="0">
                <a:solidFill>
                  <a:schemeClr val="tx1"/>
                </a:solidFill>
              </a:rPr>
              <a:t>Further, you should project that the disruptions will continue for one additional day. The assessment will show that the damage is repairable to the structure, so now you will need to address staff, contents, cleanup, repairs, and replacement.</a:t>
            </a:r>
          </a:p>
          <a:p>
            <a:pPr>
              <a:spcAft>
                <a:spcPts val="600"/>
              </a:spcAft>
            </a:pPr>
            <a:r>
              <a:rPr lang="en-US" sz="1100" dirty="0">
                <a:solidFill>
                  <a:schemeClr val="tx1"/>
                </a:solidFill>
              </a:rPr>
              <a:t>Based on this scenario, complete the 13 questions on the following pages to identify your risk.</a:t>
            </a:r>
          </a:p>
        </p:txBody>
      </p:sp>
      <p:sp>
        <p:nvSpPr>
          <p:cNvPr id="7" name="Subtitle 2"/>
          <p:cNvSpPr txBox="1">
            <a:spLocks/>
          </p:cNvSpPr>
          <p:nvPr/>
        </p:nvSpPr>
        <p:spPr>
          <a:xfrm>
            <a:off x="519908" y="622394"/>
            <a:ext cx="828142" cy="845123"/>
          </a:xfrm>
          <a:prstGeom prst="ellipse">
            <a:avLst/>
          </a:prstGeom>
          <a:noFill/>
          <a:ln w="25400">
            <a:solidFill>
              <a:srgbClr val="832B40"/>
            </a:solidFill>
          </a:ln>
        </p:spPr>
        <p:txBody>
          <a:bodyPr vert="horz" wrap="none" lIns="0" tIns="45720" rIns="0" bIns="45720" numCol="1" spcCol="228600" rtlCol="0" anchor="ctr" anchorCtr="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3600" b="1" dirty="0">
                <a:solidFill>
                  <a:srgbClr val="832B40"/>
                </a:solidFill>
                <a:latin typeface="Arial" panose="020B0604020202020204" pitchFamily="34" charset="0"/>
                <a:cs typeface="Arial" panose="020B0604020202020204" pitchFamily="34" charset="0"/>
              </a:rPr>
              <a:t>1</a:t>
            </a:r>
            <a:endParaRPr lang="en-US" sz="2800" dirty="0">
              <a:solidFill>
                <a:srgbClr val="832B40"/>
              </a:solidFill>
              <a:latin typeface="Arial" panose="020B0604020202020204" pitchFamily="34" charset="0"/>
              <a:cs typeface="Arial" panose="020B0604020202020204" pitchFamily="34" charset="0"/>
            </a:endParaRPr>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38481" t="69697" r="-1"/>
          <a:stretch/>
        </p:blipFill>
        <p:spPr>
          <a:xfrm>
            <a:off x="2714625" y="6067425"/>
            <a:ext cx="4781549" cy="3047999"/>
          </a:xfrm>
          <a:prstGeom prst="rect">
            <a:avLst/>
          </a:prstGeom>
        </p:spPr>
      </p:pic>
    </p:spTree>
    <p:extLst>
      <p:ext uri="{BB962C8B-B14F-4D97-AF65-F5344CB8AC3E}">
        <p14:creationId xmlns:p14="http://schemas.microsoft.com/office/powerpoint/2010/main" val="31786176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Identify Your Risk: </a:t>
            </a:r>
            <a:br>
              <a:rPr lang="en-US" dirty="0"/>
            </a:br>
            <a:r>
              <a:rPr lang="en-US" i="1" dirty="0"/>
              <a:t>Back-to-Business Self-Assessment</a:t>
            </a:r>
          </a:p>
        </p:txBody>
      </p:sp>
      <p:sp>
        <p:nvSpPr>
          <p:cNvPr id="3" name="Slide Number Placeholder 2"/>
          <p:cNvSpPr>
            <a:spLocks noGrp="1"/>
          </p:cNvSpPr>
          <p:nvPr>
            <p:ph type="sldNum" sz="quarter" idx="4"/>
          </p:nvPr>
        </p:nvSpPr>
        <p:spPr/>
        <p:txBody>
          <a:bodyPr/>
          <a:lstStyle/>
          <a:p>
            <a:fld id="{7749E63D-D648-FD44-8A88-2CC5333ECCD2}" type="slidenum">
              <a:rPr lang="en-US" smtClean="0"/>
              <a:pPr/>
              <a:t>12</a:t>
            </a:fld>
            <a:endParaRPr lang="en-US" dirty="0"/>
          </a:p>
        </p:txBody>
      </p:sp>
      <p:sp>
        <p:nvSpPr>
          <p:cNvPr id="4" name="Title 1"/>
          <p:cNvSpPr txBox="1">
            <a:spLocks/>
          </p:cNvSpPr>
          <p:nvPr/>
        </p:nvSpPr>
        <p:spPr>
          <a:xfrm>
            <a:off x="533400" y="1655064"/>
            <a:ext cx="6705600" cy="677108"/>
          </a:xfrm>
          <a:prstGeom prst="rect">
            <a:avLst/>
          </a:prstGeom>
        </p:spPr>
        <p:txBody>
          <a:bodyPr lIns="0" rIns="0" anchor="t" anchorCtr="0">
            <a:spAutoFit/>
          </a:bodyPr>
          <a:lstStyle>
            <a:defPPr>
              <a:defRPr lang="en-US"/>
            </a:defPPr>
            <a:lvl1pPr>
              <a:spcBef>
                <a:spcPct val="0"/>
              </a:spcBef>
              <a:buNone/>
              <a:defRPr sz="1200">
                <a:solidFill>
                  <a:prstClr val="black">
                    <a:lumMod val="65000"/>
                    <a:lumOff val="35000"/>
                  </a:prstClr>
                </a:solidFill>
                <a:latin typeface="Arial" panose="020B0604020202020204" pitchFamily="34" charset="0"/>
                <a:ea typeface="Calibri Light" charset="0"/>
                <a:cs typeface="Arial" panose="020B0604020202020204" pitchFamily="34" charset="0"/>
              </a:defRPr>
            </a:lvl1pPr>
          </a:lstStyle>
          <a:p>
            <a:pPr>
              <a:spcAft>
                <a:spcPts val="600"/>
              </a:spcAft>
            </a:pPr>
            <a:r>
              <a:rPr lang="en-US" sz="1100" b="1" dirty="0">
                <a:solidFill>
                  <a:srgbClr val="832B40"/>
                </a:solidFill>
              </a:rPr>
              <a:t>ASSESS YOUR READINESS </a:t>
            </a:r>
          </a:p>
          <a:p>
            <a:pPr>
              <a:spcAft>
                <a:spcPts val="600"/>
              </a:spcAft>
            </a:pPr>
            <a:r>
              <a:rPr lang="en-US" sz="1100" dirty="0">
                <a:solidFill>
                  <a:schemeClr val="tx1"/>
                </a:solidFill>
              </a:rPr>
              <a:t>Based on the planning scenario, complete the 13 questions below to highlight areas that your Business Continuity and Preparedness and Mitigation Plan should address. </a:t>
            </a:r>
          </a:p>
        </p:txBody>
      </p:sp>
      <p:graphicFrame>
        <p:nvGraphicFramePr>
          <p:cNvPr id="5" name="Table 4"/>
          <p:cNvGraphicFramePr>
            <a:graphicFrameLocks noGrp="1"/>
          </p:cNvGraphicFramePr>
          <p:nvPr>
            <p:extLst>
              <p:ext uri="{D42A27DB-BD31-4B8C-83A1-F6EECF244321}">
                <p14:modId xmlns:p14="http://schemas.microsoft.com/office/powerpoint/2010/main" val="3252287136"/>
              </p:ext>
            </p:extLst>
          </p:nvPr>
        </p:nvGraphicFramePr>
        <p:xfrm>
          <a:off x="533399" y="2459596"/>
          <a:ext cx="6705600" cy="5791200"/>
        </p:xfrm>
        <a:graphic>
          <a:graphicData uri="http://schemas.openxmlformats.org/drawingml/2006/table">
            <a:tbl>
              <a:tblPr firstRow="1" bandRow="1">
                <a:tableStyleId>{5C22544A-7EE6-4342-B048-85BDC9FD1C3A}</a:tableStyleId>
              </a:tblPr>
              <a:tblGrid>
                <a:gridCol w="2682240">
                  <a:extLst>
                    <a:ext uri="{9D8B030D-6E8A-4147-A177-3AD203B41FA5}">
                      <a16:colId xmlns:a16="http://schemas.microsoft.com/office/drawing/2014/main" val="20000"/>
                    </a:ext>
                  </a:extLst>
                </a:gridCol>
                <a:gridCol w="1341120">
                  <a:extLst>
                    <a:ext uri="{9D8B030D-6E8A-4147-A177-3AD203B41FA5}">
                      <a16:colId xmlns:a16="http://schemas.microsoft.com/office/drawing/2014/main" val="20001"/>
                    </a:ext>
                  </a:extLst>
                </a:gridCol>
                <a:gridCol w="2682240">
                  <a:extLst>
                    <a:ext uri="{9D8B030D-6E8A-4147-A177-3AD203B41FA5}">
                      <a16:colId xmlns:a16="http://schemas.microsoft.com/office/drawing/2014/main" val="20002"/>
                    </a:ext>
                  </a:extLst>
                </a:gridCol>
              </a:tblGrid>
              <a:tr h="457200">
                <a:tc gridSpan="2">
                  <a:txBody>
                    <a:bodyPr/>
                    <a:lstStyle/>
                    <a:p>
                      <a:pPr marL="0" marR="0" indent="0" algn="l" defTabSz="457200" rtl="0" eaLnBrk="1" fontAlgn="auto" latinLnBrk="0" hangingPunct="1">
                        <a:lnSpc>
                          <a:spcPct val="100000"/>
                        </a:lnSpc>
                        <a:spcBef>
                          <a:spcPts val="0"/>
                        </a:spcBef>
                        <a:spcAft>
                          <a:spcPts val="0"/>
                        </a:spcAft>
                        <a:buClrTx/>
                        <a:buSzTx/>
                        <a:buFontTx/>
                        <a:buNone/>
                        <a:tabLst/>
                        <a:defRPr/>
                      </a:pPr>
                      <a:br>
                        <a:rPr lang="en-US" sz="1000" b="1" i="0" dirty="0">
                          <a:solidFill>
                            <a:schemeClr val="bg1"/>
                          </a:solidFill>
                          <a:latin typeface="Arial" panose="020B0604020202020204" pitchFamily="34" charset="0"/>
                          <a:ea typeface="Arial" charset="0"/>
                          <a:cs typeface="Arial" panose="020B0604020202020204" pitchFamily="34" charset="0"/>
                        </a:rPr>
                      </a:br>
                      <a:r>
                        <a:rPr lang="en-US" sz="1000" b="1" i="0" dirty="0">
                          <a:solidFill>
                            <a:schemeClr val="bg1"/>
                          </a:solidFill>
                          <a:latin typeface="Arial" panose="020B0604020202020204" pitchFamily="34" charset="0"/>
                          <a:ea typeface="Arial" charset="0"/>
                          <a:cs typeface="Arial" panose="020B0604020202020204" pitchFamily="34" charset="0"/>
                        </a:rPr>
                        <a:t>IMPACTS ON YOUR ORGANIZATION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832B40"/>
                    </a:solidFill>
                  </a:tcPr>
                </a:tc>
                <a:tc hMerge="1">
                  <a:txBody>
                    <a:bodyPr/>
                    <a:lstStyle/>
                    <a:p>
                      <a:endParaRPr lang="en-US" sz="900" b="0" dirty="0"/>
                    </a:p>
                  </a:txBody>
                  <a:tcPr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accent2"/>
                    </a:solidFill>
                  </a:tcPr>
                </a:tc>
                <a:tc>
                  <a:txBody>
                    <a:bodyPr/>
                    <a:lstStyle/>
                    <a:p>
                      <a:r>
                        <a:rPr lang="en-US" sz="1000" b="1" i="0" kern="1200" dirty="0">
                          <a:solidFill>
                            <a:schemeClr val="bg1"/>
                          </a:solidFill>
                          <a:latin typeface="Arial" panose="020B0604020202020204" pitchFamily="34" charset="0"/>
                          <a:ea typeface="Arial" charset="0"/>
                          <a:cs typeface="Arial" panose="020B0604020202020204" pitchFamily="34" charset="0"/>
                        </a:rPr>
                        <a:t>RESOURCES THAT CAN HELP MINIMIZE DAMAGE, DISRUPTIONS, AND INJURIES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832B40"/>
                    </a:solidFill>
                  </a:tcPr>
                </a:tc>
                <a:extLst>
                  <a:ext uri="{0D108BD9-81ED-4DB2-BD59-A6C34878D82A}">
                    <a16:rowId xmlns:a16="http://schemas.microsoft.com/office/drawing/2014/main" val="10000"/>
                  </a:ext>
                </a:extLst>
              </a:tr>
              <a:tr h="365760">
                <a:tc gridSpan="3">
                  <a:txBody>
                    <a:bodyPr/>
                    <a:lstStyle/>
                    <a:p>
                      <a:r>
                        <a:rPr lang="en-US" sz="1000" b="1" dirty="0">
                          <a:solidFill>
                            <a:schemeClr val="bg1"/>
                          </a:solidFill>
                          <a:latin typeface="Arial" panose="020B0604020202020204" pitchFamily="34" charset="0"/>
                          <a:cs typeface="Arial" panose="020B0604020202020204" pitchFamily="34" charset="0"/>
                        </a:rPr>
                        <a:t>SYSTEMS/STRUCTURE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hMerge="1">
                  <a:txBody>
                    <a:bodyPr/>
                    <a:lstStyle/>
                    <a:p>
                      <a:pPr algn="l"/>
                      <a:endParaRPr lang="en-US" sz="1000" b="1" dirty="0">
                        <a:solidFill>
                          <a:schemeClr val="bg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7F9C91"/>
                    </a:solidFill>
                  </a:tcPr>
                </a:tc>
                <a:tc hMerge="1">
                  <a:txBody>
                    <a:bodyPr/>
                    <a:lstStyle/>
                    <a:p>
                      <a:pPr algn="l"/>
                      <a:endParaRPr lang="en-US" sz="1000" b="1" dirty="0">
                        <a:solidFill>
                          <a:schemeClr val="bg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7F9C91"/>
                    </a:solidFill>
                  </a:tcPr>
                </a:tc>
                <a:extLst>
                  <a:ext uri="{0D108BD9-81ED-4DB2-BD59-A6C34878D82A}">
                    <a16:rowId xmlns:a16="http://schemas.microsoft.com/office/drawing/2014/main" val="10001"/>
                  </a:ext>
                </a:extLst>
              </a:tr>
              <a:tr h="457200">
                <a:tc>
                  <a:txBody>
                    <a:bodyPr/>
                    <a:lstStyle/>
                    <a:p>
                      <a:pPr marL="173038" indent="-173038">
                        <a:buFont typeface="+mj-lt"/>
                        <a:buAutoNum type="arabicPeriod"/>
                      </a:pPr>
                      <a:r>
                        <a:rPr lang="en-US" sz="1000" b="0" dirty="0">
                          <a:solidFill>
                            <a:schemeClr val="tx1"/>
                          </a:solidFill>
                          <a:latin typeface="Arial" panose="020B0604020202020204" pitchFamily="34" charset="0"/>
                          <a:cs typeface="Arial" panose="020B0604020202020204" pitchFamily="34" charset="0"/>
                        </a:rPr>
                        <a:t>Can your organization operate without any of the following: computers, copier, fax machine, files, inventory, or special equipment (e.g., x-ray equipment, cash register, credit card readers)?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r>
                        <a:rPr lang="en-US" sz="1000" b="0" i="1" dirty="0">
                          <a:solidFill>
                            <a:schemeClr val="tx1"/>
                          </a:solidFill>
                          <a:latin typeface="Arial" panose="020B0604020202020204" pitchFamily="34" charset="0"/>
                          <a:cs typeface="Arial" panose="020B0604020202020204" pitchFamily="34" charset="0"/>
                        </a:rPr>
                        <a:t>Ready Business Program</a:t>
                      </a:r>
                      <a:r>
                        <a:rPr lang="en-US" sz="1000" b="0" dirty="0">
                          <a:solidFill>
                            <a:schemeClr val="tx1"/>
                          </a:solidFill>
                          <a:latin typeface="Arial" panose="020B0604020202020204" pitchFamily="34" charset="0"/>
                          <a:cs typeface="Arial" panose="020B0604020202020204" pitchFamily="34" charset="0"/>
                        </a:rPr>
                        <a:t> </a:t>
                      </a:r>
                      <a:r>
                        <a:rPr lang="en-US" sz="1000" b="0" i="1" dirty="0">
                          <a:solidFill>
                            <a:schemeClr val="tx1"/>
                          </a:solidFill>
                          <a:latin typeface="Arial" panose="020B0604020202020204" pitchFamily="34" charset="0"/>
                          <a:cs typeface="Arial" panose="020B0604020202020204" pitchFamily="34" charset="0"/>
                        </a:rPr>
                        <a:t>–</a:t>
                      </a:r>
                      <a:r>
                        <a:rPr lang="en-US" sz="1000" b="0" i="1" baseline="0" dirty="0">
                          <a:solidFill>
                            <a:schemeClr val="tx1"/>
                          </a:solidFill>
                          <a:latin typeface="Arial" panose="020B0604020202020204" pitchFamily="34" charset="0"/>
                          <a:cs typeface="Arial" panose="020B0604020202020204" pitchFamily="34" charset="0"/>
                        </a:rPr>
                        <a:t> </a:t>
                      </a:r>
                      <a:r>
                        <a:rPr lang="en-US" sz="1000" b="0" dirty="0">
                          <a:solidFill>
                            <a:schemeClr val="tx1"/>
                          </a:solidFill>
                          <a:latin typeface="Arial" panose="020B0604020202020204" pitchFamily="34" charset="0"/>
                          <a:cs typeface="Arial" panose="020B0604020202020204" pitchFamily="34" charset="0"/>
                        </a:rPr>
                        <a:t>SYSTEMS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2"/>
                  </a:ext>
                </a:extLst>
              </a:tr>
              <a:tr h="457200">
                <a:tc>
                  <a:txBody>
                    <a:bodyPr/>
                    <a:lstStyle/>
                    <a:p>
                      <a:pPr marL="173038" indent="-173038">
                        <a:buFont typeface="+mj-lt"/>
                        <a:buAutoNum type="arabicPeriod" startAt="2"/>
                      </a:pPr>
                      <a:r>
                        <a:rPr lang="en-US" sz="1000" b="0" dirty="0">
                          <a:solidFill>
                            <a:schemeClr val="tx1"/>
                          </a:solidFill>
                          <a:latin typeface="Arial" panose="020B0604020202020204" pitchFamily="34" charset="0"/>
                          <a:cs typeface="Arial" panose="020B0604020202020204" pitchFamily="34" charset="0"/>
                        </a:rPr>
                        <a:t>Can your organization operate without any of the following: gas, power, water, internet, or telecommunications?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r>
                        <a:rPr lang="en-US" sz="1000" b="0" i="1" dirty="0">
                          <a:solidFill>
                            <a:schemeClr val="tx1"/>
                          </a:solidFill>
                          <a:latin typeface="Arial" panose="020B0604020202020204" pitchFamily="34" charset="0"/>
                          <a:cs typeface="Arial" panose="020B0604020202020204" pitchFamily="34" charset="0"/>
                        </a:rPr>
                        <a:t>Ready Business Program</a:t>
                      </a:r>
                      <a:r>
                        <a:rPr lang="en-US" sz="1000" b="0" dirty="0">
                          <a:solidFill>
                            <a:schemeClr val="tx1"/>
                          </a:solidFill>
                          <a:latin typeface="Arial" panose="020B0604020202020204" pitchFamily="34" charset="0"/>
                          <a:cs typeface="Arial" panose="020B0604020202020204" pitchFamily="34" charset="0"/>
                        </a:rPr>
                        <a:t> </a:t>
                      </a:r>
                      <a:r>
                        <a:rPr lang="en-US" sz="1000" b="0" i="1" dirty="0">
                          <a:solidFill>
                            <a:schemeClr val="tx1"/>
                          </a:solidFill>
                          <a:latin typeface="Arial" panose="020B0604020202020204" pitchFamily="34" charset="0"/>
                          <a:cs typeface="Arial" panose="020B0604020202020204" pitchFamily="34" charset="0"/>
                        </a:rPr>
                        <a:t>–</a:t>
                      </a:r>
                      <a:r>
                        <a:rPr lang="en-US" sz="1000" b="0" dirty="0">
                          <a:solidFill>
                            <a:schemeClr val="tx1"/>
                          </a:solidFill>
                          <a:latin typeface="Arial" panose="020B0604020202020204" pitchFamily="34" charset="0"/>
                          <a:cs typeface="Arial" panose="020B0604020202020204" pitchFamily="34" charset="0"/>
                        </a:rPr>
                        <a:t> SYSTEMS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3"/>
                  </a:ext>
                </a:extLst>
              </a:tr>
              <a:tr h="457200">
                <a:tc>
                  <a:txBody>
                    <a:bodyPr/>
                    <a:lstStyle/>
                    <a:p>
                      <a:pPr marL="173038" indent="-173038">
                        <a:buFont typeface="+mj-lt"/>
                        <a:buAutoNum type="arabicPeriod" startAt="3"/>
                      </a:pPr>
                      <a:r>
                        <a:rPr lang="en-US" sz="1000" b="0" dirty="0">
                          <a:solidFill>
                            <a:schemeClr val="tx1"/>
                          </a:solidFill>
                          <a:latin typeface="Arial" panose="020B0604020202020204" pitchFamily="34" charset="0"/>
                          <a:cs typeface="Arial" panose="020B0604020202020204" pitchFamily="34" charset="0"/>
                        </a:rPr>
                        <a:t>Can you still operate your organization without access to the damaged building(s)?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r>
                        <a:rPr lang="en-US" sz="1000" b="0" i="1" dirty="0">
                          <a:solidFill>
                            <a:schemeClr val="tx1"/>
                          </a:solidFill>
                          <a:latin typeface="Arial" panose="020B0604020202020204" pitchFamily="34" charset="0"/>
                          <a:cs typeface="Arial" panose="020B0604020202020204" pitchFamily="34" charset="0"/>
                        </a:rPr>
                        <a:t>Ready Business Program</a:t>
                      </a:r>
                      <a:r>
                        <a:rPr lang="en-US" sz="1000" b="0" dirty="0">
                          <a:solidFill>
                            <a:schemeClr val="tx1"/>
                          </a:solidFill>
                          <a:latin typeface="Arial" panose="020B0604020202020204" pitchFamily="34" charset="0"/>
                          <a:cs typeface="Arial" panose="020B0604020202020204" pitchFamily="34" charset="0"/>
                        </a:rPr>
                        <a:t> </a:t>
                      </a:r>
                      <a:r>
                        <a:rPr lang="en-US" sz="1000" b="0" i="1" dirty="0">
                          <a:solidFill>
                            <a:schemeClr val="tx1"/>
                          </a:solidFill>
                          <a:latin typeface="Arial" panose="020B0604020202020204" pitchFamily="34" charset="0"/>
                          <a:cs typeface="Arial" panose="020B0604020202020204" pitchFamily="34" charset="0"/>
                        </a:rPr>
                        <a:t>–</a:t>
                      </a:r>
                      <a:r>
                        <a:rPr lang="en-US" sz="1000" b="0" dirty="0">
                          <a:solidFill>
                            <a:schemeClr val="tx1"/>
                          </a:solidFill>
                          <a:latin typeface="Arial" panose="020B0604020202020204" pitchFamily="34" charset="0"/>
                          <a:cs typeface="Arial" panose="020B0604020202020204" pitchFamily="34" charset="0"/>
                        </a:rPr>
                        <a:t> STRUCTURE</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4"/>
                  </a:ext>
                </a:extLst>
              </a:tr>
              <a:tr h="457200">
                <a:tc gridSpan="3">
                  <a:txBody>
                    <a:bodyPr/>
                    <a:lstStyle/>
                    <a:p>
                      <a:pPr marL="0" indent="0">
                        <a:buFont typeface="+mj-lt"/>
                        <a:buNone/>
                      </a:pPr>
                      <a:r>
                        <a:rPr lang="en-US" sz="1000" b="1" dirty="0">
                          <a:solidFill>
                            <a:schemeClr val="bg1"/>
                          </a:solidFill>
                          <a:latin typeface="Arial" panose="020B0604020202020204" pitchFamily="34" charset="0"/>
                          <a:cs typeface="Arial" panose="020B0604020202020204" pitchFamily="34" charset="0"/>
                        </a:rPr>
                        <a:t>STAFF/CUSTOMERS/VENDORS/SUPPLIERS (PEOPLE) </a:t>
                      </a: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hMerge="1">
                  <a:txBody>
                    <a:bodyPr/>
                    <a:lstStyle/>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endParaRPr lang="en-US" sz="1000" b="0" kern="1200" noProof="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hMerge="1">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5"/>
                  </a:ext>
                </a:extLst>
              </a:tr>
              <a:tr h="457200">
                <a:tc>
                  <a:txBody>
                    <a:bodyPr/>
                    <a:lstStyle/>
                    <a:p>
                      <a:pPr marL="174625" indent="-174625">
                        <a:buFont typeface="+mj-lt"/>
                        <a:buAutoNum type="arabicPeriod" startAt="4"/>
                      </a:pPr>
                      <a:r>
                        <a:rPr lang="en-US" sz="1000" b="0" dirty="0">
                          <a:solidFill>
                            <a:schemeClr val="tx1"/>
                          </a:solidFill>
                          <a:latin typeface="Arial" panose="020B0604020202020204" pitchFamily="34" charset="0"/>
                          <a:cs typeface="Arial" panose="020B0604020202020204" pitchFamily="34" charset="0"/>
                        </a:rPr>
                        <a:t>Can you meet payroll if your business income is interrupted? If yes, estimate how long?</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r>
                        <a:rPr lang="en-US" sz="1000" b="0" i="0" dirty="0">
                          <a:solidFill>
                            <a:schemeClr val="tx1"/>
                          </a:solidFill>
                          <a:latin typeface="Arial" panose="020B0604020202020204" pitchFamily="34" charset="0"/>
                          <a:cs typeface="Arial" panose="020B0604020202020204" pitchFamily="34" charset="0"/>
                        </a:rPr>
                        <a:t>Business</a:t>
                      </a:r>
                      <a:r>
                        <a:rPr lang="en-US" sz="1000" b="0" i="0" baseline="0" dirty="0">
                          <a:solidFill>
                            <a:schemeClr val="tx1"/>
                          </a:solidFill>
                          <a:latin typeface="Arial" panose="020B0604020202020204" pitchFamily="34" charset="0"/>
                          <a:cs typeface="Arial" panose="020B0604020202020204" pitchFamily="34" charset="0"/>
                        </a:rPr>
                        <a:t> Continuity Plan </a:t>
                      </a:r>
                      <a:r>
                        <a:rPr lang="en-US" sz="1000" b="0" i="1" dirty="0">
                          <a:solidFill>
                            <a:schemeClr val="tx1"/>
                          </a:solidFill>
                          <a:latin typeface="Arial" panose="020B0604020202020204" pitchFamily="34" charset="0"/>
                          <a:cs typeface="Arial" panose="020B0604020202020204" pitchFamily="34" charset="0"/>
                        </a:rPr>
                        <a:t>–</a:t>
                      </a:r>
                      <a:r>
                        <a:rPr lang="en-US" sz="1000" b="0" dirty="0">
                          <a:solidFill>
                            <a:schemeClr val="tx1"/>
                          </a:solidFill>
                          <a:latin typeface="Arial" panose="020B0604020202020204" pitchFamily="34" charset="0"/>
                          <a:cs typeface="Arial" panose="020B0604020202020204" pitchFamily="34" charset="0"/>
                        </a:rPr>
                        <a:t> PEOPLE</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6"/>
                  </a:ext>
                </a:extLst>
              </a:tr>
              <a:tr h="457200">
                <a:tc>
                  <a:txBody>
                    <a:bodyPr/>
                    <a:lstStyle/>
                    <a:p>
                      <a:pPr marL="174625" indent="-174625">
                        <a:buFont typeface="+mj-lt"/>
                        <a:buAutoNum type="arabicPeriod" startAt="5"/>
                      </a:pPr>
                      <a:r>
                        <a:rPr lang="en-US" sz="1000" b="0" dirty="0">
                          <a:solidFill>
                            <a:schemeClr val="tx1"/>
                          </a:solidFill>
                          <a:latin typeface="Arial" panose="020B0604020202020204" pitchFamily="34" charset="0"/>
                          <a:cs typeface="Arial" panose="020B0604020202020204" pitchFamily="34" charset="0"/>
                        </a:rPr>
                        <a:t>Are your employees able to commute </a:t>
                      </a:r>
                      <a:br>
                        <a:rPr lang="en-US" sz="1000" b="0" dirty="0">
                          <a:solidFill>
                            <a:schemeClr val="tx1"/>
                          </a:solidFill>
                          <a:latin typeface="Arial" panose="020B0604020202020204" pitchFamily="34" charset="0"/>
                          <a:cs typeface="Arial" panose="020B0604020202020204" pitchFamily="34" charset="0"/>
                        </a:rPr>
                      </a:br>
                      <a:r>
                        <a:rPr lang="en-US" sz="1000" b="0" dirty="0">
                          <a:solidFill>
                            <a:schemeClr val="tx1"/>
                          </a:solidFill>
                          <a:latin typeface="Arial" panose="020B0604020202020204" pitchFamily="34" charset="0"/>
                          <a:cs typeface="Arial" panose="020B0604020202020204" pitchFamily="34" charset="0"/>
                        </a:rPr>
                        <a:t>to work?</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a:solidFill>
                            <a:schemeClr val="tx1"/>
                          </a:solidFill>
                          <a:latin typeface="Arial" panose="020B0604020202020204" pitchFamily="34" charset="0"/>
                          <a:ea typeface="+mn-ea"/>
                          <a:cs typeface="Arial" panose="020B0604020202020204" pitchFamily="34" charset="0"/>
                        </a:rPr>
                        <a:t>No</a:t>
                      </a:r>
                      <a:endParaRPr lang="en-US" sz="1000" b="0" kern="1200" noProof="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r>
                        <a:rPr lang="en-US" sz="1000" b="0" i="0" dirty="0">
                          <a:solidFill>
                            <a:schemeClr val="tx1"/>
                          </a:solidFill>
                          <a:latin typeface="Arial" panose="020B0604020202020204" pitchFamily="34" charset="0"/>
                          <a:cs typeface="Arial" panose="020B0604020202020204" pitchFamily="34" charset="0"/>
                        </a:rPr>
                        <a:t>Business</a:t>
                      </a:r>
                      <a:r>
                        <a:rPr lang="en-US" sz="1000" b="0" i="0" baseline="0" dirty="0">
                          <a:solidFill>
                            <a:schemeClr val="tx1"/>
                          </a:solidFill>
                          <a:latin typeface="Arial" panose="020B0604020202020204" pitchFamily="34" charset="0"/>
                          <a:cs typeface="Arial" panose="020B0604020202020204" pitchFamily="34" charset="0"/>
                        </a:rPr>
                        <a:t> Continuity Plan </a:t>
                      </a:r>
                      <a:r>
                        <a:rPr lang="en-US" sz="1000" b="0" i="1" dirty="0">
                          <a:solidFill>
                            <a:schemeClr val="tx1"/>
                          </a:solidFill>
                          <a:latin typeface="Arial" panose="020B0604020202020204" pitchFamily="34" charset="0"/>
                          <a:cs typeface="Arial" panose="020B0604020202020204" pitchFamily="34" charset="0"/>
                        </a:rPr>
                        <a:t>–</a:t>
                      </a:r>
                      <a:r>
                        <a:rPr lang="en-US" sz="1000" b="0" dirty="0">
                          <a:solidFill>
                            <a:schemeClr val="tx1"/>
                          </a:solidFill>
                          <a:latin typeface="Arial" panose="020B0604020202020204" pitchFamily="34" charset="0"/>
                          <a:cs typeface="Arial" panose="020B0604020202020204" pitchFamily="34" charset="0"/>
                        </a:rPr>
                        <a:t> PEOPLE</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7"/>
                  </a:ext>
                </a:extLst>
              </a:tr>
              <a:tr h="457200">
                <a:tc gridSpan="3">
                  <a:txBody>
                    <a:bodyPr/>
                    <a:lstStyle/>
                    <a:p>
                      <a:pPr marL="0" indent="0">
                        <a:buFont typeface="+mj-lt"/>
                        <a:buNone/>
                      </a:pPr>
                      <a:r>
                        <a:rPr lang="en-US" sz="1000" b="1" dirty="0">
                          <a:solidFill>
                            <a:schemeClr val="bg1"/>
                          </a:solidFill>
                          <a:latin typeface="Arial" panose="020B0604020202020204" pitchFamily="34" charset="0"/>
                          <a:cs typeface="Arial" panose="020B0604020202020204" pitchFamily="34" charset="0"/>
                        </a:rPr>
                        <a:t>IMPACT ON YOUR ORGANIZATION </a:t>
                      </a: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hMerge="1">
                  <a:txBody>
                    <a:bodyPr/>
                    <a:lstStyle/>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endParaRPr lang="en-US" sz="1000" b="0" kern="1200" noProof="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hMerge="1">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8"/>
                  </a:ext>
                </a:extLst>
              </a:tr>
              <a:tr h="457200">
                <a:tc>
                  <a:txBody>
                    <a:bodyPr/>
                    <a:lstStyle/>
                    <a:p>
                      <a:pPr marL="174625" indent="-174625">
                        <a:buFont typeface="+mj-lt"/>
                        <a:buAutoNum type="arabicPeriod" startAt="6"/>
                      </a:pPr>
                      <a:r>
                        <a:rPr lang="en-US" sz="1000" b="0" dirty="0">
                          <a:solidFill>
                            <a:schemeClr val="tx1"/>
                          </a:solidFill>
                          <a:latin typeface="Arial" panose="020B0604020202020204" pitchFamily="34" charset="0"/>
                          <a:cs typeface="Arial" panose="020B0604020202020204" pitchFamily="34" charset="0"/>
                        </a:rPr>
                        <a:t>Is your organization easily accessible </a:t>
                      </a:r>
                      <a:br>
                        <a:rPr lang="en-US" sz="1000" b="0" dirty="0">
                          <a:solidFill>
                            <a:schemeClr val="tx1"/>
                          </a:solidFill>
                          <a:latin typeface="Arial" panose="020B0604020202020204" pitchFamily="34" charset="0"/>
                          <a:cs typeface="Arial" panose="020B0604020202020204" pitchFamily="34" charset="0"/>
                        </a:rPr>
                      </a:br>
                      <a:r>
                        <a:rPr lang="en-US" sz="1000" b="0" dirty="0">
                          <a:solidFill>
                            <a:schemeClr val="tx1"/>
                          </a:solidFill>
                          <a:latin typeface="Arial" panose="020B0604020202020204" pitchFamily="34" charset="0"/>
                          <a:cs typeface="Arial" panose="020B0604020202020204" pitchFamily="34" charset="0"/>
                        </a:rPr>
                        <a:t>to the public, your customers, and employees (e.g., parking)?</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a:solidFill>
                            <a:schemeClr val="tx1"/>
                          </a:solidFill>
                          <a:latin typeface="Arial" panose="020B0604020202020204" pitchFamily="34" charset="0"/>
                          <a:ea typeface="+mn-ea"/>
                          <a:cs typeface="Arial" panose="020B0604020202020204" pitchFamily="34" charset="0"/>
                        </a:rPr>
                        <a:t>No</a:t>
                      </a:r>
                      <a:endParaRPr lang="en-US" sz="1000" b="0" kern="1200" noProof="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r>
                        <a:rPr lang="en-US" sz="1000" b="0" i="0">
                          <a:solidFill>
                            <a:schemeClr val="tx1"/>
                          </a:solidFill>
                          <a:latin typeface="Arial" panose="020B0604020202020204" pitchFamily="34" charset="0"/>
                          <a:cs typeface="Arial" panose="020B0604020202020204" pitchFamily="34" charset="0"/>
                        </a:rPr>
                        <a:t>Business</a:t>
                      </a:r>
                      <a:r>
                        <a:rPr lang="en-US" sz="1000" b="0" i="0" baseline="0">
                          <a:solidFill>
                            <a:schemeClr val="tx1"/>
                          </a:solidFill>
                          <a:latin typeface="Arial" panose="020B0604020202020204" pitchFamily="34" charset="0"/>
                          <a:cs typeface="Arial" panose="020B0604020202020204" pitchFamily="34" charset="0"/>
                        </a:rPr>
                        <a:t> Continuity Plan </a:t>
                      </a:r>
                      <a:r>
                        <a:rPr lang="en-US" sz="1000" b="0" i="1">
                          <a:solidFill>
                            <a:schemeClr val="tx1"/>
                          </a:solidFill>
                          <a:latin typeface="Arial" panose="020B0604020202020204" pitchFamily="34" charset="0"/>
                          <a:cs typeface="Arial" panose="020B0604020202020204" pitchFamily="34" charset="0"/>
                        </a:rPr>
                        <a:t>–</a:t>
                      </a:r>
                      <a:r>
                        <a:rPr lang="en-US" sz="1000" b="0">
                          <a:solidFill>
                            <a:schemeClr val="tx1"/>
                          </a:solidFill>
                          <a:latin typeface="Arial" panose="020B0604020202020204" pitchFamily="34" charset="0"/>
                          <a:cs typeface="Arial" panose="020B0604020202020204" pitchFamily="34" charset="0"/>
                        </a:rPr>
                        <a:t> PEOPLE</a:t>
                      </a: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9"/>
                  </a:ext>
                </a:extLst>
              </a:tr>
              <a:tr h="457200">
                <a:tc>
                  <a:txBody>
                    <a:bodyPr/>
                    <a:lstStyle/>
                    <a:p>
                      <a:pPr marL="174625" indent="-174625">
                        <a:buFont typeface="+mj-lt"/>
                        <a:buAutoNum type="arabicPeriod" startAt="7"/>
                      </a:pPr>
                      <a:r>
                        <a:rPr lang="en-US" sz="1000" b="0" dirty="0">
                          <a:solidFill>
                            <a:schemeClr val="tx1"/>
                          </a:solidFill>
                          <a:latin typeface="Arial" panose="020B0604020202020204" pitchFamily="34" charset="0"/>
                          <a:cs typeface="Arial" panose="020B0604020202020204" pitchFamily="34" charset="0"/>
                        </a:rPr>
                        <a:t>Are you communicating status with employees, key customers, vendors, </a:t>
                      </a:r>
                      <a:br>
                        <a:rPr lang="en-US" sz="1000" b="0" dirty="0">
                          <a:solidFill>
                            <a:schemeClr val="tx1"/>
                          </a:solidFill>
                          <a:latin typeface="Arial" panose="020B0604020202020204" pitchFamily="34" charset="0"/>
                          <a:cs typeface="Arial" panose="020B0604020202020204" pitchFamily="34" charset="0"/>
                        </a:rPr>
                      </a:br>
                      <a:r>
                        <a:rPr lang="en-US" sz="1000" b="0" dirty="0">
                          <a:solidFill>
                            <a:schemeClr val="tx1"/>
                          </a:solidFill>
                          <a:latin typeface="Arial" panose="020B0604020202020204" pitchFamily="34" charset="0"/>
                          <a:cs typeface="Arial" panose="020B0604020202020204" pitchFamily="34" charset="0"/>
                        </a:rPr>
                        <a:t>and suppliers throughout your recovery?</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r>
                        <a:rPr lang="en-US" sz="1000" b="0" i="0" dirty="0">
                          <a:solidFill>
                            <a:schemeClr val="tx1"/>
                          </a:solidFill>
                          <a:latin typeface="Arial" panose="020B0604020202020204" pitchFamily="34" charset="0"/>
                          <a:cs typeface="Arial" panose="020B0604020202020204" pitchFamily="34" charset="0"/>
                        </a:rPr>
                        <a:t>Business</a:t>
                      </a:r>
                      <a:r>
                        <a:rPr lang="en-US" sz="1000" b="0" i="0" baseline="0" dirty="0">
                          <a:solidFill>
                            <a:schemeClr val="tx1"/>
                          </a:solidFill>
                          <a:latin typeface="Arial" panose="020B0604020202020204" pitchFamily="34" charset="0"/>
                          <a:cs typeface="Arial" panose="020B0604020202020204" pitchFamily="34" charset="0"/>
                        </a:rPr>
                        <a:t> Continuity Plan </a:t>
                      </a:r>
                      <a:r>
                        <a:rPr lang="en-US" sz="1000" b="0" i="1" dirty="0">
                          <a:solidFill>
                            <a:schemeClr val="tx1"/>
                          </a:solidFill>
                          <a:latin typeface="Arial" panose="020B0604020202020204" pitchFamily="34" charset="0"/>
                          <a:cs typeface="Arial" panose="020B0604020202020204" pitchFamily="34" charset="0"/>
                        </a:rPr>
                        <a:t>–</a:t>
                      </a:r>
                      <a:r>
                        <a:rPr lang="en-US" sz="1000" b="0" dirty="0">
                          <a:solidFill>
                            <a:schemeClr val="tx1"/>
                          </a:solidFill>
                          <a:latin typeface="Arial" panose="020B0604020202020204" pitchFamily="34" charset="0"/>
                          <a:cs typeface="Arial" panose="020B0604020202020204" pitchFamily="34" charset="0"/>
                        </a:rPr>
                        <a:t> PEOPLE</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10"/>
                  </a:ext>
                </a:extLst>
              </a:tr>
            </a:tbl>
          </a:graphicData>
        </a:graphic>
      </p:graphicFrame>
    </p:spTree>
    <p:extLst>
      <p:ext uri="{BB962C8B-B14F-4D97-AF65-F5344CB8AC3E}">
        <p14:creationId xmlns:p14="http://schemas.microsoft.com/office/powerpoint/2010/main" val="2566691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Identify Your Risk: </a:t>
            </a:r>
            <a:br>
              <a:rPr lang="en-US" dirty="0"/>
            </a:br>
            <a:r>
              <a:rPr lang="en-US" i="1" dirty="0"/>
              <a:t>Back-to-Business Self-Assessment </a:t>
            </a:r>
            <a:br>
              <a:rPr lang="en-US" dirty="0"/>
            </a:br>
            <a:r>
              <a:rPr lang="en-US" sz="1400" dirty="0"/>
              <a:t>(continued)</a:t>
            </a:r>
            <a:endParaRPr lang="en-US" i="1" dirty="0"/>
          </a:p>
        </p:txBody>
      </p:sp>
      <p:sp>
        <p:nvSpPr>
          <p:cNvPr id="3" name="Slide Number Placeholder 2"/>
          <p:cNvSpPr>
            <a:spLocks noGrp="1"/>
          </p:cNvSpPr>
          <p:nvPr>
            <p:ph type="sldNum" sz="quarter" idx="4"/>
          </p:nvPr>
        </p:nvSpPr>
        <p:spPr/>
        <p:txBody>
          <a:bodyPr/>
          <a:lstStyle/>
          <a:p>
            <a:fld id="{7749E63D-D648-FD44-8A88-2CC5333ECCD2}" type="slidenum">
              <a:rPr lang="en-US" smtClean="0"/>
              <a:pPr/>
              <a:t>13</a:t>
            </a:fld>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2088936213"/>
              </p:ext>
            </p:extLst>
          </p:nvPr>
        </p:nvGraphicFramePr>
        <p:xfrm>
          <a:off x="533399" y="1655064"/>
          <a:ext cx="6705600" cy="5775960"/>
        </p:xfrm>
        <a:graphic>
          <a:graphicData uri="http://schemas.openxmlformats.org/drawingml/2006/table">
            <a:tbl>
              <a:tblPr firstRow="1" bandRow="1">
                <a:tableStyleId>{5C22544A-7EE6-4342-B048-85BDC9FD1C3A}</a:tableStyleId>
              </a:tblPr>
              <a:tblGrid>
                <a:gridCol w="2682240">
                  <a:extLst>
                    <a:ext uri="{9D8B030D-6E8A-4147-A177-3AD203B41FA5}">
                      <a16:colId xmlns:a16="http://schemas.microsoft.com/office/drawing/2014/main" val="20000"/>
                    </a:ext>
                  </a:extLst>
                </a:gridCol>
                <a:gridCol w="1341120">
                  <a:extLst>
                    <a:ext uri="{9D8B030D-6E8A-4147-A177-3AD203B41FA5}">
                      <a16:colId xmlns:a16="http://schemas.microsoft.com/office/drawing/2014/main" val="20001"/>
                    </a:ext>
                  </a:extLst>
                </a:gridCol>
                <a:gridCol w="2682240">
                  <a:extLst>
                    <a:ext uri="{9D8B030D-6E8A-4147-A177-3AD203B41FA5}">
                      <a16:colId xmlns:a16="http://schemas.microsoft.com/office/drawing/2014/main" val="20002"/>
                    </a:ext>
                  </a:extLst>
                </a:gridCol>
              </a:tblGrid>
              <a:tr h="457200">
                <a:tc gridSpan="2">
                  <a:txBody>
                    <a:bodyPr/>
                    <a:lstStyle/>
                    <a:p>
                      <a:pPr marL="0" marR="0" indent="0" algn="l" defTabSz="457200" rtl="0" eaLnBrk="1" fontAlgn="auto" latinLnBrk="0" hangingPunct="1">
                        <a:lnSpc>
                          <a:spcPct val="100000"/>
                        </a:lnSpc>
                        <a:spcBef>
                          <a:spcPts val="0"/>
                        </a:spcBef>
                        <a:spcAft>
                          <a:spcPts val="0"/>
                        </a:spcAft>
                        <a:buClrTx/>
                        <a:buSzTx/>
                        <a:buFontTx/>
                        <a:buNone/>
                        <a:tabLst/>
                        <a:defRPr/>
                      </a:pPr>
                      <a:br>
                        <a:rPr lang="en-US" sz="1000" b="1" i="0" dirty="0">
                          <a:solidFill>
                            <a:schemeClr val="bg1"/>
                          </a:solidFill>
                          <a:latin typeface="Arial" panose="020B0604020202020204" pitchFamily="34" charset="0"/>
                          <a:ea typeface="Arial" charset="0"/>
                          <a:cs typeface="Arial" panose="020B0604020202020204" pitchFamily="34" charset="0"/>
                        </a:rPr>
                      </a:br>
                      <a:r>
                        <a:rPr lang="en-US" sz="1000" b="1" i="0" dirty="0">
                          <a:solidFill>
                            <a:schemeClr val="bg1"/>
                          </a:solidFill>
                          <a:latin typeface="Arial" panose="020B0604020202020204" pitchFamily="34" charset="0"/>
                          <a:ea typeface="Arial" charset="0"/>
                          <a:cs typeface="Arial" panose="020B0604020202020204" pitchFamily="34" charset="0"/>
                        </a:rPr>
                        <a:t>IMPACTS ON YOUR ORGANIZATION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832B40"/>
                    </a:solidFill>
                  </a:tcPr>
                </a:tc>
                <a:tc hMerge="1">
                  <a:txBody>
                    <a:bodyPr/>
                    <a:lstStyle/>
                    <a:p>
                      <a:endParaRPr lang="en-US" sz="900" b="0" dirty="0"/>
                    </a:p>
                  </a:txBody>
                  <a:tcPr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accent2"/>
                    </a:solidFill>
                  </a:tcPr>
                </a:tc>
                <a:tc>
                  <a:txBody>
                    <a:bodyPr/>
                    <a:lstStyle/>
                    <a:p>
                      <a:r>
                        <a:rPr lang="en-US" sz="1000" b="1" i="0" kern="1200" dirty="0">
                          <a:solidFill>
                            <a:schemeClr val="bg1"/>
                          </a:solidFill>
                          <a:latin typeface="Arial" panose="020B0604020202020204" pitchFamily="34" charset="0"/>
                          <a:ea typeface="Arial" charset="0"/>
                          <a:cs typeface="Arial" panose="020B0604020202020204" pitchFamily="34" charset="0"/>
                        </a:rPr>
                        <a:t>RESOURCES THAT CAN HELP MINIMIZE DAMAGE, DISRUPTIONS, AND INJURIES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832B40"/>
                    </a:solidFill>
                  </a:tcPr>
                </a:tc>
                <a:extLst>
                  <a:ext uri="{0D108BD9-81ED-4DB2-BD59-A6C34878D82A}">
                    <a16:rowId xmlns:a16="http://schemas.microsoft.com/office/drawing/2014/main" val="10000"/>
                  </a:ext>
                </a:extLst>
              </a:tr>
              <a:tr h="365760">
                <a:tc gridSpan="3">
                  <a:txBody>
                    <a:bodyPr/>
                    <a:lstStyle/>
                    <a:p>
                      <a:r>
                        <a:rPr lang="en-US" sz="1000" b="1" dirty="0">
                          <a:solidFill>
                            <a:schemeClr val="bg1"/>
                          </a:solidFill>
                          <a:latin typeface="Arial" panose="020B0604020202020204" pitchFamily="34" charset="0"/>
                          <a:cs typeface="Arial" panose="020B0604020202020204" pitchFamily="34" charset="0"/>
                        </a:rPr>
                        <a:t>OPERATIONS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hMerge="1">
                  <a:txBody>
                    <a:bodyPr/>
                    <a:lstStyle/>
                    <a:p>
                      <a:pPr algn="l"/>
                      <a:endParaRPr lang="en-US" sz="1000" b="1" dirty="0">
                        <a:solidFill>
                          <a:schemeClr val="bg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7F9C91"/>
                    </a:solidFill>
                  </a:tcPr>
                </a:tc>
                <a:tc hMerge="1">
                  <a:txBody>
                    <a:bodyPr/>
                    <a:lstStyle/>
                    <a:p>
                      <a:pPr algn="l"/>
                      <a:endParaRPr lang="en-US" sz="1000" b="1" dirty="0">
                        <a:solidFill>
                          <a:schemeClr val="bg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7F9C91"/>
                    </a:solidFill>
                  </a:tcPr>
                </a:tc>
                <a:extLst>
                  <a:ext uri="{0D108BD9-81ED-4DB2-BD59-A6C34878D82A}">
                    <a16:rowId xmlns:a16="http://schemas.microsoft.com/office/drawing/2014/main" val="10001"/>
                  </a:ext>
                </a:extLst>
              </a:tr>
              <a:tr h="457200">
                <a:tc>
                  <a:txBody>
                    <a:bodyPr/>
                    <a:lstStyle/>
                    <a:p>
                      <a:pPr marL="228600" indent="-177800">
                        <a:buFont typeface="+mj-lt"/>
                        <a:buAutoNum type="arabicPeriod" startAt="8"/>
                      </a:pPr>
                      <a:r>
                        <a:rPr lang="en-US" sz="1000" b="0" dirty="0">
                          <a:solidFill>
                            <a:schemeClr val="tx1"/>
                          </a:solidFill>
                          <a:latin typeface="Arial" panose="020B0604020202020204" pitchFamily="34" charset="0"/>
                          <a:cs typeface="Arial" panose="020B0604020202020204" pitchFamily="34" charset="0"/>
                        </a:rPr>
                        <a:t>Can your organization operate without access to the damaged buildings?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r>
                        <a:rPr lang="en-US" sz="1000" b="0" i="0" dirty="0">
                          <a:solidFill>
                            <a:schemeClr val="tx1"/>
                          </a:solidFill>
                          <a:latin typeface="Arial" panose="020B0604020202020204" pitchFamily="34" charset="0"/>
                          <a:cs typeface="Arial" panose="020B0604020202020204" pitchFamily="34" charset="0"/>
                        </a:rPr>
                        <a:t>Business Continuity Plan –</a:t>
                      </a:r>
                      <a:r>
                        <a:rPr lang="en-US" sz="1000" b="0" i="0" baseline="0" dirty="0">
                          <a:solidFill>
                            <a:schemeClr val="tx1"/>
                          </a:solidFill>
                          <a:latin typeface="Arial" panose="020B0604020202020204" pitchFamily="34" charset="0"/>
                          <a:cs typeface="Arial" panose="020B0604020202020204" pitchFamily="34" charset="0"/>
                        </a:rPr>
                        <a:t> </a:t>
                      </a:r>
                      <a:r>
                        <a:rPr lang="en-US" sz="1000" b="0" i="0" dirty="0">
                          <a:solidFill>
                            <a:schemeClr val="tx1"/>
                          </a:solidFill>
                          <a:latin typeface="Arial" panose="020B0604020202020204" pitchFamily="34" charset="0"/>
                          <a:cs typeface="Arial" panose="020B0604020202020204" pitchFamily="34" charset="0"/>
                        </a:rPr>
                        <a:t>OPERATIONS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2"/>
                  </a:ext>
                </a:extLst>
              </a:tr>
              <a:tr h="457200">
                <a:tc>
                  <a:txBody>
                    <a:bodyPr/>
                    <a:lstStyle/>
                    <a:p>
                      <a:pPr marL="228600" indent="-177800">
                        <a:buFont typeface="+mj-lt"/>
                        <a:buAutoNum type="arabicPeriod" startAt="9"/>
                      </a:pPr>
                      <a:r>
                        <a:rPr lang="en-US" sz="1000" b="0" dirty="0">
                          <a:solidFill>
                            <a:schemeClr val="tx1"/>
                          </a:solidFill>
                          <a:latin typeface="Arial" panose="020B0604020202020204" pitchFamily="34" charset="0"/>
                          <a:cs typeface="Arial" panose="020B0604020202020204" pitchFamily="34" charset="0"/>
                        </a:rPr>
                        <a:t>Have you set priorities on what operations your organization needs to recover 1st, 2nd, 3rd, etc.?</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r>
                        <a:rPr lang="en-US" sz="1000" b="0" i="0" dirty="0">
                          <a:solidFill>
                            <a:schemeClr val="tx1"/>
                          </a:solidFill>
                          <a:latin typeface="Arial" panose="020B0604020202020204" pitchFamily="34" charset="0"/>
                          <a:cs typeface="Arial" panose="020B0604020202020204" pitchFamily="34" charset="0"/>
                        </a:rPr>
                        <a:t>Business Continuity Plan –</a:t>
                      </a:r>
                      <a:r>
                        <a:rPr lang="en-US" sz="1000" b="0" i="0" baseline="0" dirty="0">
                          <a:solidFill>
                            <a:schemeClr val="tx1"/>
                          </a:solidFill>
                          <a:latin typeface="Arial" panose="020B0604020202020204" pitchFamily="34" charset="0"/>
                          <a:cs typeface="Arial" panose="020B0604020202020204" pitchFamily="34" charset="0"/>
                        </a:rPr>
                        <a:t> </a:t>
                      </a:r>
                      <a:r>
                        <a:rPr lang="en-US" sz="1000" b="0" i="0" dirty="0">
                          <a:solidFill>
                            <a:schemeClr val="tx1"/>
                          </a:solidFill>
                          <a:latin typeface="Arial" panose="020B0604020202020204" pitchFamily="34" charset="0"/>
                          <a:cs typeface="Arial" panose="020B0604020202020204" pitchFamily="34" charset="0"/>
                        </a:rPr>
                        <a:t>OPERATIONS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3"/>
                  </a:ext>
                </a:extLst>
              </a:tr>
              <a:tr h="457200">
                <a:tc>
                  <a:txBody>
                    <a:bodyPr/>
                    <a:lstStyle/>
                    <a:p>
                      <a:pPr marL="228600" indent="-228600">
                        <a:buFont typeface="+mj-lt"/>
                        <a:buAutoNum type="arabicPeriod" startAt="10"/>
                      </a:pPr>
                      <a:r>
                        <a:rPr lang="en-US" sz="1000" b="0" dirty="0">
                          <a:solidFill>
                            <a:schemeClr val="tx1"/>
                          </a:solidFill>
                          <a:latin typeface="Arial" panose="020B0604020202020204" pitchFamily="34" charset="0"/>
                          <a:cs typeface="Arial" panose="020B0604020202020204" pitchFamily="34" charset="0"/>
                        </a:rPr>
                        <a:t>Are your suppliers up and running or do you have sufficient parts/supplies on hand to continue without resupply?</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r>
                        <a:rPr lang="en-US" sz="1000" b="0" i="0" dirty="0">
                          <a:solidFill>
                            <a:schemeClr val="tx1"/>
                          </a:solidFill>
                          <a:latin typeface="Arial" panose="020B0604020202020204" pitchFamily="34" charset="0"/>
                          <a:cs typeface="Arial" panose="020B0604020202020204" pitchFamily="34" charset="0"/>
                        </a:rPr>
                        <a:t>Business Continuity Plan –</a:t>
                      </a:r>
                      <a:r>
                        <a:rPr lang="en-US" sz="1000" b="0" i="0" baseline="0" dirty="0">
                          <a:solidFill>
                            <a:schemeClr val="tx1"/>
                          </a:solidFill>
                          <a:latin typeface="Arial" panose="020B0604020202020204" pitchFamily="34" charset="0"/>
                          <a:cs typeface="Arial" panose="020B0604020202020204" pitchFamily="34" charset="0"/>
                        </a:rPr>
                        <a:t> </a:t>
                      </a:r>
                      <a:r>
                        <a:rPr lang="en-US" sz="1000" b="0" i="0" dirty="0">
                          <a:solidFill>
                            <a:schemeClr val="tx1"/>
                          </a:solidFill>
                          <a:latin typeface="Arial" panose="020B0604020202020204" pitchFamily="34" charset="0"/>
                          <a:cs typeface="Arial" panose="020B0604020202020204" pitchFamily="34" charset="0"/>
                        </a:rPr>
                        <a:t>OPERATIONS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4"/>
                  </a:ext>
                </a:extLst>
              </a:tr>
              <a:tr h="457200">
                <a:tc>
                  <a:txBody>
                    <a:bodyPr/>
                    <a:lstStyle/>
                    <a:p>
                      <a:pPr marL="228600" indent="-228600">
                        <a:buFont typeface="+mj-lt"/>
                        <a:buAutoNum type="arabicPeriod" startAt="11"/>
                      </a:pPr>
                      <a:r>
                        <a:rPr lang="en-US" sz="1000" b="0" dirty="0">
                          <a:solidFill>
                            <a:schemeClr val="tx1"/>
                          </a:solidFill>
                          <a:latin typeface="Arial" panose="020B0604020202020204" pitchFamily="34" charset="0"/>
                          <a:cs typeface="Arial" panose="020B0604020202020204" pitchFamily="34" charset="0"/>
                        </a:rPr>
                        <a:t>Are you able to ship your product or provide services to your customers based on your current impacts, understanding that the demand for </a:t>
                      </a:r>
                      <a:br>
                        <a:rPr lang="en-US" sz="1000" b="0" dirty="0">
                          <a:solidFill>
                            <a:schemeClr val="tx1"/>
                          </a:solidFill>
                          <a:latin typeface="Arial" panose="020B0604020202020204" pitchFamily="34" charset="0"/>
                          <a:cs typeface="Arial" panose="020B0604020202020204" pitchFamily="34" charset="0"/>
                        </a:rPr>
                      </a:br>
                      <a:r>
                        <a:rPr lang="en-US" sz="1000" b="0" dirty="0">
                          <a:solidFill>
                            <a:schemeClr val="tx1"/>
                          </a:solidFill>
                          <a:latin typeface="Arial" panose="020B0604020202020204" pitchFamily="34" charset="0"/>
                          <a:cs typeface="Arial" panose="020B0604020202020204" pitchFamily="34" charset="0"/>
                        </a:rPr>
                        <a:t>these products or services may drastically change?</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r>
                        <a:rPr lang="en-US" sz="1000" b="0" i="0" dirty="0">
                          <a:solidFill>
                            <a:schemeClr val="tx1"/>
                          </a:solidFill>
                          <a:latin typeface="Arial" panose="020B0604020202020204" pitchFamily="34" charset="0"/>
                          <a:cs typeface="Arial" panose="020B0604020202020204" pitchFamily="34" charset="0"/>
                        </a:rPr>
                        <a:t>Business Continuity Plan –</a:t>
                      </a:r>
                      <a:r>
                        <a:rPr lang="en-US" sz="1000" b="0" i="0" baseline="0" dirty="0">
                          <a:solidFill>
                            <a:schemeClr val="tx1"/>
                          </a:solidFill>
                          <a:latin typeface="Arial" panose="020B0604020202020204" pitchFamily="34" charset="0"/>
                          <a:cs typeface="Arial" panose="020B0604020202020204" pitchFamily="34" charset="0"/>
                        </a:rPr>
                        <a:t> </a:t>
                      </a:r>
                      <a:r>
                        <a:rPr lang="en-US" sz="1000" b="0" i="0" dirty="0">
                          <a:solidFill>
                            <a:schemeClr val="tx1"/>
                          </a:solidFill>
                          <a:latin typeface="Arial" panose="020B0604020202020204" pitchFamily="34" charset="0"/>
                          <a:cs typeface="Arial" panose="020B0604020202020204" pitchFamily="34" charset="0"/>
                        </a:rPr>
                        <a:t>OPERATIONS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5"/>
                  </a:ext>
                </a:extLst>
              </a:tr>
              <a:tr h="457200">
                <a:tc>
                  <a:txBody>
                    <a:bodyPr/>
                    <a:lstStyle/>
                    <a:p>
                      <a:pPr marL="228600" indent="-228600">
                        <a:buFont typeface="+mj-lt"/>
                        <a:buAutoNum type="arabicPeriod" startAt="12"/>
                      </a:pPr>
                      <a:r>
                        <a:rPr lang="en-US" sz="1000" b="0" dirty="0">
                          <a:solidFill>
                            <a:schemeClr val="tx1"/>
                          </a:solidFill>
                          <a:latin typeface="Arial" panose="020B0604020202020204" pitchFamily="34" charset="0"/>
                          <a:cs typeface="Arial" panose="020B0604020202020204" pitchFamily="34" charset="0"/>
                        </a:rPr>
                        <a:t>Will you still have all your customers/clients after the disaster?</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a:solidFill>
                            <a:schemeClr val="tx1"/>
                          </a:solidFill>
                          <a:latin typeface="Arial" panose="020B0604020202020204" pitchFamily="34" charset="0"/>
                          <a:ea typeface="+mn-ea"/>
                          <a:cs typeface="Arial" panose="020B0604020202020204" pitchFamily="34" charset="0"/>
                        </a:rPr>
                        <a:t>No</a:t>
                      </a:r>
                      <a:endParaRPr lang="en-US" sz="1000" b="0" kern="1200" noProof="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r>
                        <a:rPr lang="en-US" sz="1000" b="0" i="0" dirty="0">
                          <a:solidFill>
                            <a:schemeClr val="tx1"/>
                          </a:solidFill>
                          <a:latin typeface="Arial" panose="020B0604020202020204" pitchFamily="34" charset="0"/>
                          <a:cs typeface="Arial" panose="020B0604020202020204" pitchFamily="34" charset="0"/>
                        </a:rPr>
                        <a:t>Business Continuity Plan –</a:t>
                      </a:r>
                      <a:r>
                        <a:rPr lang="en-US" sz="1000" b="0" i="0" baseline="0" dirty="0">
                          <a:solidFill>
                            <a:schemeClr val="tx1"/>
                          </a:solidFill>
                          <a:latin typeface="Arial" panose="020B0604020202020204" pitchFamily="34" charset="0"/>
                          <a:cs typeface="Arial" panose="020B0604020202020204" pitchFamily="34" charset="0"/>
                        </a:rPr>
                        <a:t> </a:t>
                      </a:r>
                      <a:r>
                        <a:rPr lang="en-US" sz="1000" b="0" i="0" dirty="0">
                          <a:solidFill>
                            <a:schemeClr val="tx1"/>
                          </a:solidFill>
                          <a:latin typeface="Arial" panose="020B0604020202020204" pitchFamily="34" charset="0"/>
                          <a:cs typeface="Arial" panose="020B0604020202020204" pitchFamily="34" charset="0"/>
                        </a:rPr>
                        <a:t>OPERATIONS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6"/>
                  </a:ext>
                </a:extLst>
              </a:tr>
              <a:tr h="457200">
                <a:tc gridSpan="3">
                  <a:txBody>
                    <a:bodyPr/>
                    <a:lstStyle/>
                    <a:p>
                      <a:pPr marL="0" indent="0">
                        <a:buFont typeface="+mj-lt"/>
                        <a:buNone/>
                      </a:pPr>
                      <a:r>
                        <a:rPr lang="en-US" sz="1000" b="1" dirty="0">
                          <a:solidFill>
                            <a:schemeClr val="bg1"/>
                          </a:solidFill>
                          <a:latin typeface="Arial" panose="020B0604020202020204" pitchFamily="34" charset="0"/>
                          <a:cs typeface="Arial" panose="020B0604020202020204" pitchFamily="34" charset="0"/>
                        </a:rPr>
                        <a:t>OVERALL OPERATIONS</a:t>
                      </a: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hMerge="1">
                  <a:txBody>
                    <a:bodyPr/>
                    <a:lstStyle/>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endParaRPr lang="en-US" sz="1000" b="0" kern="1200" noProof="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hMerge="1">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7"/>
                  </a:ext>
                </a:extLst>
              </a:tr>
              <a:tr h="457200">
                <a:tc>
                  <a:txBody>
                    <a:bodyPr/>
                    <a:lstStyle/>
                    <a:p>
                      <a:pPr marL="231775" indent="-228600">
                        <a:buFont typeface="+mj-lt"/>
                        <a:buAutoNum type="arabicPeriod" startAt="13"/>
                      </a:pPr>
                      <a:r>
                        <a:rPr lang="en-US" sz="1000" b="0" dirty="0">
                          <a:solidFill>
                            <a:schemeClr val="tx1"/>
                          </a:solidFill>
                          <a:latin typeface="Arial" panose="020B0604020202020204" pitchFamily="34" charset="0"/>
                          <a:cs typeface="Arial" panose="020B0604020202020204" pitchFamily="34" charset="0"/>
                        </a:rPr>
                        <a:t>Can your organization survive losses </a:t>
                      </a:r>
                      <a:br>
                        <a:rPr lang="en-US" sz="1000" b="0" dirty="0">
                          <a:solidFill>
                            <a:schemeClr val="tx1"/>
                          </a:solidFill>
                          <a:latin typeface="Arial" panose="020B0604020202020204" pitchFamily="34" charset="0"/>
                          <a:cs typeface="Arial" panose="020B0604020202020204" pitchFamily="34" charset="0"/>
                        </a:rPr>
                      </a:br>
                      <a:r>
                        <a:rPr lang="en-US" sz="1000" b="0" dirty="0">
                          <a:solidFill>
                            <a:schemeClr val="tx1"/>
                          </a:solidFill>
                          <a:latin typeface="Arial" panose="020B0604020202020204" pitchFamily="34" charset="0"/>
                          <a:cs typeface="Arial" panose="020B0604020202020204" pitchFamily="34" charset="0"/>
                        </a:rPr>
                        <a:t>if it is closed and/or inaccessible for </a:t>
                      </a:r>
                      <a:br>
                        <a:rPr lang="en-US" sz="1000" b="0" dirty="0">
                          <a:solidFill>
                            <a:schemeClr val="tx1"/>
                          </a:solidFill>
                          <a:latin typeface="Arial" panose="020B0604020202020204" pitchFamily="34" charset="0"/>
                          <a:cs typeface="Arial" panose="020B0604020202020204" pitchFamily="34" charset="0"/>
                        </a:rPr>
                      </a:br>
                      <a:r>
                        <a:rPr lang="en-US" sz="1000" b="0" dirty="0">
                          <a:solidFill>
                            <a:schemeClr val="tx1"/>
                          </a:solidFill>
                          <a:latin typeface="Arial" panose="020B0604020202020204" pitchFamily="34" charset="0"/>
                          <a:cs typeface="Arial" panose="020B0604020202020204" pitchFamily="34" charset="0"/>
                        </a:rPr>
                        <a:t>3 to 7 days?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a:solidFill>
                            <a:schemeClr val="tx1"/>
                          </a:solidFill>
                          <a:latin typeface="Arial" panose="020B0604020202020204" pitchFamily="34" charset="0"/>
                          <a:ea typeface="+mn-ea"/>
                          <a:cs typeface="Arial" panose="020B0604020202020204" pitchFamily="34" charset="0"/>
                        </a:rPr>
                        <a:t>No</a:t>
                      </a:r>
                      <a:endParaRPr lang="en-US" sz="1000" b="0" kern="1200" noProof="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r>
                        <a:rPr lang="en-US" sz="1000" b="0" i="1" dirty="0">
                          <a:solidFill>
                            <a:schemeClr val="tx1"/>
                          </a:solidFill>
                          <a:latin typeface="Arial" panose="020B0604020202020204" pitchFamily="34" charset="0"/>
                          <a:cs typeface="Arial" panose="020B0604020202020204" pitchFamily="34" charset="0"/>
                        </a:rPr>
                        <a:t>Ready Business Program </a:t>
                      </a:r>
                      <a:r>
                        <a:rPr lang="en-US" sz="1000" b="0" i="0" dirty="0">
                          <a:solidFill>
                            <a:schemeClr val="tx1"/>
                          </a:solidFill>
                          <a:latin typeface="Arial" panose="020B0604020202020204" pitchFamily="34" charset="0"/>
                          <a:cs typeface="Arial" panose="020B0604020202020204" pitchFamily="34" charset="0"/>
                        </a:rPr>
                        <a:t>&amp; Business Continuity Plan</a:t>
                      </a: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8"/>
                  </a:ext>
                </a:extLst>
              </a:tr>
              <a:tr h="457200">
                <a:tc gridSpan="3">
                  <a:txBody>
                    <a:bodyPr/>
                    <a:lstStyle/>
                    <a:p>
                      <a:pPr marL="0" indent="0">
                        <a:spcBef>
                          <a:spcPts val="300"/>
                        </a:spcBef>
                        <a:spcAft>
                          <a:spcPts val="300"/>
                        </a:spcAft>
                        <a:buFont typeface="+mj-lt"/>
                        <a:buNone/>
                      </a:pPr>
                      <a:r>
                        <a:rPr lang="en-US" sz="1000" b="0" dirty="0">
                          <a:solidFill>
                            <a:schemeClr val="tx1"/>
                          </a:solidFill>
                          <a:latin typeface="Arial" panose="020B0604020202020204" pitchFamily="34" charset="0"/>
                          <a:cs typeface="Arial" panose="020B0604020202020204" pitchFamily="34" charset="0"/>
                        </a:rPr>
                        <a:t>For each question, 1-13, that you answered ‘No’, address the specific issue in the Ready Business Preparedness and Mitigation Project Plan, or in your Business Continuity Plan. </a:t>
                      </a:r>
                    </a:p>
                    <a:p>
                      <a:pPr marL="0" indent="0">
                        <a:spcBef>
                          <a:spcPts val="300"/>
                        </a:spcBef>
                        <a:spcAft>
                          <a:spcPts val="300"/>
                        </a:spcAft>
                        <a:buFont typeface="+mj-lt"/>
                        <a:buNone/>
                      </a:pPr>
                      <a:r>
                        <a:rPr lang="en-US" sz="1000" b="0" dirty="0">
                          <a:solidFill>
                            <a:schemeClr val="tx1"/>
                          </a:solidFill>
                          <a:latin typeface="Arial" panose="020B0604020202020204" pitchFamily="34" charset="0"/>
                          <a:cs typeface="Arial" panose="020B0604020202020204" pitchFamily="34" charset="0"/>
                        </a:rPr>
                        <a:t>Use the </a:t>
                      </a:r>
                      <a:r>
                        <a:rPr lang="en-US" sz="1000" b="0" i="1" dirty="0">
                          <a:solidFill>
                            <a:schemeClr val="tx1"/>
                          </a:solidFill>
                          <a:latin typeface="Arial" panose="020B0604020202020204" pitchFamily="34" charset="0"/>
                          <a:cs typeface="Arial" panose="020B0604020202020204" pitchFamily="34" charset="0"/>
                        </a:rPr>
                        <a:t>Ready Business Program </a:t>
                      </a:r>
                      <a:r>
                        <a:rPr lang="en-US" sz="1000" b="0" dirty="0">
                          <a:solidFill>
                            <a:schemeClr val="tx1"/>
                          </a:solidFill>
                          <a:latin typeface="Arial" panose="020B0604020202020204" pitchFamily="34" charset="0"/>
                          <a:cs typeface="Arial" panose="020B0604020202020204" pitchFamily="34" charset="0"/>
                        </a:rPr>
                        <a:t>resources to help determine the potential for damage to buildings and contents </a:t>
                      </a:r>
                      <a:br>
                        <a:rPr lang="en-US" sz="1000" b="0" dirty="0">
                          <a:solidFill>
                            <a:schemeClr val="tx1"/>
                          </a:solidFill>
                          <a:latin typeface="Arial" panose="020B0604020202020204" pitchFamily="34" charset="0"/>
                          <a:cs typeface="Arial" panose="020B0604020202020204" pitchFamily="34" charset="0"/>
                        </a:rPr>
                      </a:br>
                      <a:r>
                        <a:rPr lang="en-US" sz="1000" b="0" dirty="0">
                          <a:solidFill>
                            <a:schemeClr val="tx1"/>
                          </a:solidFill>
                          <a:latin typeface="Arial" panose="020B0604020202020204" pitchFamily="34" charset="0"/>
                          <a:cs typeface="Arial" panose="020B0604020202020204" pitchFamily="34" charset="0"/>
                        </a:rPr>
                        <a:t>as well as how you will reduce the damage to buildings and contents if it occurs. Resources are incorporated throughout this toolkit and a comprehensive list can be found on pages 59-62.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hMerge="1">
                  <a:txBody>
                    <a:bodyPr/>
                    <a:lstStyle/>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endParaRPr lang="en-US" sz="1000" b="0" kern="1200" noProof="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hMerge="1">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23645861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DEVELOP A PLAN</a:t>
            </a:r>
          </a:p>
        </p:txBody>
      </p:sp>
    </p:spTree>
    <p:extLst>
      <p:ext uri="{BB962C8B-B14F-4D97-AF65-F5344CB8AC3E}">
        <p14:creationId xmlns:p14="http://schemas.microsoft.com/office/powerpoint/2010/main" val="16966248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58333" t="61080"/>
          <a:stretch/>
        </p:blipFill>
        <p:spPr>
          <a:xfrm>
            <a:off x="4533900" y="6143625"/>
            <a:ext cx="3238500" cy="3914774"/>
          </a:xfrm>
          <a:prstGeom prst="rect">
            <a:avLst/>
          </a:prstGeom>
        </p:spPr>
      </p:pic>
      <p:sp>
        <p:nvSpPr>
          <p:cNvPr id="2" name="Title 1"/>
          <p:cNvSpPr>
            <a:spLocks noGrp="1"/>
          </p:cNvSpPr>
          <p:nvPr>
            <p:ph type="title"/>
          </p:nvPr>
        </p:nvSpPr>
        <p:spPr>
          <a:xfrm>
            <a:off x="1496290" y="744728"/>
            <a:ext cx="4599709" cy="600456"/>
          </a:xfrm>
        </p:spPr>
        <p:txBody>
          <a:bodyPr/>
          <a:lstStyle/>
          <a:p>
            <a:r>
              <a:rPr lang="en-US" dirty="0"/>
              <a:t>Develop A Plan</a:t>
            </a:r>
            <a:endParaRPr lang="en-US" i="1" dirty="0"/>
          </a:p>
        </p:txBody>
      </p:sp>
      <p:sp>
        <p:nvSpPr>
          <p:cNvPr id="3" name="Slide Number Placeholder 2"/>
          <p:cNvSpPr>
            <a:spLocks noGrp="1"/>
          </p:cNvSpPr>
          <p:nvPr>
            <p:ph type="sldNum" sz="quarter" idx="4"/>
          </p:nvPr>
        </p:nvSpPr>
        <p:spPr/>
        <p:txBody>
          <a:bodyPr/>
          <a:lstStyle/>
          <a:p>
            <a:fld id="{7749E63D-D648-FD44-8A88-2CC5333ECCD2}" type="slidenum">
              <a:rPr lang="en-US" smtClean="0"/>
              <a:pPr/>
              <a:t>15</a:t>
            </a:fld>
            <a:endParaRPr lang="en-US" dirty="0"/>
          </a:p>
        </p:txBody>
      </p:sp>
      <p:sp>
        <p:nvSpPr>
          <p:cNvPr id="6" name="Title 1"/>
          <p:cNvSpPr txBox="1">
            <a:spLocks/>
          </p:cNvSpPr>
          <p:nvPr/>
        </p:nvSpPr>
        <p:spPr>
          <a:xfrm>
            <a:off x="533400" y="1655064"/>
            <a:ext cx="6705600" cy="1938992"/>
          </a:xfrm>
          <a:prstGeom prst="rect">
            <a:avLst/>
          </a:prstGeom>
        </p:spPr>
        <p:txBody>
          <a:bodyPr lIns="0" rIns="0" anchor="t" anchorCtr="0">
            <a:spAutoFit/>
          </a:bodyPr>
          <a:lstStyle>
            <a:defPPr>
              <a:defRPr lang="en-US"/>
            </a:defPPr>
            <a:lvl1pPr>
              <a:spcBef>
                <a:spcPct val="0"/>
              </a:spcBef>
              <a:buNone/>
              <a:defRPr sz="1200">
                <a:solidFill>
                  <a:prstClr val="black">
                    <a:lumMod val="65000"/>
                    <a:lumOff val="35000"/>
                  </a:prstClr>
                </a:solidFill>
                <a:latin typeface="Arial" panose="020B0604020202020204" pitchFamily="34" charset="0"/>
                <a:ea typeface="Calibri Light" charset="0"/>
                <a:cs typeface="Arial" panose="020B0604020202020204" pitchFamily="34" charset="0"/>
              </a:defRPr>
            </a:lvl1pPr>
          </a:lstStyle>
          <a:p>
            <a:pPr marL="228600" indent="-228600">
              <a:spcAft>
                <a:spcPts val="600"/>
              </a:spcAft>
              <a:buFont typeface="+mj-lt"/>
              <a:buAutoNum type="arabicPeriod"/>
            </a:pPr>
            <a:r>
              <a:rPr lang="en-US" sz="1100" dirty="0">
                <a:solidFill>
                  <a:schemeClr val="tx1"/>
                </a:solidFill>
              </a:rPr>
              <a:t>Based on the information in the completed </a:t>
            </a:r>
            <a:r>
              <a:rPr lang="en-US" sz="1100" i="1" dirty="0">
                <a:solidFill>
                  <a:schemeClr val="tx1"/>
                </a:solidFill>
              </a:rPr>
              <a:t>Back-to-Business Self-Assessment</a:t>
            </a:r>
            <a:r>
              <a:rPr lang="en-US" sz="1100" dirty="0">
                <a:solidFill>
                  <a:schemeClr val="tx1"/>
                </a:solidFill>
              </a:rPr>
              <a:t>, create a Ready Business Preparedness and Mitigation Project Plan for your </a:t>
            </a:r>
            <a:r>
              <a:rPr lang="en-US" sz="1100" dirty="0">
                <a:solidFill>
                  <a:srgbClr val="832B40"/>
                </a:solidFill>
              </a:rPr>
              <a:t>STAFF</a:t>
            </a:r>
            <a:r>
              <a:rPr lang="en-US" sz="1100" dirty="0">
                <a:solidFill>
                  <a:schemeClr val="tx1"/>
                </a:solidFill>
              </a:rPr>
              <a:t>, </a:t>
            </a:r>
            <a:r>
              <a:rPr lang="en-US" sz="1100" dirty="0">
                <a:solidFill>
                  <a:srgbClr val="832B40"/>
                </a:solidFill>
              </a:rPr>
              <a:t>SURROUNDINGS</a:t>
            </a:r>
            <a:r>
              <a:rPr lang="en-US" sz="1100" dirty="0">
                <a:solidFill>
                  <a:schemeClr val="tx1"/>
                </a:solidFill>
              </a:rPr>
              <a:t>, </a:t>
            </a:r>
            <a:r>
              <a:rPr lang="en-US" sz="1100" dirty="0">
                <a:solidFill>
                  <a:srgbClr val="832B40"/>
                </a:solidFill>
              </a:rPr>
              <a:t>SPACE</a:t>
            </a:r>
            <a:r>
              <a:rPr lang="en-US" sz="1100" dirty="0">
                <a:solidFill>
                  <a:schemeClr val="tx1"/>
                </a:solidFill>
              </a:rPr>
              <a:t>, </a:t>
            </a:r>
            <a:r>
              <a:rPr lang="en-US" sz="1100" dirty="0">
                <a:solidFill>
                  <a:srgbClr val="832B40"/>
                </a:solidFill>
              </a:rPr>
              <a:t>SYSTEMS</a:t>
            </a:r>
            <a:r>
              <a:rPr lang="en-US" sz="1100" dirty="0">
                <a:solidFill>
                  <a:schemeClr val="tx1"/>
                </a:solidFill>
              </a:rPr>
              <a:t>, </a:t>
            </a:r>
            <a:r>
              <a:rPr lang="en-US" sz="1100" dirty="0">
                <a:solidFill>
                  <a:srgbClr val="832B40"/>
                </a:solidFill>
              </a:rPr>
              <a:t>STRUCTURE</a:t>
            </a:r>
            <a:r>
              <a:rPr lang="en-US" sz="1100" dirty="0">
                <a:solidFill>
                  <a:schemeClr val="tx1"/>
                </a:solidFill>
              </a:rPr>
              <a:t>, and </a:t>
            </a:r>
            <a:r>
              <a:rPr lang="en-US" sz="1100" dirty="0">
                <a:solidFill>
                  <a:srgbClr val="832B40"/>
                </a:solidFill>
              </a:rPr>
              <a:t>SERVICE</a:t>
            </a:r>
            <a:r>
              <a:rPr lang="en-US" sz="1100" dirty="0">
                <a:solidFill>
                  <a:schemeClr val="tx1"/>
                </a:solidFill>
              </a:rPr>
              <a:t> to identify critical preparedness and mitigation actions needed to ensure safety and business continuity. Completing this plan will bring you one step closer to recognition as a Ready Business.</a:t>
            </a:r>
          </a:p>
          <a:p>
            <a:pPr marL="228600" indent="-228600">
              <a:spcAft>
                <a:spcPts val="600"/>
              </a:spcAft>
              <a:buFont typeface="+mj-lt"/>
              <a:buAutoNum type="arabicPeriod"/>
            </a:pPr>
            <a:r>
              <a:rPr lang="en-US" sz="1100" dirty="0">
                <a:solidFill>
                  <a:schemeClr val="tx1"/>
                </a:solidFill>
              </a:rPr>
              <a:t>Review the </a:t>
            </a:r>
            <a:r>
              <a:rPr lang="en-US" sz="1100" i="1" dirty="0">
                <a:solidFill>
                  <a:schemeClr val="tx1"/>
                </a:solidFill>
              </a:rPr>
              <a:t>Quick Reference Guide </a:t>
            </a:r>
            <a:r>
              <a:rPr lang="en-US" sz="1100" dirty="0">
                <a:solidFill>
                  <a:schemeClr val="tx1"/>
                </a:solidFill>
              </a:rPr>
              <a:t>to determine which preparedness and mitigation actions to take based on the potential impacts to your organization. </a:t>
            </a:r>
          </a:p>
          <a:p>
            <a:pPr marL="228600" indent="-228600">
              <a:spcAft>
                <a:spcPts val="600"/>
              </a:spcAft>
              <a:buFont typeface="+mj-lt"/>
              <a:buAutoNum type="arabicPeriod"/>
            </a:pPr>
            <a:r>
              <a:rPr lang="en-US" sz="1100" dirty="0">
                <a:solidFill>
                  <a:schemeClr val="tx1"/>
                </a:solidFill>
              </a:rPr>
              <a:t>If you need assistance with Ready Business planning, contact your local emergency management office to discuss local hazards, identify local best practices in disaster safety and resilience, or connect with other Ready Businesses in your community.</a:t>
            </a:r>
          </a:p>
        </p:txBody>
      </p:sp>
      <p:sp>
        <p:nvSpPr>
          <p:cNvPr id="7" name="Subtitle 2"/>
          <p:cNvSpPr txBox="1">
            <a:spLocks/>
          </p:cNvSpPr>
          <p:nvPr/>
        </p:nvSpPr>
        <p:spPr>
          <a:xfrm>
            <a:off x="519908" y="622394"/>
            <a:ext cx="828142" cy="845123"/>
          </a:xfrm>
          <a:prstGeom prst="ellipse">
            <a:avLst/>
          </a:prstGeom>
          <a:noFill/>
          <a:ln w="25400">
            <a:solidFill>
              <a:srgbClr val="832B40"/>
            </a:solidFill>
          </a:ln>
        </p:spPr>
        <p:txBody>
          <a:bodyPr vert="horz" wrap="none" lIns="0" tIns="45720" rIns="0" bIns="45720" numCol="1" spcCol="228600" rtlCol="0" anchor="ctr" anchorCtr="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3600" b="1" dirty="0">
                <a:solidFill>
                  <a:srgbClr val="832B40"/>
                </a:solidFill>
                <a:latin typeface="Arial" panose="020B0604020202020204" pitchFamily="34" charset="0"/>
                <a:cs typeface="Arial" panose="020B0604020202020204" pitchFamily="34" charset="0"/>
              </a:rPr>
              <a:t>2</a:t>
            </a:r>
            <a:endParaRPr lang="en-US" sz="2800" dirty="0">
              <a:solidFill>
                <a:srgbClr val="832B4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106165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Develop A Plan</a:t>
            </a:r>
          </a:p>
        </p:txBody>
      </p:sp>
      <p:sp>
        <p:nvSpPr>
          <p:cNvPr id="4" name="Title 1"/>
          <p:cNvSpPr txBox="1">
            <a:spLocks/>
          </p:cNvSpPr>
          <p:nvPr/>
        </p:nvSpPr>
        <p:spPr>
          <a:xfrm>
            <a:off x="533400" y="1655064"/>
            <a:ext cx="6705600" cy="1031051"/>
          </a:xfrm>
          <a:prstGeom prst="rect">
            <a:avLst/>
          </a:prstGeom>
        </p:spPr>
        <p:txBody>
          <a:bodyPr wrap="square" lIns="0" rIns="0" anchor="t" anchorCtr="0">
            <a:spAutoFit/>
          </a:bodyPr>
          <a:lstStyle>
            <a:defPPr>
              <a:defRPr lang="en-US"/>
            </a:defPPr>
            <a:lvl1pPr>
              <a:spcBef>
                <a:spcPct val="0"/>
              </a:spcBef>
              <a:buNone/>
              <a:defRPr sz="1200">
                <a:solidFill>
                  <a:prstClr val="black">
                    <a:lumMod val="65000"/>
                    <a:lumOff val="35000"/>
                  </a:prstClr>
                </a:solidFill>
                <a:latin typeface="Arial" panose="020B0604020202020204" pitchFamily="34" charset="0"/>
                <a:ea typeface="Calibri Light" charset="0"/>
                <a:cs typeface="Arial" panose="020B0604020202020204" pitchFamily="34" charset="0"/>
              </a:defRPr>
            </a:lvl1pPr>
          </a:lstStyle>
          <a:p>
            <a:pPr>
              <a:spcBef>
                <a:spcPts val="0"/>
              </a:spcBef>
              <a:spcAft>
                <a:spcPts val="600"/>
              </a:spcAft>
            </a:pPr>
            <a:r>
              <a:rPr lang="en-US" b="1" dirty="0">
                <a:solidFill>
                  <a:srgbClr val="832B40"/>
                </a:solidFill>
              </a:rPr>
              <a:t>STAFF, SURROUNDINGS, SPACE, SYSTEMS, STRUCTURE, AND SERVICE   </a:t>
            </a:r>
          </a:p>
          <a:p>
            <a:pPr>
              <a:spcBef>
                <a:spcPts val="0"/>
              </a:spcBef>
              <a:spcAft>
                <a:spcPts val="600"/>
              </a:spcAft>
            </a:pPr>
            <a:r>
              <a:rPr lang="en-US" sz="1100" dirty="0">
                <a:solidFill>
                  <a:schemeClr val="tx1"/>
                </a:solidFill>
              </a:rPr>
              <a:t>After you have identified the potential hurricane risks and determined the possible impacts on your organization, create a Preparedness and Mitigation Project Plan and decide which solutions you will use to reduce risks. The Preparedness and Mitigation Project Plan will support the business continuity planning and readiness process and bring you one step closer to recognition as a Ready Business.</a:t>
            </a:r>
          </a:p>
        </p:txBody>
      </p:sp>
      <p:sp>
        <p:nvSpPr>
          <p:cNvPr id="29" name="Slide Number Placeholder 28"/>
          <p:cNvSpPr>
            <a:spLocks noGrp="1"/>
          </p:cNvSpPr>
          <p:nvPr>
            <p:ph type="sldNum" sz="quarter" idx="4"/>
          </p:nvPr>
        </p:nvSpPr>
        <p:spPr/>
        <p:txBody>
          <a:bodyPr/>
          <a:lstStyle/>
          <a:p>
            <a:fld id="{7749E63D-D648-FD44-8A88-2CC5333ECCD2}" type="slidenum">
              <a:rPr lang="en-US" smtClean="0"/>
              <a:pPr/>
              <a:t>16</a:t>
            </a:fld>
            <a:endParaRPr lang="en-US" dirty="0"/>
          </a:p>
        </p:txBody>
      </p:sp>
      <p:graphicFrame>
        <p:nvGraphicFramePr>
          <p:cNvPr id="24" name="Table 23"/>
          <p:cNvGraphicFramePr>
            <a:graphicFrameLocks noGrp="1"/>
          </p:cNvGraphicFramePr>
          <p:nvPr>
            <p:extLst>
              <p:ext uri="{D42A27DB-BD31-4B8C-83A1-F6EECF244321}">
                <p14:modId xmlns:p14="http://schemas.microsoft.com/office/powerpoint/2010/main" val="258916882"/>
              </p:ext>
            </p:extLst>
          </p:nvPr>
        </p:nvGraphicFramePr>
        <p:xfrm>
          <a:off x="533400" y="2849777"/>
          <a:ext cx="6705600" cy="6113437"/>
        </p:xfrm>
        <a:graphic>
          <a:graphicData uri="http://schemas.openxmlformats.org/drawingml/2006/table">
            <a:tbl>
              <a:tblPr>
                <a:tableStyleId>{5C22544A-7EE6-4342-B048-85BDC9FD1C3A}</a:tableStyleId>
              </a:tblPr>
              <a:tblGrid>
                <a:gridCol w="6705600">
                  <a:extLst>
                    <a:ext uri="{9D8B030D-6E8A-4147-A177-3AD203B41FA5}">
                      <a16:colId xmlns:a16="http://schemas.microsoft.com/office/drawing/2014/main" val="20000"/>
                    </a:ext>
                  </a:extLst>
                </a:gridCol>
              </a:tblGrid>
              <a:tr h="411056">
                <a:tc>
                  <a:txBody>
                    <a:bodyPr/>
                    <a:lstStyle/>
                    <a:p>
                      <a:pPr>
                        <a:spcBef>
                          <a:spcPts val="600"/>
                        </a:spcBef>
                        <a:spcAft>
                          <a:spcPts val="600"/>
                        </a:spcAft>
                      </a:pPr>
                      <a:r>
                        <a:rPr lang="en-US" sz="1100" b="1" dirty="0">
                          <a:solidFill>
                            <a:srgbClr val="832B40"/>
                          </a:solidFill>
                          <a:latin typeface="Arial" panose="020B0604020202020204" pitchFamily="34" charset="0"/>
                          <a:cs typeface="Arial" panose="020B0604020202020204" pitchFamily="34" charset="0"/>
                        </a:rPr>
                        <a:t>READY BUSINESS PREPAREDNESS AND MITIGATION PROJECT PLAN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0"/>
                  </a:ext>
                </a:extLst>
              </a:tr>
              <a:tr h="328845">
                <a:tc>
                  <a:txBody>
                    <a:bodyPr/>
                    <a:lstStyle/>
                    <a:p>
                      <a:pPr marL="1588" marR="0" lvl="0" indent="0" algn="l" defTabSz="457200" rtl="0" eaLnBrk="1" fontAlgn="auto" latinLnBrk="0" hangingPunct="1">
                        <a:lnSpc>
                          <a:spcPct val="100000"/>
                        </a:lnSpc>
                        <a:spcBef>
                          <a:spcPts val="0"/>
                        </a:spcBef>
                        <a:spcAft>
                          <a:spcPts val="400"/>
                        </a:spcAft>
                        <a:buClrTx/>
                        <a:buSzTx/>
                        <a:buFont typeface="Wingdings" panose="05000000000000000000" pitchFamily="2" charset="2"/>
                        <a:buNone/>
                        <a:tabLst/>
                        <a:defRPr/>
                      </a:pPr>
                      <a:r>
                        <a:rPr kumimoji="0" lang="en-US" sz="11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Organization:</a:t>
                      </a: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1"/>
                  </a:ext>
                </a:extLst>
              </a:tr>
              <a:tr h="328845">
                <a:tc>
                  <a:txBody>
                    <a:bodyPr/>
                    <a:lstStyle/>
                    <a:p>
                      <a:pPr marL="1588" marR="0" lvl="0" indent="0" algn="l" defTabSz="457200" rtl="0" eaLnBrk="1" fontAlgn="auto" latinLnBrk="0" hangingPunct="1">
                        <a:lnSpc>
                          <a:spcPct val="100000"/>
                        </a:lnSpc>
                        <a:spcBef>
                          <a:spcPts val="0"/>
                        </a:spcBef>
                        <a:spcAft>
                          <a:spcPts val="400"/>
                        </a:spcAft>
                        <a:buClrTx/>
                        <a:buSzTx/>
                        <a:buFont typeface="Wingdings" panose="05000000000000000000" pitchFamily="2" charset="2"/>
                        <a:buNone/>
                        <a:tabLst/>
                        <a:defRPr/>
                      </a:pPr>
                      <a:r>
                        <a:rPr kumimoji="0" lang="en-US" sz="11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Project Lead:</a:t>
                      </a: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2"/>
                  </a:ext>
                </a:extLst>
              </a:tr>
              <a:tr h="328845">
                <a:tc>
                  <a:txBody>
                    <a:bodyPr/>
                    <a:lstStyle/>
                    <a:p>
                      <a:pPr marL="1588" marR="0" lvl="0" indent="0" algn="l" defTabSz="457200" rtl="0" eaLnBrk="1" fontAlgn="auto" latinLnBrk="0" hangingPunct="1">
                        <a:lnSpc>
                          <a:spcPct val="100000"/>
                        </a:lnSpc>
                        <a:spcBef>
                          <a:spcPts val="0"/>
                        </a:spcBef>
                        <a:spcAft>
                          <a:spcPts val="400"/>
                        </a:spcAft>
                        <a:buClrTx/>
                        <a:buSzTx/>
                        <a:buFont typeface="Wingdings" panose="05000000000000000000" pitchFamily="2" charset="2"/>
                        <a:buNone/>
                        <a:tabLst/>
                        <a:defRPr/>
                      </a:pPr>
                      <a:r>
                        <a:rPr kumimoji="0" lang="en-US" sz="11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Name:</a:t>
                      </a: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3"/>
                  </a:ext>
                </a:extLst>
              </a:tr>
              <a:tr h="328845">
                <a:tc>
                  <a:txBody>
                    <a:bodyPr/>
                    <a:lstStyle/>
                    <a:p>
                      <a:pPr marL="1588" marR="0" lvl="0" indent="0" algn="l" defTabSz="457200" rtl="0" eaLnBrk="1" fontAlgn="auto" latinLnBrk="0" hangingPunct="1">
                        <a:lnSpc>
                          <a:spcPct val="100000"/>
                        </a:lnSpc>
                        <a:spcBef>
                          <a:spcPts val="0"/>
                        </a:spcBef>
                        <a:spcAft>
                          <a:spcPts val="400"/>
                        </a:spcAft>
                        <a:buClrTx/>
                        <a:buSzTx/>
                        <a:buFont typeface="Wingdings" panose="05000000000000000000" pitchFamily="2" charset="2"/>
                        <a:buNone/>
                        <a:tabLst/>
                        <a:defRPr/>
                      </a:pPr>
                      <a:r>
                        <a:rPr kumimoji="0" lang="en-US" sz="11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Title/Department</a:t>
                      </a: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4"/>
                  </a:ext>
                </a:extLst>
              </a:tr>
              <a:tr h="328845">
                <a:tc>
                  <a:txBody>
                    <a:bodyPr/>
                    <a:lstStyle/>
                    <a:p>
                      <a:pPr marL="1588" marR="0" lvl="0" indent="0" algn="l" defTabSz="457200" rtl="0" eaLnBrk="1" fontAlgn="auto" latinLnBrk="0" hangingPunct="1">
                        <a:lnSpc>
                          <a:spcPct val="100000"/>
                        </a:lnSpc>
                        <a:spcBef>
                          <a:spcPts val="0"/>
                        </a:spcBef>
                        <a:spcAft>
                          <a:spcPts val="400"/>
                        </a:spcAft>
                        <a:buClrTx/>
                        <a:buSzTx/>
                        <a:buFont typeface="Wingdings" panose="05000000000000000000" pitchFamily="2" charset="2"/>
                        <a:buNone/>
                        <a:tabLst/>
                        <a:defRPr/>
                      </a:pPr>
                      <a:r>
                        <a:rPr kumimoji="0" lang="en-US" sz="11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Address:</a:t>
                      </a: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5"/>
                  </a:ext>
                </a:extLst>
              </a:tr>
              <a:tr h="328845">
                <a:tc>
                  <a:txBody>
                    <a:bodyPr/>
                    <a:lstStyle/>
                    <a:p>
                      <a:pPr marL="1588" marR="0" lvl="0" indent="0" algn="l" defTabSz="457200" rtl="0" eaLnBrk="1" fontAlgn="auto" latinLnBrk="0" hangingPunct="1">
                        <a:lnSpc>
                          <a:spcPct val="100000"/>
                        </a:lnSpc>
                        <a:spcBef>
                          <a:spcPts val="0"/>
                        </a:spcBef>
                        <a:spcAft>
                          <a:spcPts val="400"/>
                        </a:spcAft>
                        <a:buClrTx/>
                        <a:buSzTx/>
                        <a:buFont typeface="Wingdings" panose="05000000000000000000" pitchFamily="2" charset="2"/>
                        <a:buNone/>
                        <a:tabLst/>
                        <a:defRPr/>
                      </a:pPr>
                      <a:r>
                        <a:rPr kumimoji="0" lang="en-US" sz="11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Phone Number:</a:t>
                      </a: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6"/>
                  </a:ext>
                </a:extLst>
              </a:tr>
              <a:tr h="328845">
                <a:tc>
                  <a:txBody>
                    <a:bodyPr/>
                    <a:lstStyle/>
                    <a:p>
                      <a:pPr marL="1588" marR="0" lvl="0" indent="0" algn="l" defTabSz="457200" rtl="0" eaLnBrk="1" fontAlgn="auto" latinLnBrk="0" hangingPunct="1">
                        <a:lnSpc>
                          <a:spcPct val="100000"/>
                        </a:lnSpc>
                        <a:spcBef>
                          <a:spcPts val="0"/>
                        </a:spcBef>
                        <a:spcAft>
                          <a:spcPts val="400"/>
                        </a:spcAft>
                        <a:buClrTx/>
                        <a:buSzTx/>
                        <a:buFont typeface="Wingdings" panose="05000000000000000000" pitchFamily="2" charset="2"/>
                        <a:buNone/>
                        <a:tabLst/>
                        <a:defRPr/>
                      </a:pPr>
                      <a:r>
                        <a:rPr kumimoji="0" lang="en-US" sz="11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Email:</a:t>
                      </a: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7"/>
                  </a:ext>
                </a:extLst>
              </a:tr>
              <a:tr h="328845">
                <a:tc>
                  <a:txBody>
                    <a:bodyPr/>
                    <a:lstStyle/>
                    <a:p>
                      <a:pPr marL="1588" marR="0" lvl="0" indent="0" algn="l" defTabSz="457200" rtl="0" eaLnBrk="1" fontAlgn="auto" latinLnBrk="0" hangingPunct="1">
                        <a:lnSpc>
                          <a:spcPct val="100000"/>
                        </a:lnSpc>
                        <a:spcBef>
                          <a:spcPts val="0"/>
                        </a:spcBef>
                        <a:spcAft>
                          <a:spcPts val="400"/>
                        </a:spcAft>
                        <a:buClrTx/>
                        <a:buSzTx/>
                        <a:buFont typeface="Wingdings" panose="05000000000000000000" pitchFamily="2" charset="2"/>
                        <a:buNone/>
                        <a:tabLst/>
                        <a:defRPr/>
                      </a:pPr>
                      <a:r>
                        <a:rPr kumimoji="0" lang="en-US" sz="11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Executive Summary:</a:t>
                      </a: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8"/>
                  </a:ext>
                </a:extLst>
              </a:tr>
              <a:tr h="255178">
                <a:tc>
                  <a:txBody>
                    <a:bodyPr/>
                    <a:lstStyle/>
                    <a:p>
                      <a:pPr marL="1588" marR="0" lvl="0" indent="0" algn="l" defTabSz="457200" rtl="0" eaLnBrk="1" fontAlgn="auto" latinLnBrk="0" hangingPunct="1">
                        <a:lnSpc>
                          <a:spcPct val="100000"/>
                        </a:lnSpc>
                        <a:spcBef>
                          <a:spcPts val="0"/>
                        </a:spcBef>
                        <a:spcAft>
                          <a:spcPts val="400"/>
                        </a:spcAft>
                        <a:buClrTx/>
                        <a:buSzTx/>
                        <a:buFont typeface="Wingdings" panose="05000000000000000000" pitchFamily="2" charset="2"/>
                        <a:buNone/>
                        <a:tabLst/>
                        <a:defRPr/>
                      </a:pPr>
                      <a:endParaRPr kumimoji="0" lang="en-US" sz="11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9"/>
                  </a:ext>
                </a:extLst>
              </a:tr>
              <a:tr h="255178">
                <a:tc>
                  <a:txBody>
                    <a:bodyPr/>
                    <a:lstStyle/>
                    <a:p>
                      <a:pPr marL="1588" marR="0" lvl="0" indent="0" algn="l" defTabSz="457200" rtl="0" eaLnBrk="1" fontAlgn="auto" latinLnBrk="0" hangingPunct="1">
                        <a:lnSpc>
                          <a:spcPct val="100000"/>
                        </a:lnSpc>
                        <a:spcBef>
                          <a:spcPts val="0"/>
                        </a:spcBef>
                        <a:spcAft>
                          <a:spcPts val="400"/>
                        </a:spcAft>
                        <a:buClrTx/>
                        <a:buSzTx/>
                        <a:buFont typeface="Wingdings" panose="05000000000000000000" pitchFamily="2" charset="2"/>
                        <a:buNone/>
                        <a:tabLst/>
                        <a:defRPr/>
                      </a:pPr>
                      <a:endParaRPr kumimoji="0" lang="en-US" sz="11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10"/>
                  </a:ext>
                </a:extLst>
              </a:tr>
              <a:tr h="255178">
                <a:tc>
                  <a:txBody>
                    <a:bodyPr/>
                    <a:lstStyle/>
                    <a:p>
                      <a:pPr marL="1588" marR="0" lvl="0" indent="0" algn="l" defTabSz="457200" rtl="0" eaLnBrk="1" fontAlgn="auto" latinLnBrk="0" hangingPunct="1">
                        <a:lnSpc>
                          <a:spcPct val="100000"/>
                        </a:lnSpc>
                        <a:spcBef>
                          <a:spcPts val="0"/>
                        </a:spcBef>
                        <a:spcAft>
                          <a:spcPts val="400"/>
                        </a:spcAft>
                        <a:buClrTx/>
                        <a:buSzTx/>
                        <a:buFont typeface="Wingdings" panose="05000000000000000000" pitchFamily="2" charset="2"/>
                        <a:buNone/>
                        <a:tabLst/>
                        <a:defRPr/>
                      </a:pPr>
                      <a:endParaRPr kumimoji="0" lang="en-US" sz="11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11"/>
                  </a:ext>
                </a:extLst>
              </a:tr>
              <a:tr h="411056">
                <a:tc>
                  <a:txBody>
                    <a:bodyPr/>
                    <a:lstStyle/>
                    <a:p>
                      <a:pPr marL="1588" marR="0" lvl="0" indent="0" algn="l" defTabSz="457200" rtl="0" eaLnBrk="1" fontAlgn="auto" latinLnBrk="0" hangingPunct="1">
                        <a:lnSpc>
                          <a:spcPct val="100000"/>
                        </a:lnSpc>
                        <a:spcBef>
                          <a:spcPts val="0"/>
                        </a:spcBef>
                        <a:spcAft>
                          <a:spcPts val="400"/>
                        </a:spcAft>
                        <a:buClrTx/>
                        <a:buSzTx/>
                        <a:buFont typeface="Wingdings" panose="05000000000000000000" pitchFamily="2" charset="2"/>
                        <a:buNone/>
                        <a:tabLst/>
                        <a:defRPr/>
                      </a:pPr>
                      <a:r>
                        <a:rPr kumimoji="0" lang="en-US" sz="11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Background: </a:t>
                      </a:r>
                      <a:r>
                        <a:rPr kumimoji="0" lang="en-US" sz="11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(Provide a summary description of risk to include priorities)</a:t>
                      </a:r>
                      <a:endParaRPr kumimoji="0" lang="en-US" sz="11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12"/>
                  </a:ext>
                </a:extLst>
              </a:tr>
              <a:tr h="255178">
                <a:tc>
                  <a:txBody>
                    <a:bodyPr/>
                    <a:lstStyle/>
                    <a:p>
                      <a:pPr marL="1588" marR="0" lvl="0" indent="0" algn="l" defTabSz="457200" rtl="0" eaLnBrk="1" fontAlgn="auto" latinLnBrk="0" hangingPunct="1">
                        <a:lnSpc>
                          <a:spcPct val="100000"/>
                        </a:lnSpc>
                        <a:spcBef>
                          <a:spcPts val="0"/>
                        </a:spcBef>
                        <a:spcAft>
                          <a:spcPts val="400"/>
                        </a:spcAft>
                        <a:buClrTx/>
                        <a:buSzTx/>
                        <a:buFont typeface="Wingdings" panose="05000000000000000000" pitchFamily="2" charset="2"/>
                        <a:buNone/>
                        <a:tabLst/>
                        <a:defRPr/>
                      </a:pPr>
                      <a:endParaRPr kumimoji="0" lang="en-US" sz="11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13"/>
                  </a:ext>
                </a:extLst>
              </a:tr>
              <a:tr h="255178">
                <a:tc>
                  <a:txBody>
                    <a:bodyPr/>
                    <a:lstStyle/>
                    <a:p>
                      <a:pPr marL="1588" marR="0" lvl="0" indent="0" algn="l" defTabSz="457200" rtl="0" eaLnBrk="1" fontAlgn="auto" latinLnBrk="0" hangingPunct="1">
                        <a:lnSpc>
                          <a:spcPct val="100000"/>
                        </a:lnSpc>
                        <a:spcBef>
                          <a:spcPts val="0"/>
                        </a:spcBef>
                        <a:spcAft>
                          <a:spcPts val="400"/>
                        </a:spcAft>
                        <a:buClrTx/>
                        <a:buSzTx/>
                        <a:buFont typeface="Wingdings" panose="05000000000000000000" pitchFamily="2" charset="2"/>
                        <a:buNone/>
                        <a:tabLst/>
                        <a:defRPr/>
                      </a:pPr>
                      <a:endParaRPr kumimoji="0" lang="en-US" sz="11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14"/>
                  </a:ext>
                </a:extLst>
              </a:tr>
              <a:tr h="255178">
                <a:tc>
                  <a:txBody>
                    <a:bodyPr/>
                    <a:lstStyle/>
                    <a:p>
                      <a:pPr marL="1588" marR="0" lvl="0" indent="0" algn="l" defTabSz="457200" rtl="0" eaLnBrk="1" fontAlgn="auto" latinLnBrk="0" hangingPunct="1">
                        <a:lnSpc>
                          <a:spcPct val="100000"/>
                        </a:lnSpc>
                        <a:spcBef>
                          <a:spcPts val="0"/>
                        </a:spcBef>
                        <a:spcAft>
                          <a:spcPts val="400"/>
                        </a:spcAft>
                        <a:buClrTx/>
                        <a:buSzTx/>
                        <a:buFont typeface="Wingdings" panose="05000000000000000000" pitchFamily="2" charset="2"/>
                        <a:buNone/>
                        <a:tabLst/>
                        <a:defRPr/>
                      </a:pPr>
                      <a:endParaRPr kumimoji="0" lang="en-US" sz="11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15"/>
                  </a:ext>
                </a:extLst>
              </a:tr>
              <a:tr h="328845">
                <a:tc>
                  <a:txBody>
                    <a:bodyPr/>
                    <a:lstStyle/>
                    <a:p>
                      <a:pPr marL="1588" marR="0" lvl="0" indent="0" algn="l" defTabSz="457200" rtl="0" eaLnBrk="1" fontAlgn="auto" latinLnBrk="0" hangingPunct="1">
                        <a:lnSpc>
                          <a:spcPct val="100000"/>
                        </a:lnSpc>
                        <a:spcBef>
                          <a:spcPts val="0"/>
                        </a:spcBef>
                        <a:spcAft>
                          <a:spcPts val="400"/>
                        </a:spcAft>
                        <a:buClrTx/>
                        <a:buSzTx/>
                        <a:buFont typeface="Wingdings" panose="05000000000000000000" pitchFamily="2" charset="2"/>
                        <a:buNone/>
                        <a:tabLst/>
                        <a:defRPr/>
                      </a:pPr>
                      <a:r>
                        <a:rPr kumimoji="0" lang="en-US" sz="11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Goals and Objectives:</a:t>
                      </a: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16"/>
                  </a:ext>
                </a:extLst>
              </a:tr>
              <a:tr h="255178">
                <a:tc>
                  <a:txBody>
                    <a:bodyPr/>
                    <a:lstStyle/>
                    <a:p>
                      <a:pPr marL="1588" marR="0" lvl="0" indent="0" algn="l" defTabSz="457200" rtl="0" eaLnBrk="1" fontAlgn="auto" latinLnBrk="0" hangingPunct="1">
                        <a:lnSpc>
                          <a:spcPct val="100000"/>
                        </a:lnSpc>
                        <a:spcBef>
                          <a:spcPts val="0"/>
                        </a:spcBef>
                        <a:spcAft>
                          <a:spcPts val="400"/>
                        </a:spcAft>
                        <a:buClrTx/>
                        <a:buSzTx/>
                        <a:buFont typeface="Wingdings" panose="05000000000000000000" pitchFamily="2" charset="2"/>
                        <a:buNone/>
                        <a:tabLst/>
                        <a:defRPr/>
                      </a:pPr>
                      <a:endParaRPr kumimoji="0" lang="en-US" sz="11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17"/>
                  </a:ext>
                </a:extLst>
              </a:tr>
              <a:tr h="255178">
                <a:tc>
                  <a:txBody>
                    <a:bodyPr/>
                    <a:lstStyle/>
                    <a:p>
                      <a:pPr marL="1588" marR="0" lvl="0" indent="0" algn="l" defTabSz="457200" rtl="0" eaLnBrk="1" fontAlgn="auto" latinLnBrk="0" hangingPunct="1">
                        <a:lnSpc>
                          <a:spcPct val="100000"/>
                        </a:lnSpc>
                        <a:spcBef>
                          <a:spcPts val="0"/>
                        </a:spcBef>
                        <a:spcAft>
                          <a:spcPts val="400"/>
                        </a:spcAft>
                        <a:buClrTx/>
                        <a:buSzTx/>
                        <a:buFont typeface="Wingdings" panose="05000000000000000000" pitchFamily="2" charset="2"/>
                        <a:buNone/>
                        <a:tabLst/>
                        <a:defRPr/>
                      </a:pPr>
                      <a:endParaRPr kumimoji="0" lang="en-US" sz="11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18"/>
                  </a:ext>
                </a:extLst>
              </a:tr>
              <a:tr h="255178">
                <a:tc>
                  <a:txBody>
                    <a:bodyPr/>
                    <a:lstStyle/>
                    <a:p>
                      <a:pPr marL="1588" marR="0" lvl="0" indent="0" algn="l" defTabSz="457200" rtl="0" eaLnBrk="1" fontAlgn="auto" latinLnBrk="0" hangingPunct="1">
                        <a:lnSpc>
                          <a:spcPct val="100000"/>
                        </a:lnSpc>
                        <a:spcBef>
                          <a:spcPts val="0"/>
                        </a:spcBef>
                        <a:spcAft>
                          <a:spcPts val="400"/>
                        </a:spcAft>
                        <a:buClrTx/>
                        <a:buSzTx/>
                        <a:buFont typeface="Wingdings" panose="05000000000000000000" pitchFamily="2" charset="2"/>
                        <a:buNone/>
                        <a:tabLst/>
                        <a:defRPr/>
                      </a:pPr>
                      <a:endParaRPr kumimoji="0" lang="en-US" sz="11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19"/>
                  </a:ext>
                </a:extLst>
              </a:tr>
            </a:tbl>
          </a:graphicData>
        </a:graphic>
      </p:graphicFrame>
    </p:spTree>
    <p:extLst>
      <p:ext uri="{BB962C8B-B14F-4D97-AF65-F5344CB8AC3E}">
        <p14:creationId xmlns:p14="http://schemas.microsoft.com/office/powerpoint/2010/main" val="134401976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Develop A Plan: STAFF</a:t>
            </a:r>
          </a:p>
        </p:txBody>
      </p:sp>
      <p:sp>
        <p:nvSpPr>
          <p:cNvPr id="5" name="Slide Number Placeholder 4"/>
          <p:cNvSpPr>
            <a:spLocks noGrp="1"/>
          </p:cNvSpPr>
          <p:nvPr>
            <p:ph type="sldNum" sz="quarter" idx="4"/>
          </p:nvPr>
        </p:nvSpPr>
        <p:spPr/>
        <p:txBody>
          <a:bodyPr/>
          <a:lstStyle/>
          <a:p>
            <a:fld id="{7749E63D-D648-FD44-8A88-2CC5333ECCD2}" type="slidenum">
              <a:rPr lang="en-US" smtClean="0"/>
              <a:pPr/>
              <a:t>17</a:t>
            </a:fld>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val="2385433258"/>
              </p:ext>
            </p:extLst>
          </p:nvPr>
        </p:nvGraphicFramePr>
        <p:xfrm>
          <a:off x="533400" y="3181288"/>
          <a:ext cx="6705599" cy="5791200"/>
        </p:xfrm>
        <a:graphic>
          <a:graphicData uri="http://schemas.openxmlformats.org/drawingml/2006/table">
            <a:tbl>
              <a:tblPr>
                <a:tableStyleId>{5C22544A-7EE6-4342-B048-85BDC9FD1C3A}</a:tableStyleId>
              </a:tblPr>
              <a:tblGrid>
                <a:gridCol w="2847584">
                  <a:extLst>
                    <a:ext uri="{9D8B030D-6E8A-4147-A177-3AD203B41FA5}">
                      <a16:colId xmlns:a16="http://schemas.microsoft.com/office/drawing/2014/main" val="20000"/>
                    </a:ext>
                  </a:extLst>
                </a:gridCol>
                <a:gridCol w="1286005">
                  <a:extLst>
                    <a:ext uri="{9D8B030D-6E8A-4147-A177-3AD203B41FA5}">
                      <a16:colId xmlns:a16="http://schemas.microsoft.com/office/drawing/2014/main" val="20001"/>
                    </a:ext>
                  </a:extLst>
                </a:gridCol>
                <a:gridCol w="1286005">
                  <a:extLst>
                    <a:ext uri="{9D8B030D-6E8A-4147-A177-3AD203B41FA5}">
                      <a16:colId xmlns:a16="http://schemas.microsoft.com/office/drawing/2014/main" val="20002"/>
                    </a:ext>
                  </a:extLst>
                </a:gridCol>
                <a:gridCol w="1286005">
                  <a:extLst>
                    <a:ext uri="{9D8B030D-6E8A-4147-A177-3AD203B41FA5}">
                      <a16:colId xmlns:a16="http://schemas.microsoft.com/office/drawing/2014/main" val="20003"/>
                    </a:ext>
                  </a:extLst>
                </a:gridCol>
              </a:tblGrid>
              <a:tr h="457200">
                <a:tc>
                  <a:txBody>
                    <a:bodyPr/>
                    <a:lstStyle/>
                    <a:p>
                      <a:br>
                        <a:rPr lang="en-US" sz="1000" b="1" i="0" dirty="0">
                          <a:solidFill>
                            <a:schemeClr val="bg1"/>
                          </a:solidFill>
                          <a:latin typeface="Arial" panose="020B0604020202020204" pitchFamily="34" charset="0"/>
                          <a:ea typeface="Arial" charset="0"/>
                          <a:cs typeface="Arial" panose="020B0604020202020204" pitchFamily="34" charset="0"/>
                        </a:rPr>
                      </a:br>
                      <a:r>
                        <a:rPr lang="en-US" sz="1000" b="1" i="0" dirty="0">
                          <a:solidFill>
                            <a:schemeClr val="bg1"/>
                          </a:solidFill>
                          <a:latin typeface="Arial" panose="020B0604020202020204" pitchFamily="34" charset="0"/>
                          <a:ea typeface="Arial" charset="0"/>
                          <a:cs typeface="Arial" panose="020B0604020202020204" pitchFamily="34" charset="0"/>
                        </a:rPr>
                        <a:t>PREPAREDNESS ACTION </a:t>
                      </a:r>
                      <a:endParaRPr lang="en-US" sz="1000" b="1" dirty="0">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br>
                        <a:rPr lang="en-US" sz="1000" b="1" i="0" kern="1200" dirty="0">
                          <a:solidFill>
                            <a:schemeClr val="bg1"/>
                          </a:solidFill>
                          <a:latin typeface="Arial" panose="020B0604020202020204" pitchFamily="34" charset="0"/>
                          <a:ea typeface="Arial" charset="0"/>
                          <a:cs typeface="Arial" panose="020B0604020202020204" pitchFamily="34" charset="0"/>
                        </a:rPr>
                      </a:br>
                      <a:r>
                        <a:rPr lang="en-US" sz="1000" b="1" i="0" kern="1200" dirty="0">
                          <a:solidFill>
                            <a:schemeClr val="bg1"/>
                          </a:solidFill>
                          <a:latin typeface="Arial" panose="020B0604020202020204" pitchFamily="34" charset="0"/>
                          <a:ea typeface="Arial" charset="0"/>
                          <a:cs typeface="Arial" panose="020B0604020202020204" pitchFamily="34" charset="0"/>
                        </a:rPr>
                        <a:t>ASSIGNED TO</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br>
                        <a:rPr lang="en-US" sz="1000" b="1" i="0" kern="1200" dirty="0">
                          <a:solidFill>
                            <a:schemeClr val="bg1"/>
                          </a:solidFill>
                          <a:latin typeface="Arial" panose="020B0604020202020204" pitchFamily="34" charset="0"/>
                          <a:ea typeface="Arial" charset="0"/>
                          <a:cs typeface="Arial" panose="020B0604020202020204" pitchFamily="34" charset="0"/>
                        </a:rPr>
                      </a:br>
                      <a:r>
                        <a:rPr lang="en-US" sz="1000" b="1" i="0" kern="1200" dirty="0">
                          <a:solidFill>
                            <a:schemeClr val="bg1"/>
                          </a:solidFill>
                          <a:latin typeface="Arial" panose="020B0604020202020204" pitchFamily="34" charset="0"/>
                          <a:ea typeface="Arial" charset="0"/>
                          <a:cs typeface="Arial" panose="020B0604020202020204" pitchFamily="34" charset="0"/>
                        </a:rPr>
                        <a:t>BUDGET</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r>
                        <a:rPr lang="en-US" sz="1000" b="1" i="0" kern="1200" dirty="0">
                          <a:solidFill>
                            <a:schemeClr val="bg1"/>
                          </a:solidFill>
                          <a:latin typeface="Arial" panose="020B0604020202020204" pitchFamily="34" charset="0"/>
                          <a:ea typeface="Arial" charset="0"/>
                          <a:cs typeface="Arial" panose="020B0604020202020204" pitchFamily="34" charset="0"/>
                        </a:rPr>
                        <a:t>COMPLETION DATE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extLst>
                  <a:ext uri="{0D108BD9-81ED-4DB2-BD59-A6C34878D82A}">
                    <a16:rowId xmlns:a16="http://schemas.microsoft.com/office/drawing/2014/main" val="10000"/>
                  </a:ext>
                </a:extLst>
              </a:tr>
              <a:tr h="640080">
                <a:tc>
                  <a:txBody>
                    <a:bodyPr/>
                    <a:lstStyle/>
                    <a:p>
                      <a:pPr marL="574675" indent="0"/>
                      <a:r>
                        <a:rPr lang="en-US" sz="1000" b="0" dirty="0">
                          <a:solidFill>
                            <a:schemeClr val="tx1"/>
                          </a:solidFill>
                          <a:latin typeface="Arial" panose="020B0604020202020204" pitchFamily="34" charset="0"/>
                          <a:cs typeface="Arial" panose="020B0604020202020204" pitchFamily="34" charset="0"/>
                        </a:rPr>
                        <a:t>Develop</a:t>
                      </a:r>
                      <a:r>
                        <a:rPr lang="en-US" sz="1000" b="0" baseline="0" dirty="0">
                          <a:solidFill>
                            <a:schemeClr val="tx1"/>
                          </a:solidFill>
                          <a:latin typeface="Arial" panose="020B0604020202020204" pitchFamily="34" charset="0"/>
                          <a:cs typeface="Arial" panose="020B0604020202020204" pitchFamily="34" charset="0"/>
                        </a:rPr>
                        <a:t> Business Continuity </a:t>
                      </a:r>
                      <a:br>
                        <a:rPr lang="en-US" sz="1000" b="0" baseline="0" dirty="0">
                          <a:solidFill>
                            <a:schemeClr val="tx1"/>
                          </a:solidFill>
                          <a:latin typeface="Arial" panose="020B0604020202020204" pitchFamily="34" charset="0"/>
                          <a:cs typeface="Arial" panose="020B0604020202020204" pitchFamily="34" charset="0"/>
                        </a:rPr>
                      </a:br>
                      <a:r>
                        <a:rPr lang="en-US" sz="1000" b="0" baseline="0" dirty="0">
                          <a:solidFill>
                            <a:schemeClr val="tx1"/>
                          </a:solidFill>
                          <a:latin typeface="Arial" panose="020B0604020202020204" pitchFamily="34" charset="0"/>
                          <a:cs typeface="Arial" panose="020B0604020202020204" pitchFamily="34" charset="0"/>
                        </a:rPr>
                        <a:t>and Crisis Communications Plans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1"/>
                  </a:ext>
                </a:extLst>
              </a:tr>
              <a:tr h="640080">
                <a:tc>
                  <a:txBody>
                    <a:bodyPr/>
                    <a:lstStyle/>
                    <a:p>
                      <a:pPr marL="574675" indent="0"/>
                      <a:r>
                        <a:rPr lang="en-US" sz="1000" b="0" dirty="0">
                          <a:solidFill>
                            <a:schemeClr val="tx1"/>
                          </a:solidFill>
                          <a:latin typeface="Arial" panose="020B0604020202020204" pitchFamily="34" charset="0"/>
                          <a:cs typeface="Arial" panose="020B0604020202020204" pitchFamily="34" charset="0"/>
                        </a:rPr>
                        <a:t>Conduct an Employee </a:t>
                      </a:r>
                      <a:br>
                        <a:rPr lang="en-US" sz="1000" b="0" dirty="0">
                          <a:solidFill>
                            <a:schemeClr val="tx1"/>
                          </a:solidFill>
                          <a:latin typeface="Arial" panose="020B0604020202020204" pitchFamily="34" charset="0"/>
                          <a:cs typeface="Arial" panose="020B0604020202020204" pitchFamily="34" charset="0"/>
                        </a:rPr>
                      </a:br>
                      <a:r>
                        <a:rPr lang="en-US" sz="1000" b="0" dirty="0">
                          <a:solidFill>
                            <a:schemeClr val="tx1"/>
                          </a:solidFill>
                          <a:latin typeface="Arial" panose="020B0604020202020204" pitchFamily="34" charset="0"/>
                          <a:cs typeface="Arial" panose="020B0604020202020204" pitchFamily="34" charset="0"/>
                        </a:rPr>
                        <a:t>Awareness Campaign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9"/>
                  </a:ext>
                </a:extLst>
              </a:tr>
              <a:tr h="640080">
                <a:tc>
                  <a:txBody>
                    <a:bodyPr/>
                    <a:lstStyle/>
                    <a:p>
                      <a:pPr marL="574675" indent="0"/>
                      <a:r>
                        <a:rPr lang="en-US" sz="1000" b="0" dirty="0">
                          <a:solidFill>
                            <a:schemeClr val="tx1"/>
                          </a:solidFill>
                          <a:latin typeface="Arial" panose="020B0604020202020204" pitchFamily="34" charset="0"/>
                          <a:cs typeface="Arial" panose="020B0604020202020204" pitchFamily="34" charset="0"/>
                        </a:rPr>
                        <a:t>Develop an Employee </a:t>
                      </a:r>
                      <a:br>
                        <a:rPr lang="en-US" sz="1000" b="0" dirty="0">
                          <a:solidFill>
                            <a:schemeClr val="tx1"/>
                          </a:solidFill>
                          <a:latin typeface="Arial" panose="020B0604020202020204" pitchFamily="34" charset="0"/>
                          <a:cs typeface="Arial" panose="020B0604020202020204" pitchFamily="34" charset="0"/>
                        </a:rPr>
                      </a:br>
                      <a:r>
                        <a:rPr lang="en-US" sz="1000" b="0" dirty="0">
                          <a:solidFill>
                            <a:schemeClr val="tx1"/>
                          </a:solidFill>
                          <a:latin typeface="Arial" panose="020B0604020202020204" pitchFamily="34" charset="0"/>
                          <a:cs typeface="Arial" panose="020B0604020202020204" pitchFamily="34" charset="0"/>
                        </a:rPr>
                        <a:t>Training Program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2"/>
                  </a:ext>
                </a:extLst>
              </a:tr>
              <a:tr h="640080">
                <a:tc>
                  <a:txBody>
                    <a:bodyPr/>
                    <a:lstStyle/>
                    <a:p>
                      <a:pPr marL="574675" indent="0">
                        <a:tabLst/>
                      </a:pPr>
                      <a:r>
                        <a:rPr lang="en-US" sz="1000" b="0" dirty="0">
                          <a:solidFill>
                            <a:schemeClr val="tx1"/>
                          </a:solidFill>
                          <a:latin typeface="Arial" panose="020B0604020202020204" pitchFamily="34" charset="0"/>
                          <a:cs typeface="Arial" panose="020B0604020202020204" pitchFamily="34" charset="0"/>
                        </a:rPr>
                        <a:t>Conduct an Employee </a:t>
                      </a:r>
                      <a:br>
                        <a:rPr lang="en-US" sz="1000" b="0" dirty="0">
                          <a:solidFill>
                            <a:schemeClr val="tx1"/>
                          </a:solidFill>
                          <a:latin typeface="Arial" panose="020B0604020202020204" pitchFamily="34" charset="0"/>
                          <a:cs typeface="Arial" panose="020B0604020202020204" pitchFamily="34" charset="0"/>
                        </a:rPr>
                      </a:br>
                      <a:r>
                        <a:rPr lang="en-US" sz="1000" b="0" dirty="0">
                          <a:solidFill>
                            <a:schemeClr val="tx1"/>
                          </a:solidFill>
                          <a:latin typeface="Arial" panose="020B0604020202020204" pitchFamily="34" charset="0"/>
                          <a:cs typeface="Arial" panose="020B0604020202020204" pitchFamily="34" charset="0"/>
                        </a:rPr>
                        <a:t>Training Session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3"/>
                  </a:ext>
                </a:extLst>
              </a:tr>
              <a:tr h="640080">
                <a:tc>
                  <a:txBody>
                    <a:bodyPr/>
                    <a:lstStyle/>
                    <a:p>
                      <a:pPr marL="574675" indent="0"/>
                      <a:r>
                        <a:rPr lang="en-US" sz="1000" b="0" dirty="0">
                          <a:solidFill>
                            <a:schemeClr val="tx1"/>
                          </a:solidFill>
                          <a:latin typeface="Arial" panose="020B0604020202020204" pitchFamily="34" charset="0"/>
                          <a:cs typeface="Arial" panose="020B0604020202020204" pitchFamily="34" charset="0"/>
                        </a:rPr>
                        <a:t>Conduct a Hurricane Drill</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4"/>
                  </a:ext>
                </a:extLst>
              </a:tr>
              <a:tr h="640080">
                <a:tc>
                  <a:txBody>
                    <a:bodyPr/>
                    <a:lstStyle/>
                    <a:p>
                      <a:pPr marL="574675" indent="0"/>
                      <a:r>
                        <a:rPr lang="en-US" sz="1000" b="0" dirty="0">
                          <a:solidFill>
                            <a:schemeClr val="tx1"/>
                          </a:solidFill>
                          <a:latin typeface="Arial" panose="020B0604020202020204" pitchFamily="34" charset="0"/>
                          <a:cs typeface="Arial" panose="020B0604020202020204" pitchFamily="34" charset="0"/>
                        </a:rPr>
                        <a:t>Review Insurance Coverage (including Flood Insurance)/Create Inventory (</a:t>
                      </a:r>
                      <a:r>
                        <a:rPr lang="en-US" sz="1000" b="0" i="1" dirty="0">
                          <a:solidFill>
                            <a:schemeClr val="tx1"/>
                          </a:solidFill>
                          <a:latin typeface="Arial" panose="020B0604020202020204" pitchFamily="34" charset="0"/>
                          <a:cs typeface="Arial" panose="020B0604020202020204" pitchFamily="34" charset="0"/>
                        </a:rPr>
                        <a:t>Note: See call out box </a:t>
                      </a:r>
                      <a:br>
                        <a:rPr lang="en-US" sz="1000" b="0" i="1" dirty="0">
                          <a:solidFill>
                            <a:schemeClr val="tx1"/>
                          </a:solidFill>
                          <a:latin typeface="Arial" panose="020B0604020202020204" pitchFamily="34" charset="0"/>
                          <a:cs typeface="Arial" panose="020B0604020202020204" pitchFamily="34" charset="0"/>
                        </a:rPr>
                      </a:br>
                      <a:r>
                        <a:rPr lang="en-US" sz="1000" b="0" i="1" dirty="0">
                          <a:solidFill>
                            <a:schemeClr val="tx1"/>
                          </a:solidFill>
                          <a:latin typeface="Arial" panose="020B0604020202020204" pitchFamily="34" charset="0"/>
                          <a:cs typeface="Arial" panose="020B0604020202020204" pitchFamily="34" charset="0"/>
                        </a:rPr>
                        <a:t>on page 18 regarding special information on flood insurance</a:t>
                      </a:r>
                      <a:r>
                        <a:rPr lang="en-US" sz="1000" b="0" dirty="0">
                          <a:solidFill>
                            <a:schemeClr val="tx1"/>
                          </a:solidFill>
                          <a:latin typeface="Arial" panose="020B0604020202020204" pitchFamily="34" charset="0"/>
                          <a:cs typeface="Arial" panose="020B0604020202020204" pitchFamily="34" charset="0"/>
                        </a:rPr>
                        <a:t>.)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5"/>
                  </a:ext>
                </a:extLst>
              </a:tr>
              <a:tr h="457200">
                <a:tc>
                  <a:txBody>
                    <a:bodyPr/>
                    <a:lstStyle/>
                    <a:p>
                      <a:r>
                        <a:rPr lang="en-US" sz="1000" b="1" dirty="0">
                          <a:solidFill>
                            <a:srgbClr val="832B40"/>
                          </a:solidFill>
                          <a:latin typeface="Arial" panose="020B0604020202020204" pitchFamily="34" charset="0"/>
                          <a:cs typeface="Arial" panose="020B0604020202020204" pitchFamily="34" charset="0"/>
                        </a:rPr>
                        <a:t>ADDITIONAL ACTION: </a:t>
                      </a:r>
                      <a:br>
                        <a:rPr lang="en-US" sz="1000" b="1" dirty="0">
                          <a:solidFill>
                            <a:schemeClr val="tx1"/>
                          </a:solidFill>
                          <a:latin typeface="Arial" panose="020B0604020202020204" pitchFamily="34" charset="0"/>
                          <a:cs typeface="Arial" panose="020B0604020202020204" pitchFamily="34" charset="0"/>
                        </a:rPr>
                      </a:br>
                      <a:r>
                        <a:rPr lang="en-US" sz="1000" b="0" dirty="0">
                          <a:solidFill>
                            <a:schemeClr val="tx1"/>
                          </a:solidFill>
                          <a:latin typeface="Arial" panose="020B0604020202020204" pitchFamily="34" charset="0"/>
                          <a:cs typeface="Arial" panose="020B0604020202020204" pitchFamily="34" charset="0"/>
                        </a:rPr>
                        <a:t>Develop an Employee Shelter/Evacuation </a:t>
                      </a:r>
                      <a:br>
                        <a:rPr lang="en-US" sz="1000" b="0" dirty="0">
                          <a:solidFill>
                            <a:schemeClr val="tx1"/>
                          </a:solidFill>
                          <a:latin typeface="Arial" panose="020B0604020202020204" pitchFamily="34" charset="0"/>
                          <a:cs typeface="Arial" panose="020B0604020202020204" pitchFamily="34" charset="0"/>
                        </a:rPr>
                      </a:br>
                      <a:r>
                        <a:rPr lang="en-US" sz="1000" b="0" dirty="0">
                          <a:solidFill>
                            <a:schemeClr val="tx1"/>
                          </a:solidFill>
                          <a:latin typeface="Arial" panose="020B0604020202020204" pitchFamily="34" charset="0"/>
                          <a:cs typeface="Arial" panose="020B0604020202020204" pitchFamily="34" charset="0"/>
                        </a:rPr>
                        <a:t>Plan and Include an Emergency Supply Kit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6"/>
                  </a:ext>
                </a:extLst>
              </a:tr>
              <a:tr h="731520">
                <a:tc>
                  <a:txBody>
                    <a:bodyPr/>
                    <a:lstStyle/>
                    <a:p>
                      <a:r>
                        <a:rPr lang="en-US" sz="1000" b="1" dirty="0">
                          <a:solidFill>
                            <a:srgbClr val="832B40"/>
                          </a:solidFill>
                          <a:latin typeface="Arial" panose="020B0604020202020204" pitchFamily="34" charset="0"/>
                          <a:cs typeface="Arial" panose="020B0604020202020204" pitchFamily="34" charset="0"/>
                        </a:rPr>
                        <a:t>ADDITIONAL ACTION: </a:t>
                      </a:r>
                      <a:br>
                        <a:rPr lang="en-US" sz="1000" b="1" dirty="0">
                          <a:solidFill>
                            <a:schemeClr val="tx1"/>
                          </a:solidFill>
                          <a:latin typeface="Arial" panose="020B0604020202020204" pitchFamily="34" charset="0"/>
                          <a:cs typeface="Arial" panose="020B0604020202020204" pitchFamily="34" charset="0"/>
                        </a:rPr>
                      </a:br>
                      <a:r>
                        <a:rPr lang="en-US" sz="1000" b="0" dirty="0">
                          <a:solidFill>
                            <a:schemeClr val="tx1"/>
                          </a:solidFill>
                          <a:latin typeface="Arial" panose="020B0604020202020204" pitchFamily="34" charset="0"/>
                          <a:cs typeface="Arial" panose="020B0604020202020204" pitchFamily="34" charset="0"/>
                        </a:rPr>
                        <a:t>Purchase a NOAA Weather Radio for Monitoring During an Event/Download </a:t>
                      </a:r>
                      <a:br>
                        <a:rPr lang="en-US" sz="1000" b="0" dirty="0">
                          <a:solidFill>
                            <a:schemeClr val="tx1"/>
                          </a:solidFill>
                          <a:latin typeface="Arial" panose="020B0604020202020204" pitchFamily="34" charset="0"/>
                          <a:cs typeface="Arial" panose="020B0604020202020204" pitchFamily="34" charset="0"/>
                        </a:rPr>
                      </a:br>
                      <a:r>
                        <a:rPr lang="en-US" sz="1000" b="0" dirty="0">
                          <a:solidFill>
                            <a:schemeClr val="tx1"/>
                          </a:solidFill>
                          <a:latin typeface="Arial" panose="020B0604020202020204" pitchFamily="34" charset="0"/>
                          <a:cs typeface="Arial" panose="020B0604020202020204" pitchFamily="34" charset="0"/>
                        </a:rPr>
                        <a:t>a Mobile Alerting App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7"/>
                  </a:ext>
                </a:extLst>
              </a:tr>
            </a:tbl>
          </a:graphicData>
        </a:graphic>
      </p:graphicFrame>
      <p:sp>
        <p:nvSpPr>
          <p:cNvPr id="9" name="Oval 8"/>
          <p:cNvSpPr/>
          <p:nvPr/>
        </p:nvSpPr>
        <p:spPr>
          <a:xfrm>
            <a:off x="641045" y="3718185"/>
            <a:ext cx="457200" cy="457200"/>
          </a:xfrm>
          <a:prstGeom prst="ellipse">
            <a:avLst/>
          </a:prstGeom>
          <a:solidFill>
            <a:srgbClr val="A02140"/>
          </a:solidFill>
        </p:spPr>
        <p:txBody>
          <a:bodyPr wrap="none" lIns="0" rIns="0" anchor="ctr" anchorCtr="0">
            <a:noAutofit/>
          </a:bodyPr>
          <a:lstStyle/>
          <a:p>
            <a:pPr algn="ctr"/>
            <a:r>
              <a:rPr lang="en-US" b="1" dirty="0">
                <a:solidFill>
                  <a:schemeClr val="bg1"/>
                </a:solidFill>
                <a:latin typeface="Arial" panose="020B0604020202020204" pitchFamily="34" charset="0"/>
                <a:cs typeface="Arial" panose="020B0604020202020204" pitchFamily="34" charset="0"/>
              </a:rPr>
              <a:t>1</a:t>
            </a:r>
          </a:p>
        </p:txBody>
      </p:sp>
      <p:sp>
        <p:nvSpPr>
          <p:cNvPr id="10" name="Oval 9"/>
          <p:cNvSpPr/>
          <p:nvPr/>
        </p:nvSpPr>
        <p:spPr>
          <a:xfrm>
            <a:off x="641045" y="4357841"/>
            <a:ext cx="457200" cy="457200"/>
          </a:xfrm>
          <a:prstGeom prst="ellipse">
            <a:avLst/>
          </a:prstGeom>
          <a:solidFill>
            <a:srgbClr val="A02140"/>
          </a:solidFill>
        </p:spPr>
        <p:txBody>
          <a:bodyPr wrap="none" lIns="0" rIns="0" anchor="ctr" anchorCtr="0">
            <a:noAutofit/>
          </a:bodyPr>
          <a:lstStyle/>
          <a:p>
            <a:pPr algn="ctr"/>
            <a:r>
              <a:rPr lang="en-US" b="1" dirty="0">
                <a:solidFill>
                  <a:schemeClr val="bg1"/>
                </a:solidFill>
                <a:latin typeface="Arial" panose="020B0604020202020204" pitchFamily="34" charset="0"/>
                <a:cs typeface="Arial" panose="020B0604020202020204" pitchFamily="34" charset="0"/>
              </a:rPr>
              <a:t>2</a:t>
            </a:r>
          </a:p>
        </p:txBody>
      </p:sp>
      <p:sp>
        <p:nvSpPr>
          <p:cNvPr id="11" name="Oval 10"/>
          <p:cNvSpPr/>
          <p:nvPr/>
        </p:nvSpPr>
        <p:spPr>
          <a:xfrm>
            <a:off x="641045" y="4997497"/>
            <a:ext cx="457200" cy="457200"/>
          </a:xfrm>
          <a:prstGeom prst="ellipse">
            <a:avLst/>
          </a:prstGeom>
          <a:solidFill>
            <a:srgbClr val="A02140"/>
          </a:solidFill>
        </p:spPr>
        <p:txBody>
          <a:bodyPr wrap="none" lIns="0" rIns="0" anchor="ctr" anchorCtr="0">
            <a:noAutofit/>
          </a:bodyPr>
          <a:lstStyle/>
          <a:p>
            <a:pPr algn="ctr"/>
            <a:r>
              <a:rPr lang="en-US" b="1" dirty="0">
                <a:solidFill>
                  <a:schemeClr val="bg1"/>
                </a:solidFill>
                <a:latin typeface="Arial" panose="020B0604020202020204" pitchFamily="34" charset="0"/>
                <a:cs typeface="Arial" panose="020B0604020202020204" pitchFamily="34" charset="0"/>
              </a:rPr>
              <a:t>3</a:t>
            </a:r>
          </a:p>
        </p:txBody>
      </p:sp>
      <p:sp>
        <p:nvSpPr>
          <p:cNvPr id="12" name="Oval 11"/>
          <p:cNvSpPr/>
          <p:nvPr/>
        </p:nvSpPr>
        <p:spPr>
          <a:xfrm>
            <a:off x="641045" y="5637153"/>
            <a:ext cx="457200" cy="457200"/>
          </a:xfrm>
          <a:prstGeom prst="ellipse">
            <a:avLst/>
          </a:prstGeom>
          <a:solidFill>
            <a:srgbClr val="A02140"/>
          </a:solidFill>
        </p:spPr>
        <p:txBody>
          <a:bodyPr wrap="none" lIns="0" rIns="0" anchor="ctr" anchorCtr="0">
            <a:noAutofit/>
          </a:bodyPr>
          <a:lstStyle/>
          <a:p>
            <a:pPr algn="ctr"/>
            <a:r>
              <a:rPr lang="en-US" b="1" dirty="0">
                <a:solidFill>
                  <a:schemeClr val="bg1"/>
                </a:solidFill>
                <a:latin typeface="Arial" panose="020B0604020202020204" pitchFamily="34" charset="0"/>
                <a:cs typeface="Arial" panose="020B0604020202020204" pitchFamily="34" charset="0"/>
              </a:rPr>
              <a:t>4</a:t>
            </a:r>
          </a:p>
        </p:txBody>
      </p:sp>
      <p:sp>
        <p:nvSpPr>
          <p:cNvPr id="13" name="Oval 12"/>
          <p:cNvSpPr/>
          <p:nvPr/>
        </p:nvSpPr>
        <p:spPr>
          <a:xfrm>
            <a:off x="641045" y="6276809"/>
            <a:ext cx="457200" cy="457200"/>
          </a:xfrm>
          <a:prstGeom prst="ellipse">
            <a:avLst/>
          </a:prstGeom>
          <a:solidFill>
            <a:srgbClr val="A02140"/>
          </a:solidFill>
        </p:spPr>
        <p:txBody>
          <a:bodyPr wrap="none" lIns="0" rIns="0" anchor="ctr" anchorCtr="0">
            <a:noAutofit/>
          </a:bodyPr>
          <a:lstStyle/>
          <a:p>
            <a:pPr algn="ctr"/>
            <a:r>
              <a:rPr lang="en-US" b="1" dirty="0">
                <a:solidFill>
                  <a:schemeClr val="bg1"/>
                </a:solidFill>
                <a:latin typeface="Arial" panose="020B0604020202020204" pitchFamily="34" charset="0"/>
                <a:cs typeface="Arial" panose="020B0604020202020204" pitchFamily="34" charset="0"/>
              </a:rPr>
              <a:t>5</a:t>
            </a:r>
          </a:p>
        </p:txBody>
      </p:sp>
      <p:sp>
        <p:nvSpPr>
          <p:cNvPr id="15" name="Title 1"/>
          <p:cNvSpPr txBox="1">
            <a:spLocks/>
          </p:cNvSpPr>
          <p:nvPr/>
        </p:nvSpPr>
        <p:spPr>
          <a:xfrm>
            <a:off x="533400" y="1655064"/>
            <a:ext cx="6819900" cy="1354217"/>
          </a:xfrm>
          <a:prstGeom prst="rect">
            <a:avLst/>
          </a:prstGeom>
        </p:spPr>
        <p:txBody>
          <a:bodyPr wrap="square" lIns="0" rIns="0" anchor="t" anchorCtr="0">
            <a:spAutoFit/>
          </a:bodyPr>
          <a:lstStyle>
            <a:defPPr>
              <a:defRPr lang="en-US"/>
            </a:defPPr>
            <a:lvl1pPr>
              <a:spcBef>
                <a:spcPct val="0"/>
              </a:spcBef>
              <a:buNone/>
              <a:defRPr sz="1200">
                <a:solidFill>
                  <a:prstClr val="black">
                    <a:lumMod val="65000"/>
                    <a:lumOff val="35000"/>
                  </a:prstClr>
                </a:solidFill>
                <a:latin typeface="Arial" panose="020B0604020202020204" pitchFamily="34" charset="0"/>
                <a:ea typeface="Calibri Light" charset="0"/>
                <a:cs typeface="Arial" panose="020B0604020202020204" pitchFamily="34" charset="0"/>
              </a:defRPr>
            </a:lvl1pPr>
          </a:lstStyle>
          <a:p>
            <a:pPr>
              <a:spcAft>
                <a:spcPts val="600"/>
              </a:spcAft>
            </a:pPr>
            <a:r>
              <a:rPr lang="en-US" sz="1100" dirty="0">
                <a:solidFill>
                  <a:schemeClr val="tx1"/>
                </a:solidFill>
              </a:rPr>
              <a:t>Below is a list of key preparedness measures your organization can complete to ensure your staff is prepared to handle a hurricane; however, the list is not all-inclusive. In addition, even if you are required to evacuate, being prepared allows you to stay in contact with your staff and provides a sense of comfort that your organization will be able to reopen after the disaster. For additional guidance on preparedness measures, please see the </a:t>
            </a:r>
            <a:r>
              <a:rPr lang="en-US" sz="1100" i="1" dirty="0">
                <a:solidFill>
                  <a:schemeClr val="tx1"/>
                </a:solidFill>
              </a:rPr>
              <a:t>Quick Reference Guide</a:t>
            </a:r>
            <a:r>
              <a:rPr lang="en-US" sz="1100" dirty="0">
                <a:solidFill>
                  <a:schemeClr val="tx1"/>
                </a:solidFill>
              </a:rPr>
              <a:t>: </a:t>
            </a:r>
            <a:r>
              <a:rPr lang="en-US" sz="1100" dirty="0">
                <a:solidFill>
                  <a:srgbClr val="832B40"/>
                </a:solidFill>
              </a:rPr>
              <a:t>STAFF</a:t>
            </a:r>
            <a:r>
              <a:rPr lang="en-US" sz="1100" dirty="0">
                <a:solidFill>
                  <a:schemeClr val="tx1"/>
                </a:solidFill>
              </a:rPr>
              <a:t> in this program. </a:t>
            </a:r>
          </a:p>
          <a:p>
            <a:pPr>
              <a:spcAft>
                <a:spcPts val="600"/>
              </a:spcAft>
            </a:pPr>
            <a:r>
              <a:rPr lang="en-US" sz="1100" dirty="0">
                <a:solidFill>
                  <a:schemeClr val="tx1"/>
                </a:solidFill>
              </a:rPr>
              <a:t>By performing steps one through six, organizations will be eligible for recognition as a Ready Business – </a:t>
            </a:r>
            <a:r>
              <a:rPr lang="en-US" sz="1100" dirty="0">
                <a:solidFill>
                  <a:srgbClr val="832B40"/>
                </a:solidFill>
              </a:rPr>
              <a:t>STAFF</a:t>
            </a:r>
            <a:r>
              <a:rPr lang="en-US" sz="1100" dirty="0">
                <a:solidFill>
                  <a:schemeClr val="tx1"/>
                </a:solidFill>
              </a:rPr>
              <a:t>. The Additional Actions are recommended, but not required, for recognition.</a:t>
            </a:r>
          </a:p>
        </p:txBody>
      </p:sp>
      <p:sp>
        <p:nvSpPr>
          <p:cNvPr id="16" name="Oval 15"/>
          <p:cNvSpPr/>
          <p:nvPr/>
        </p:nvSpPr>
        <p:spPr>
          <a:xfrm>
            <a:off x="641045" y="6916465"/>
            <a:ext cx="457200" cy="457200"/>
          </a:xfrm>
          <a:prstGeom prst="ellipse">
            <a:avLst/>
          </a:prstGeom>
          <a:solidFill>
            <a:srgbClr val="A02140"/>
          </a:solidFill>
        </p:spPr>
        <p:txBody>
          <a:bodyPr wrap="none" lIns="0" rIns="0" anchor="ctr" anchorCtr="0">
            <a:noAutofit/>
          </a:bodyPr>
          <a:lstStyle/>
          <a:p>
            <a:pPr algn="ctr"/>
            <a:r>
              <a:rPr lang="en-US" b="1" dirty="0">
                <a:solidFill>
                  <a:schemeClr val="bg1"/>
                </a:solidFill>
                <a:latin typeface="Arial" panose="020B0604020202020204" pitchFamily="34" charset="0"/>
                <a:cs typeface="Arial" panose="020B0604020202020204" pitchFamily="34" charset="0"/>
              </a:rPr>
              <a:t>6</a:t>
            </a:r>
          </a:p>
        </p:txBody>
      </p:sp>
    </p:spTree>
    <p:extLst>
      <p:ext uri="{BB962C8B-B14F-4D97-AF65-F5344CB8AC3E}">
        <p14:creationId xmlns:p14="http://schemas.microsoft.com/office/powerpoint/2010/main" val="23845132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Develop A Plan: STAFF</a:t>
            </a:r>
          </a:p>
        </p:txBody>
      </p:sp>
      <p:sp>
        <p:nvSpPr>
          <p:cNvPr id="5" name="Slide Number Placeholder 4"/>
          <p:cNvSpPr>
            <a:spLocks noGrp="1"/>
          </p:cNvSpPr>
          <p:nvPr>
            <p:ph type="sldNum" sz="quarter" idx="4"/>
          </p:nvPr>
        </p:nvSpPr>
        <p:spPr/>
        <p:txBody>
          <a:bodyPr/>
          <a:lstStyle/>
          <a:p>
            <a:fld id="{7749E63D-D648-FD44-8A88-2CC5333ECCD2}" type="slidenum">
              <a:rPr lang="en-US" smtClean="0"/>
              <a:pPr/>
              <a:t>18</a:t>
            </a:fld>
            <a:endParaRPr lang="en-US" dirty="0"/>
          </a:p>
        </p:txBody>
      </p:sp>
      <p:sp>
        <p:nvSpPr>
          <p:cNvPr id="15" name="Title 1"/>
          <p:cNvSpPr txBox="1">
            <a:spLocks/>
          </p:cNvSpPr>
          <p:nvPr/>
        </p:nvSpPr>
        <p:spPr>
          <a:xfrm>
            <a:off x="533400" y="1655064"/>
            <a:ext cx="2717800" cy="3046988"/>
          </a:xfrm>
          <a:prstGeom prst="rect">
            <a:avLst/>
          </a:prstGeom>
        </p:spPr>
        <p:txBody>
          <a:bodyPr wrap="square" lIns="0" rIns="0" anchor="t" anchorCtr="0">
            <a:spAutoFit/>
          </a:bodyPr>
          <a:lstStyle>
            <a:defPPr>
              <a:defRPr lang="en-US"/>
            </a:defPPr>
            <a:lvl1pPr>
              <a:spcBef>
                <a:spcPct val="0"/>
              </a:spcBef>
              <a:buNone/>
              <a:defRPr sz="1200">
                <a:solidFill>
                  <a:prstClr val="black">
                    <a:lumMod val="65000"/>
                    <a:lumOff val="35000"/>
                  </a:prstClr>
                </a:solidFill>
                <a:latin typeface="Arial" panose="020B0604020202020204" pitchFamily="34" charset="0"/>
                <a:ea typeface="Calibri Light" charset="0"/>
                <a:cs typeface="Arial" panose="020B0604020202020204" pitchFamily="34" charset="0"/>
              </a:defRPr>
            </a:lvl1pPr>
          </a:lstStyle>
          <a:p>
            <a:pPr>
              <a:spcAft>
                <a:spcPts val="600"/>
              </a:spcAft>
            </a:pPr>
            <a:r>
              <a:rPr lang="en-US" sz="1100" b="1" dirty="0">
                <a:solidFill>
                  <a:srgbClr val="832B40"/>
                </a:solidFill>
              </a:rPr>
              <a:t>FLOOD INSURANCE IS CRITICAL FOR BUSINESSES AND EMPLOYEES ALIKE  </a:t>
            </a:r>
          </a:p>
          <a:p>
            <a:pPr>
              <a:spcAft>
                <a:spcPts val="600"/>
              </a:spcAft>
            </a:pPr>
            <a:r>
              <a:rPr lang="en-US" sz="1100" dirty="0">
                <a:solidFill>
                  <a:schemeClr val="tx1"/>
                </a:solidFill>
              </a:rPr>
              <a:t>Did you know that homeowners insurance doesn’t cover flood? The National Flood Insurance Program (NFIP) was developed to help provide a means for property owners to financially protect themselves. The NFIP offers flood insurance to homeowners, renters, and business owners if their community participates in the NFIP. Participating communities agree to adopt and enforce ordinances that meet or exceed FEMA requirements to reduce the risk of flooding. The average flood insurance policy costs about $700 per year. To learn more about the NFIP and flood insurance in your area, visit </a:t>
            </a:r>
            <a:r>
              <a:rPr lang="en-US" sz="1100" dirty="0" err="1">
                <a:solidFill>
                  <a:schemeClr val="tx1"/>
                </a:solidFill>
              </a:rPr>
              <a:t>FloodSmart</a:t>
            </a:r>
            <a:r>
              <a:rPr lang="en-US" sz="1100" dirty="0">
                <a:solidFill>
                  <a:schemeClr val="tx1"/>
                </a:solidFill>
              </a:rPr>
              <a:t>.</a:t>
            </a:r>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51004" t="22614" b="29912"/>
          <a:stretch/>
        </p:blipFill>
        <p:spPr>
          <a:xfrm>
            <a:off x="3441700" y="1676399"/>
            <a:ext cx="3808186" cy="4775201"/>
          </a:xfrm>
          <a:prstGeom prst="rect">
            <a:avLst/>
          </a:prstGeom>
        </p:spPr>
      </p:pic>
    </p:spTree>
    <p:extLst>
      <p:ext uri="{BB962C8B-B14F-4D97-AF65-F5344CB8AC3E}">
        <p14:creationId xmlns:p14="http://schemas.microsoft.com/office/powerpoint/2010/main" val="403879930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Develop A Plan: SURROUNDINGS</a:t>
            </a:r>
          </a:p>
        </p:txBody>
      </p:sp>
      <p:sp>
        <p:nvSpPr>
          <p:cNvPr id="7" name="Slide Number Placeholder 6"/>
          <p:cNvSpPr>
            <a:spLocks noGrp="1"/>
          </p:cNvSpPr>
          <p:nvPr>
            <p:ph type="sldNum" sz="quarter" idx="4"/>
          </p:nvPr>
        </p:nvSpPr>
        <p:spPr/>
        <p:txBody>
          <a:bodyPr/>
          <a:lstStyle/>
          <a:p>
            <a:fld id="{7749E63D-D648-FD44-8A88-2CC5333ECCD2}" type="slidenum">
              <a:rPr lang="en-US" smtClean="0"/>
              <a:pPr/>
              <a:t>19</a:t>
            </a:fld>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val="2490871885"/>
              </p:ext>
            </p:extLst>
          </p:nvPr>
        </p:nvGraphicFramePr>
        <p:xfrm>
          <a:off x="533400" y="2834640"/>
          <a:ext cx="6705599" cy="4823460"/>
        </p:xfrm>
        <a:graphic>
          <a:graphicData uri="http://schemas.openxmlformats.org/drawingml/2006/table">
            <a:tbl>
              <a:tblPr>
                <a:tableStyleId>{5C22544A-7EE6-4342-B048-85BDC9FD1C3A}</a:tableStyleId>
              </a:tblPr>
              <a:tblGrid>
                <a:gridCol w="1745293">
                  <a:extLst>
                    <a:ext uri="{9D8B030D-6E8A-4147-A177-3AD203B41FA5}">
                      <a16:colId xmlns:a16="http://schemas.microsoft.com/office/drawing/2014/main" val="20000"/>
                    </a:ext>
                  </a:extLst>
                </a:gridCol>
                <a:gridCol w="1653436">
                  <a:extLst>
                    <a:ext uri="{9D8B030D-6E8A-4147-A177-3AD203B41FA5}">
                      <a16:colId xmlns:a16="http://schemas.microsoft.com/office/drawing/2014/main" val="20001"/>
                    </a:ext>
                  </a:extLst>
                </a:gridCol>
                <a:gridCol w="1102290">
                  <a:extLst>
                    <a:ext uri="{9D8B030D-6E8A-4147-A177-3AD203B41FA5}">
                      <a16:colId xmlns:a16="http://schemas.microsoft.com/office/drawing/2014/main" val="20002"/>
                    </a:ext>
                  </a:extLst>
                </a:gridCol>
                <a:gridCol w="1102290">
                  <a:extLst>
                    <a:ext uri="{9D8B030D-6E8A-4147-A177-3AD203B41FA5}">
                      <a16:colId xmlns:a16="http://schemas.microsoft.com/office/drawing/2014/main" val="20003"/>
                    </a:ext>
                  </a:extLst>
                </a:gridCol>
                <a:gridCol w="1102290">
                  <a:extLst>
                    <a:ext uri="{9D8B030D-6E8A-4147-A177-3AD203B41FA5}">
                      <a16:colId xmlns:a16="http://schemas.microsoft.com/office/drawing/2014/main" val="20004"/>
                    </a:ext>
                  </a:extLst>
                </a:gridCol>
              </a:tblGrid>
              <a:tr h="457200">
                <a:tc>
                  <a:txBody>
                    <a:bodyPr/>
                    <a:lstStyle/>
                    <a:p>
                      <a:r>
                        <a:rPr lang="en-US" sz="1000" b="1" i="0" dirty="0">
                          <a:solidFill>
                            <a:schemeClr val="bg1"/>
                          </a:solidFill>
                          <a:latin typeface="Arial" panose="020B0604020202020204" pitchFamily="34" charset="0"/>
                          <a:ea typeface="Arial" charset="0"/>
                          <a:cs typeface="Arial" panose="020B0604020202020204" pitchFamily="34" charset="0"/>
                        </a:rPr>
                        <a:t>SURROUNDINGS RISKS</a:t>
                      </a: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r>
                        <a:rPr lang="en-US" sz="1000" b="1" i="0" kern="1200" dirty="0">
                          <a:solidFill>
                            <a:schemeClr val="bg1"/>
                          </a:solidFill>
                          <a:latin typeface="Arial" panose="020B0604020202020204" pitchFamily="34" charset="0"/>
                          <a:ea typeface="Arial" charset="0"/>
                          <a:cs typeface="Arial" panose="020B0604020202020204" pitchFamily="34" charset="0"/>
                        </a:rPr>
                        <a:t>MITIGATION SOLUTION</a:t>
                      </a: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br>
                        <a:rPr lang="en-US" sz="1000" b="1" i="0" kern="1200" dirty="0">
                          <a:solidFill>
                            <a:schemeClr val="bg1"/>
                          </a:solidFill>
                          <a:latin typeface="Arial" panose="020B0604020202020204" pitchFamily="34" charset="0"/>
                          <a:ea typeface="Arial" charset="0"/>
                          <a:cs typeface="Arial" panose="020B0604020202020204" pitchFamily="34" charset="0"/>
                        </a:rPr>
                      </a:br>
                      <a:r>
                        <a:rPr lang="en-US" sz="1000" b="1" i="0" kern="1200" dirty="0">
                          <a:solidFill>
                            <a:schemeClr val="bg1"/>
                          </a:solidFill>
                          <a:latin typeface="Arial" panose="020B0604020202020204" pitchFamily="34" charset="0"/>
                          <a:ea typeface="Arial" charset="0"/>
                          <a:cs typeface="Arial" panose="020B0604020202020204" pitchFamily="34" charset="0"/>
                        </a:rPr>
                        <a:t>ASSIGNED TO</a:t>
                      </a: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br>
                        <a:rPr lang="en-US" sz="1000" b="1" i="0" kern="1200" dirty="0">
                          <a:solidFill>
                            <a:schemeClr val="bg1"/>
                          </a:solidFill>
                          <a:latin typeface="Arial" panose="020B0604020202020204" pitchFamily="34" charset="0"/>
                          <a:ea typeface="Arial" charset="0"/>
                          <a:cs typeface="Arial" panose="020B0604020202020204" pitchFamily="34" charset="0"/>
                        </a:rPr>
                      </a:br>
                      <a:r>
                        <a:rPr lang="en-US" sz="1000" b="1" i="0" kern="1200" dirty="0">
                          <a:solidFill>
                            <a:schemeClr val="bg1"/>
                          </a:solidFill>
                          <a:latin typeface="Arial" panose="020B0604020202020204" pitchFamily="34" charset="0"/>
                          <a:ea typeface="Arial" charset="0"/>
                          <a:cs typeface="Arial" panose="020B0604020202020204" pitchFamily="34" charset="0"/>
                        </a:rPr>
                        <a:t>BUDGET</a:t>
                      </a: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r>
                        <a:rPr lang="en-US" sz="1000" b="1" i="0" kern="1200" dirty="0">
                          <a:solidFill>
                            <a:schemeClr val="bg1"/>
                          </a:solidFill>
                          <a:latin typeface="Arial" panose="020B0604020202020204" pitchFamily="34" charset="0"/>
                          <a:ea typeface="Arial" charset="0"/>
                          <a:cs typeface="Arial" panose="020B0604020202020204" pitchFamily="34" charset="0"/>
                        </a:rPr>
                        <a:t>COMPLETION DATE </a:t>
                      </a: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extLst>
                  <a:ext uri="{0D108BD9-81ED-4DB2-BD59-A6C34878D82A}">
                    <a16:rowId xmlns:a16="http://schemas.microsoft.com/office/drawing/2014/main" val="10000"/>
                  </a:ext>
                </a:extLst>
              </a:tr>
              <a:tr h="464820">
                <a:tc>
                  <a:txBody>
                    <a:bodyPr/>
                    <a:lstStyle/>
                    <a:p>
                      <a:pPr marL="0" indent="0" algn="l" defTabSz="457200" rtl="0" eaLnBrk="1" latinLnBrk="0" hangingPunct="1">
                        <a:lnSpc>
                          <a:spcPct val="95000"/>
                        </a:lnSpc>
                      </a:pPr>
                      <a:r>
                        <a:rPr lang="en-US" sz="1000" b="0" kern="1200" dirty="0">
                          <a:solidFill>
                            <a:schemeClr val="tx1"/>
                          </a:solidFill>
                          <a:latin typeface="Arial" panose="020B0604020202020204" pitchFamily="34" charset="0"/>
                          <a:ea typeface="+mn-ea"/>
                          <a:cs typeface="Arial" panose="020B0604020202020204" pitchFamily="34" charset="0"/>
                        </a:rPr>
                        <a:t>Signs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457200" rtl="0" eaLnBrk="1" fontAlgn="auto" latinLnBrk="0" hangingPunct="1">
                        <a:lnSpc>
                          <a:spcPct val="95000"/>
                        </a:lnSpc>
                        <a:spcBef>
                          <a:spcPts val="0"/>
                        </a:spcBef>
                        <a:spcAft>
                          <a:spcPts val="0"/>
                        </a:spcAft>
                        <a:buClrTx/>
                        <a:buSzTx/>
                        <a:buFontTx/>
                        <a:buNone/>
                        <a:tabLst/>
                        <a:defRPr/>
                      </a:pPr>
                      <a:r>
                        <a:rPr lang="en-US" sz="1000" b="0" kern="1200" dirty="0">
                          <a:solidFill>
                            <a:schemeClr val="tx1"/>
                          </a:solidFill>
                          <a:latin typeface="Arial" panose="020B0604020202020204" pitchFamily="34" charset="0"/>
                          <a:ea typeface="+mn-ea"/>
                          <a:cs typeface="Arial" panose="020B0604020202020204" pitchFamily="34" charset="0"/>
                        </a:rPr>
                        <a:t>Reinforce signs to withstand expected wind pressures or remove prior to event.</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1"/>
                  </a:ext>
                </a:extLst>
              </a:tr>
              <a:tr h="289560">
                <a:tc>
                  <a:txBody>
                    <a:bodyPr/>
                    <a:lstStyle/>
                    <a:p>
                      <a:pPr marL="0" indent="0" algn="l" defTabSz="457200" rtl="0" eaLnBrk="1" latinLnBrk="0" hangingPunct="1">
                        <a:lnSpc>
                          <a:spcPct val="95000"/>
                        </a:lnSpc>
                      </a:pPr>
                      <a:r>
                        <a:rPr lang="en-US" sz="1000" b="0" kern="1200" dirty="0">
                          <a:solidFill>
                            <a:schemeClr val="tx1"/>
                          </a:solidFill>
                          <a:latin typeface="Arial" panose="020B0604020202020204" pitchFamily="34" charset="0"/>
                          <a:ea typeface="+mn-ea"/>
                          <a:cs typeface="Arial" panose="020B0604020202020204" pitchFamily="34" charset="0"/>
                        </a:rPr>
                        <a:t>Flagpoles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95000"/>
                        </a:lnSpc>
                        <a:spcBef>
                          <a:spcPts val="0"/>
                        </a:spcBef>
                        <a:spcAft>
                          <a:spcPts val="0"/>
                        </a:spcAft>
                        <a:buClrTx/>
                        <a:buSzTx/>
                        <a:buFontTx/>
                        <a:buNone/>
                        <a:tabLst/>
                        <a:defRPr/>
                      </a:pPr>
                      <a:r>
                        <a:rPr lang="en-US" sz="1000" b="0" kern="1200" dirty="0">
                          <a:solidFill>
                            <a:schemeClr val="tx1"/>
                          </a:solidFill>
                          <a:latin typeface="Arial" panose="020B0604020202020204" pitchFamily="34" charset="0"/>
                          <a:ea typeface="+mn-ea"/>
                          <a:cs typeface="Arial" panose="020B0604020202020204" pitchFamily="34" charset="0"/>
                        </a:rPr>
                        <a:t>Secure flagpole(s) to withstand expected wind pressures or remove prior to event.</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2"/>
                  </a:ext>
                </a:extLst>
              </a:tr>
              <a:tr h="457200">
                <a:tc>
                  <a:txBody>
                    <a:bodyPr/>
                    <a:lstStyle/>
                    <a:p>
                      <a:pPr marL="0" indent="0" algn="l" defTabSz="457200" rtl="0" eaLnBrk="1" latinLnBrk="0" hangingPunct="1">
                        <a:lnSpc>
                          <a:spcPct val="95000"/>
                        </a:lnSpc>
                      </a:pPr>
                      <a:r>
                        <a:rPr lang="en-US" sz="1000" b="0" kern="1200" dirty="0">
                          <a:solidFill>
                            <a:schemeClr val="tx1"/>
                          </a:solidFill>
                          <a:latin typeface="Arial" panose="020B0604020202020204" pitchFamily="34" charset="0"/>
                          <a:ea typeface="+mn-ea"/>
                          <a:cs typeface="Arial" panose="020B0604020202020204" pitchFamily="34" charset="0"/>
                        </a:rPr>
                        <a:t>Landscaping/Trees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95000"/>
                        </a:lnSpc>
                        <a:spcBef>
                          <a:spcPts val="0"/>
                        </a:spcBef>
                        <a:spcAft>
                          <a:spcPts val="0"/>
                        </a:spcAft>
                        <a:buClrTx/>
                        <a:buSzTx/>
                        <a:buFontTx/>
                        <a:buNone/>
                        <a:tabLst/>
                        <a:defRPr/>
                      </a:pPr>
                      <a:r>
                        <a:rPr lang="en-US" sz="1000" b="0" kern="1200" dirty="0">
                          <a:solidFill>
                            <a:schemeClr val="tx1"/>
                          </a:solidFill>
                          <a:latin typeface="Arial" panose="020B0604020202020204" pitchFamily="34" charset="0"/>
                          <a:ea typeface="+mn-ea"/>
                          <a:cs typeface="Arial" panose="020B0604020202020204" pitchFamily="34" charset="0"/>
                        </a:rPr>
                        <a:t>Consult a professional landscaper and develop a plan for hurricane-resilient landscaping.</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3"/>
                  </a:ext>
                </a:extLst>
              </a:tr>
              <a:tr h="0">
                <a:tc>
                  <a:txBody>
                    <a:bodyPr/>
                    <a:lstStyle/>
                    <a:p>
                      <a:pPr marL="0" indent="0" algn="l" defTabSz="457200" rtl="0" eaLnBrk="1" latinLnBrk="0" hangingPunct="1">
                        <a:lnSpc>
                          <a:spcPct val="95000"/>
                        </a:lnSpc>
                      </a:pPr>
                      <a:r>
                        <a:rPr lang="en-US" sz="1000" b="0" kern="1200" dirty="0">
                          <a:solidFill>
                            <a:schemeClr val="tx1"/>
                          </a:solidFill>
                          <a:latin typeface="Arial" panose="020B0604020202020204" pitchFamily="34" charset="0"/>
                          <a:ea typeface="+mn-ea"/>
                          <a:cs typeface="Arial" panose="020B0604020202020204" pitchFamily="34" charset="0"/>
                        </a:rPr>
                        <a:t>Fences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95000"/>
                        </a:lnSpc>
                        <a:spcBef>
                          <a:spcPts val="0"/>
                        </a:spcBef>
                        <a:spcAft>
                          <a:spcPts val="0"/>
                        </a:spcAft>
                        <a:buClrTx/>
                        <a:buSzTx/>
                        <a:buFontTx/>
                        <a:buNone/>
                        <a:tabLst/>
                        <a:defRPr/>
                      </a:pPr>
                      <a:r>
                        <a:rPr lang="en-US" sz="1000" b="0" kern="1200" dirty="0">
                          <a:solidFill>
                            <a:schemeClr val="tx1"/>
                          </a:solidFill>
                          <a:latin typeface="Arial" panose="020B0604020202020204" pitchFamily="34" charset="0"/>
                          <a:ea typeface="+mn-ea"/>
                          <a:cs typeface="Arial" panose="020B0604020202020204" pitchFamily="34" charset="0"/>
                        </a:rPr>
                        <a:t>Ensure fencing is installed securely.</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4"/>
                  </a:ext>
                </a:extLst>
              </a:tr>
              <a:tr h="457200">
                <a:tc>
                  <a:txBody>
                    <a:bodyPr/>
                    <a:lstStyle/>
                    <a:p>
                      <a:pPr marL="0" indent="0" algn="l" defTabSz="457200" rtl="0" eaLnBrk="1" latinLnBrk="0" hangingPunct="1">
                        <a:lnSpc>
                          <a:spcPct val="95000"/>
                        </a:lnSpc>
                      </a:pPr>
                      <a:r>
                        <a:rPr lang="en-US" sz="1000" b="0" kern="1200" dirty="0">
                          <a:solidFill>
                            <a:schemeClr val="tx1"/>
                          </a:solidFill>
                          <a:latin typeface="Arial" panose="020B0604020202020204" pitchFamily="34" charset="0"/>
                          <a:ea typeface="+mn-ea"/>
                          <a:cs typeface="Arial" panose="020B0604020202020204" pitchFamily="34" charset="0"/>
                        </a:rPr>
                        <a:t>Floodwalls and Levees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95000"/>
                        </a:lnSpc>
                        <a:spcBef>
                          <a:spcPts val="0"/>
                        </a:spcBef>
                        <a:spcAft>
                          <a:spcPts val="0"/>
                        </a:spcAft>
                        <a:buClrTx/>
                        <a:buSzTx/>
                        <a:buFontTx/>
                        <a:buNone/>
                        <a:tabLst/>
                        <a:defRPr/>
                      </a:pPr>
                      <a:r>
                        <a:rPr lang="en-US" sz="1000" b="0" kern="1200" dirty="0">
                          <a:solidFill>
                            <a:schemeClr val="tx1"/>
                          </a:solidFill>
                          <a:latin typeface="Arial" panose="020B0604020202020204" pitchFamily="34" charset="0"/>
                          <a:ea typeface="+mn-ea"/>
                          <a:cs typeface="Arial" panose="020B0604020202020204" pitchFamily="34" charset="0"/>
                        </a:rPr>
                        <a:t>Consult with a floodplain manager or professional engineer regarding land use or code restrictions/ requirements in your area. If elevating the structure or performing </a:t>
                      </a:r>
                      <a:r>
                        <a:rPr lang="en-US" sz="1000" b="0" kern="1200" dirty="0" err="1">
                          <a:solidFill>
                            <a:schemeClr val="tx1"/>
                          </a:solidFill>
                          <a:latin typeface="Arial" panose="020B0604020202020204" pitchFamily="34" charset="0"/>
                          <a:ea typeface="+mn-ea"/>
                          <a:cs typeface="Arial" panose="020B0604020202020204" pitchFamily="34" charset="0"/>
                        </a:rPr>
                        <a:t>floodproofing</a:t>
                      </a:r>
                      <a:r>
                        <a:rPr lang="en-US" sz="1000" b="0" kern="1200" dirty="0">
                          <a:solidFill>
                            <a:schemeClr val="tx1"/>
                          </a:solidFill>
                          <a:latin typeface="Arial" panose="020B0604020202020204" pitchFamily="34" charset="0"/>
                          <a:ea typeface="+mn-ea"/>
                          <a:cs typeface="Arial" panose="020B0604020202020204" pitchFamily="34" charset="0"/>
                        </a:rPr>
                        <a:t> techniques is not feasible, then consider designing floodwalls or levees on the property to attempt to repel floodwaters.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5"/>
                  </a:ext>
                </a:extLst>
              </a:tr>
            </a:tbl>
          </a:graphicData>
        </a:graphic>
      </p:graphicFrame>
      <p:sp>
        <p:nvSpPr>
          <p:cNvPr id="10" name="Title 1"/>
          <p:cNvSpPr txBox="1">
            <a:spLocks/>
          </p:cNvSpPr>
          <p:nvPr/>
        </p:nvSpPr>
        <p:spPr>
          <a:xfrm>
            <a:off x="533400" y="1655064"/>
            <a:ext cx="6705600" cy="1015663"/>
          </a:xfrm>
          <a:prstGeom prst="rect">
            <a:avLst/>
          </a:prstGeom>
        </p:spPr>
        <p:txBody>
          <a:bodyPr wrap="square" lIns="0" rIns="0" anchor="t" anchorCtr="0">
            <a:spAutoFit/>
          </a:bodyPr>
          <a:lstStyle>
            <a:defPPr>
              <a:defRPr lang="en-US"/>
            </a:defPPr>
            <a:lvl1pPr>
              <a:spcBef>
                <a:spcPct val="0"/>
              </a:spcBef>
              <a:buNone/>
              <a:defRPr sz="1200">
                <a:solidFill>
                  <a:prstClr val="black">
                    <a:lumMod val="65000"/>
                    <a:lumOff val="35000"/>
                  </a:prstClr>
                </a:solidFill>
                <a:latin typeface="Arial" panose="020B0604020202020204" pitchFamily="34" charset="0"/>
                <a:ea typeface="Calibri Light" charset="0"/>
                <a:cs typeface="Arial" panose="020B0604020202020204" pitchFamily="34" charset="0"/>
              </a:defRPr>
            </a:lvl1pPr>
          </a:lstStyle>
          <a:p>
            <a:pPr>
              <a:spcBef>
                <a:spcPts val="0"/>
              </a:spcBef>
              <a:spcAft>
                <a:spcPts val="600"/>
              </a:spcAft>
            </a:pPr>
            <a:r>
              <a:rPr lang="en-US" sz="1100" dirty="0">
                <a:solidFill>
                  <a:schemeClr val="tx1"/>
                </a:solidFill>
              </a:rPr>
              <a:t>Below is a list of nonstructural hurricane mitigation activities that can be completed by a professional landscaper/tradesman or professional engineer; however, the list is not all-inclusive. For additional guidance on nonstructural risks, please see the </a:t>
            </a:r>
            <a:r>
              <a:rPr lang="en-US" sz="1100" i="1" dirty="0">
                <a:solidFill>
                  <a:schemeClr val="tx1"/>
                </a:solidFill>
              </a:rPr>
              <a:t>Quick Reference Guide</a:t>
            </a:r>
            <a:r>
              <a:rPr lang="en-US" sz="1100" dirty="0">
                <a:solidFill>
                  <a:schemeClr val="tx1"/>
                </a:solidFill>
              </a:rPr>
              <a:t>: </a:t>
            </a:r>
            <a:r>
              <a:rPr lang="en-US" sz="1100" dirty="0">
                <a:solidFill>
                  <a:srgbClr val="832B40"/>
                </a:solidFill>
              </a:rPr>
              <a:t>SURROUNDINGS</a:t>
            </a:r>
            <a:r>
              <a:rPr lang="en-US" sz="1100" dirty="0">
                <a:solidFill>
                  <a:schemeClr val="tx1"/>
                </a:solidFill>
              </a:rPr>
              <a:t> in this program.</a:t>
            </a:r>
          </a:p>
          <a:p>
            <a:pPr>
              <a:spcBef>
                <a:spcPts val="0"/>
              </a:spcBef>
              <a:spcAft>
                <a:spcPts val="600"/>
              </a:spcAft>
            </a:pPr>
            <a:r>
              <a:rPr lang="en-US" sz="1100" dirty="0">
                <a:solidFill>
                  <a:schemeClr val="tx1"/>
                </a:solidFill>
              </a:rPr>
              <a:t>By performing all applicable activities, organizations will be eligible for recognition as a Ready Business – </a:t>
            </a:r>
            <a:r>
              <a:rPr lang="en-US" sz="1100" dirty="0">
                <a:solidFill>
                  <a:srgbClr val="832B40"/>
                </a:solidFill>
              </a:rPr>
              <a:t>SURROUNDINGS</a:t>
            </a:r>
            <a:r>
              <a:rPr lang="en-US" sz="1100" dirty="0">
                <a:solidFill>
                  <a:schemeClr val="tx1"/>
                </a:solidFill>
              </a:rPr>
              <a:t>. </a:t>
            </a:r>
          </a:p>
        </p:txBody>
      </p:sp>
    </p:spTree>
    <p:extLst>
      <p:ext uri="{BB962C8B-B14F-4D97-AF65-F5344CB8AC3E}">
        <p14:creationId xmlns:p14="http://schemas.microsoft.com/office/powerpoint/2010/main" val="31670743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l="42485" t="18939" r="2287" b="52652"/>
          <a:stretch/>
        </p:blipFill>
        <p:spPr>
          <a:xfrm>
            <a:off x="3486150" y="1662934"/>
            <a:ext cx="3799564" cy="2529296"/>
          </a:xfrm>
          <a:prstGeom prst="rect">
            <a:avLst/>
          </a:prstGeom>
        </p:spPr>
      </p:pic>
      <p:sp>
        <p:nvSpPr>
          <p:cNvPr id="2" name="Title 1"/>
          <p:cNvSpPr>
            <a:spLocks noGrp="1"/>
          </p:cNvSpPr>
          <p:nvPr>
            <p:ph type="title"/>
          </p:nvPr>
        </p:nvSpPr>
        <p:spPr/>
        <p:txBody>
          <a:bodyPr/>
          <a:lstStyle/>
          <a:p>
            <a:r>
              <a:rPr lang="en-US" dirty="0"/>
              <a:t>Why should organizations care about </a:t>
            </a:r>
            <a:br>
              <a:rPr lang="en-US" dirty="0"/>
            </a:br>
            <a:r>
              <a:rPr lang="en-US" dirty="0"/>
              <a:t>hurricane risk?</a:t>
            </a:r>
          </a:p>
        </p:txBody>
      </p:sp>
      <p:sp>
        <p:nvSpPr>
          <p:cNvPr id="6" name="TextBox 5"/>
          <p:cNvSpPr txBox="1"/>
          <p:nvPr/>
        </p:nvSpPr>
        <p:spPr>
          <a:xfrm>
            <a:off x="533400" y="1662934"/>
            <a:ext cx="2628900" cy="2531462"/>
          </a:xfrm>
          <a:prstGeom prst="rect">
            <a:avLst/>
          </a:prstGeom>
          <a:noFill/>
        </p:spPr>
        <p:txBody>
          <a:bodyPr wrap="square" lIns="0" tIns="0" rIns="0" rtlCol="0">
            <a:spAutoFit/>
          </a:bodyPr>
          <a:lstStyle/>
          <a:p>
            <a:pPr>
              <a:spcBef>
                <a:spcPts val="300"/>
              </a:spcBef>
              <a:spcAft>
                <a:spcPts val="600"/>
              </a:spcAft>
            </a:pPr>
            <a:r>
              <a:rPr lang="en-US" sz="1100" dirty="0">
                <a:latin typeface="Arial" panose="020B0604020202020204" pitchFamily="34" charset="0"/>
                <a:cs typeface="Arial" panose="020B0604020202020204" pitchFamily="34" charset="0"/>
              </a:rPr>
              <a:t>Significant portions of the United States are at risk for the effects of tropical storms and hurricanes. It is important that organizations throughout the country, including associations, businesses, </a:t>
            </a:r>
            <a:br>
              <a:rPr lang="en-US" sz="1100" dirty="0">
                <a:latin typeface="Arial" panose="020B0604020202020204" pitchFamily="34" charset="0"/>
                <a:cs typeface="Arial" panose="020B0604020202020204" pitchFamily="34" charset="0"/>
              </a:rPr>
            </a:br>
            <a:r>
              <a:rPr lang="en-US" sz="1100" dirty="0">
                <a:latin typeface="Arial" panose="020B0604020202020204" pitchFamily="34" charset="0"/>
                <a:cs typeface="Arial" panose="020B0604020202020204" pitchFamily="34" charset="0"/>
              </a:rPr>
              <a:t>and community groups, understand </a:t>
            </a:r>
            <a:br>
              <a:rPr lang="en-US" sz="1100" dirty="0">
                <a:latin typeface="Arial" panose="020B0604020202020204" pitchFamily="34" charset="0"/>
                <a:cs typeface="Arial" panose="020B0604020202020204" pitchFamily="34" charset="0"/>
              </a:rPr>
            </a:br>
            <a:r>
              <a:rPr lang="en-US" sz="1100" dirty="0">
                <a:latin typeface="Arial" panose="020B0604020202020204" pitchFamily="34" charset="0"/>
                <a:cs typeface="Arial" panose="020B0604020202020204" pitchFamily="34" charset="0"/>
              </a:rPr>
              <a:t>the risks and potential impacts and prepare accordingly. </a:t>
            </a:r>
          </a:p>
          <a:p>
            <a:pPr>
              <a:spcBef>
                <a:spcPts val="300"/>
              </a:spcBef>
              <a:spcAft>
                <a:spcPts val="600"/>
              </a:spcAft>
            </a:pPr>
            <a:r>
              <a:rPr lang="en-US" sz="1100" dirty="0">
                <a:latin typeface="Arial" panose="020B0604020202020204" pitchFamily="34" charset="0"/>
                <a:cs typeface="Arial" panose="020B0604020202020204" pitchFamily="34" charset="0"/>
              </a:rPr>
              <a:t>The </a:t>
            </a:r>
            <a:r>
              <a:rPr lang="en-US" sz="1100" i="1" dirty="0">
                <a:latin typeface="Arial" panose="020B0604020202020204" pitchFamily="34" charset="0"/>
                <a:cs typeface="Arial" panose="020B0604020202020204" pitchFamily="34" charset="0"/>
              </a:rPr>
              <a:t>Ready Business Program </a:t>
            </a:r>
            <a:r>
              <a:rPr lang="en-US" sz="1100" dirty="0">
                <a:latin typeface="Arial" panose="020B0604020202020204" pitchFamily="34" charset="0"/>
                <a:cs typeface="Arial" panose="020B0604020202020204" pitchFamily="34" charset="0"/>
              </a:rPr>
              <a:t>for Hurricane and the Preparedness and Mitigation Project Plan allow users </a:t>
            </a:r>
            <a:br>
              <a:rPr lang="en-US" sz="1100" dirty="0">
                <a:latin typeface="Arial" panose="020B0604020202020204" pitchFamily="34" charset="0"/>
                <a:cs typeface="Arial" panose="020B0604020202020204" pitchFamily="34" charset="0"/>
              </a:rPr>
            </a:br>
            <a:r>
              <a:rPr lang="en-US" sz="1100" dirty="0">
                <a:latin typeface="Arial" panose="020B0604020202020204" pitchFamily="34" charset="0"/>
                <a:cs typeface="Arial" panose="020B0604020202020204" pitchFamily="34" charset="0"/>
              </a:rPr>
              <a:t>to take action to protect employees, protect customers, and help ensure business continuity. </a:t>
            </a:r>
          </a:p>
        </p:txBody>
      </p:sp>
      <p:sp>
        <p:nvSpPr>
          <p:cNvPr id="7" name="Slide Number Placeholder 6"/>
          <p:cNvSpPr>
            <a:spLocks noGrp="1"/>
          </p:cNvSpPr>
          <p:nvPr>
            <p:ph type="sldNum" sz="quarter" idx="4"/>
          </p:nvPr>
        </p:nvSpPr>
        <p:spPr/>
        <p:txBody>
          <a:bodyPr/>
          <a:lstStyle/>
          <a:p>
            <a:fld id="{7749E63D-D648-FD44-8A88-2CC5333ECCD2}" type="slidenum">
              <a:rPr lang="en-US" smtClean="0"/>
              <a:pPr/>
              <a:t>2</a:t>
            </a:fld>
            <a:endParaRPr lang="en-US" dirty="0"/>
          </a:p>
        </p:txBody>
      </p:sp>
      <p:sp>
        <p:nvSpPr>
          <p:cNvPr id="10" name="TextBox 9"/>
          <p:cNvSpPr txBox="1"/>
          <p:nvPr/>
        </p:nvSpPr>
        <p:spPr>
          <a:xfrm>
            <a:off x="3536674" y="4334346"/>
            <a:ext cx="3749040" cy="138499"/>
          </a:xfrm>
          <a:prstGeom prst="rect">
            <a:avLst/>
          </a:prstGeom>
          <a:noFill/>
        </p:spPr>
        <p:txBody>
          <a:bodyPr wrap="square" lIns="0" tIns="0" rIns="0" rtlCol="0">
            <a:spAutoFit/>
          </a:bodyPr>
          <a:lstStyle/>
          <a:p>
            <a:pPr>
              <a:spcBef>
                <a:spcPts val="300"/>
              </a:spcBef>
              <a:spcAft>
                <a:spcPts val="600"/>
              </a:spcAft>
            </a:pPr>
            <a:r>
              <a:rPr lang="en-US" sz="600" dirty="0">
                <a:latin typeface="Arial" panose="020B0604020202020204" pitchFamily="34" charset="0"/>
                <a:cs typeface="Arial" panose="020B0604020202020204" pitchFamily="34" charset="0"/>
              </a:rPr>
              <a:t>Source: “Major Hurricane History.” Map. National Weather Service.</a:t>
            </a:r>
          </a:p>
        </p:txBody>
      </p:sp>
      <p:graphicFrame>
        <p:nvGraphicFramePr>
          <p:cNvPr id="12" name="Table 11"/>
          <p:cNvGraphicFramePr>
            <a:graphicFrameLocks noGrp="1"/>
          </p:cNvGraphicFramePr>
          <p:nvPr>
            <p:extLst>
              <p:ext uri="{D42A27DB-BD31-4B8C-83A1-F6EECF244321}">
                <p14:modId xmlns:p14="http://schemas.microsoft.com/office/powerpoint/2010/main" val="2099428241"/>
              </p:ext>
            </p:extLst>
          </p:nvPr>
        </p:nvGraphicFramePr>
        <p:xfrm>
          <a:off x="3486150" y="4924190"/>
          <a:ext cx="3752850" cy="2103120"/>
        </p:xfrm>
        <a:graphic>
          <a:graphicData uri="http://schemas.openxmlformats.org/drawingml/2006/table">
            <a:tbl>
              <a:tblPr>
                <a:tableStyleId>{5C22544A-7EE6-4342-B048-85BDC9FD1C3A}</a:tableStyleId>
              </a:tblPr>
              <a:tblGrid>
                <a:gridCol w="1250950">
                  <a:extLst>
                    <a:ext uri="{9D8B030D-6E8A-4147-A177-3AD203B41FA5}">
                      <a16:colId xmlns:a16="http://schemas.microsoft.com/office/drawing/2014/main" val="20000"/>
                    </a:ext>
                  </a:extLst>
                </a:gridCol>
                <a:gridCol w="1250950">
                  <a:extLst>
                    <a:ext uri="{9D8B030D-6E8A-4147-A177-3AD203B41FA5}">
                      <a16:colId xmlns:a16="http://schemas.microsoft.com/office/drawing/2014/main" val="20001"/>
                    </a:ext>
                  </a:extLst>
                </a:gridCol>
                <a:gridCol w="1250950">
                  <a:extLst>
                    <a:ext uri="{9D8B030D-6E8A-4147-A177-3AD203B41FA5}">
                      <a16:colId xmlns:a16="http://schemas.microsoft.com/office/drawing/2014/main" val="20002"/>
                    </a:ext>
                  </a:extLst>
                </a:gridCol>
              </a:tblGrid>
              <a:tr h="731520">
                <a:tc gridSpan="3">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dirty="0">
                          <a:solidFill>
                            <a:schemeClr val="bg1"/>
                          </a:solidFill>
                          <a:latin typeface="Arial" panose="020B0604020202020204" pitchFamily="34" charset="0"/>
                          <a:ea typeface="Arial" charset="0"/>
                          <a:cs typeface="Arial" panose="020B0604020202020204" pitchFamily="34" charset="0"/>
                        </a:rPr>
                        <a:t>NATURAL DISASTER IMPACT </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hMerge="1">
                  <a:txBody>
                    <a:bodyPr/>
                    <a:lstStyle/>
                    <a:p>
                      <a:endParaRPr lang="en-US" sz="900" b="0" dirty="0"/>
                    </a:p>
                  </a:txBody>
                  <a:tcPr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accent2"/>
                    </a:solidFill>
                  </a:tcPr>
                </a:tc>
                <a:tc hMerge="1">
                  <a:txBody>
                    <a:bodyPr/>
                    <a:lstStyle/>
                    <a:p>
                      <a:endParaRPr lang="en-US" sz="900" b="0" dirty="0"/>
                    </a:p>
                  </a:txBody>
                  <a:tcPr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accent2"/>
                    </a:solidFill>
                  </a:tcPr>
                </a:tc>
                <a:extLst>
                  <a:ext uri="{0D108BD9-81ED-4DB2-BD59-A6C34878D82A}">
                    <a16:rowId xmlns:a16="http://schemas.microsoft.com/office/drawing/2014/main" val="10000"/>
                  </a:ext>
                </a:extLst>
              </a:tr>
              <a:tr h="1371600">
                <a:tc>
                  <a:txBody>
                    <a:bodyPr/>
                    <a:lstStyle/>
                    <a:p>
                      <a:pPr algn="ctr"/>
                      <a:br>
                        <a:rPr lang="en-US" sz="900" b="0" dirty="0">
                          <a:solidFill>
                            <a:schemeClr val="tx1"/>
                          </a:solidFill>
                          <a:latin typeface="Arial" panose="020B0604020202020204" pitchFamily="34" charset="0"/>
                          <a:cs typeface="Arial" panose="020B0604020202020204" pitchFamily="34" charset="0"/>
                        </a:rPr>
                      </a:br>
                      <a:r>
                        <a:rPr lang="en-US" sz="900" b="0" dirty="0">
                          <a:solidFill>
                            <a:schemeClr val="tx1"/>
                          </a:solidFill>
                          <a:latin typeface="Arial" panose="020B0604020202020204" pitchFamily="34" charset="0"/>
                          <a:cs typeface="Arial" panose="020B0604020202020204" pitchFamily="34" charset="0"/>
                        </a:rPr>
                        <a:t>IMMEDIATE</a:t>
                      </a:r>
                    </a:p>
                    <a:p>
                      <a:pPr algn="ctr"/>
                      <a:r>
                        <a:rPr lang="en-US" sz="2400" b="1" dirty="0">
                          <a:solidFill>
                            <a:schemeClr val="tx1"/>
                          </a:solidFill>
                          <a:latin typeface="Arial" panose="020B0604020202020204" pitchFamily="34" charset="0"/>
                          <a:cs typeface="Arial" panose="020B0604020202020204" pitchFamily="34" charset="0"/>
                        </a:rPr>
                        <a:t>40%</a:t>
                      </a:r>
                    </a:p>
                    <a:p>
                      <a:pPr algn="ctr"/>
                      <a:r>
                        <a:rPr lang="en-US" sz="900" b="0" dirty="0">
                          <a:solidFill>
                            <a:schemeClr val="tx1"/>
                          </a:solidFill>
                          <a:latin typeface="Arial" panose="020B0604020202020204" pitchFamily="34" charset="0"/>
                          <a:cs typeface="Arial" panose="020B0604020202020204" pitchFamily="34" charset="0"/>
                        </a:rPr>
                        <a:t>OF SMALL</a:t>
                      </a:r>
                      <a:br>
                        <a:rPr lang="en-US" sz="900" b="0" dirty="0">
                          <a:solidFill>
                            <a:schemeClr val="tx1"/>
                          </a:solidFill>
                          <a:latin typeface="Arial" panose="020B0604020202020204" pitchFamily="34" charset="0"/>
                          <a:cs typeface="Arial" panose="020B0604020202020204" pitchFamily="34" charset="0"/>
                        </a:rPr>
                      </a:br>
                      <a:r>
                        <a:rPr lang="en-US" sz="900" b="0" dirty="0">
                          <a:solidFill>
                            <a:schemeClr val="tx1"/>
                          </a:solidFill>
                          <a:latin typeface="Arial" panose="020B0604020202020204" pitchFamily="34" charset="0"/>
                          <a:cs typeface="Arial" panose="020B0604020202020204" pitchFamily="34" charset="0"/>
                        </a:rPr>
                        <a:t>BUSINESSES</a:t>
                      </a:r>
                      <a:br>
                        <a:rPr lang="en-US" sz="900" b="0" dirty="0">
                          <a:solidFill>
                            <a:schemeClr val="tx1"/>
                          </a:solidFill>
                          <a:latin typeface="Arial" panose="020B0604020202020204" pitchFamily="34" charset="0"/>
                          <a:cs typeface="Arial" panose="020B0604020202020204" pitchFamily="34" charset="0"/>
                        </a:rPr>
                      </a:br>
                      <a:r>
                        <a:rPr lang="en-US" sz="900" b="0" dirty="0">
                          <a:solidFill>
                            <a:schemeClr val="tx1"/>
                          </a:solidFill>
                          <a:latin typeface="Arial" panose="020B0604020202020204" pitchFamily="34" charset="0"/>
                          <a:cs typeface="Arial" panose="020B0604020202020204" pitchFamily="34" charset="0"/>
                        </a:rPr>
                        <a:t>WON’T REOPEN</a:t>
                      </a:r>
                      <a:br>
                        <a:rPr lang="en-US" sz="900" b="0" dirty="0">
                          <a:solidFill>
                            <a:schemeClr val="tx1"/>
                          </a:solidFill>
                          <a:latin typeface="Arial" panose="020B0604020202020204" pitchFamily="34" charset="0"/>
                          <a:cs typeface="Arial" panose="020B0604020202020204" pitchFamily="34" charset="0"/>
                        </a:rPr>
                      </a:br>
                      <a:endParaRPr lang="en-US" sz="900" b="0" dirty="0">
                        <a:solidFill>
                          <a:schemeClr val="tx1"/>
                        </a:solidFill>
                        <a:latin typeface="Arial" panose="020B0604020202020204" pitchFamily="34" charset="0"/>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solidFill>
                      <a:schemeClr val="bg1">
                        <a:lumMod val="95000"/>
                      </a:schemeClr>
                    </a:solidFill>
                  </a:tcPr>
                </a:tc>
                <a:tc>
                  <a:txBody>
                    <a:bodyPr/>
                    <a:lstStyle/>
                    <a:p>
                      <a:pPr algn="ctr"/>
                      <a:r>
                        <a:rPr lang="en-US" sz="900" b="0" dirty="0">
                          <a:solidFill>
                            <a:schemeClr val="tx1"/>
                          </a:solidFill>
                          <a:latin typeface="Arial" panose="020B0604020202020204" pitchFamily="34" charset="0"/>
                          <a:cs typeface="Arial" panose="020B0604020202020204" pitchFamily="34" charset="0"/>
                        </a:rPr>
                        <a:t>ONE YEAR </a:t>
                      </a:r>
                      <a:br>
                        <a:rPr lang="en-US" sz="900" b="0" dirty="0">
                          <a:solidFill>
                            <a:schemeClr val="tx1"/>
                          </a:solidFill>
                          <a:latin typeface="Arial" panose="020B0604020202020204" pitchFamily="34" charset="0"/>
                          <a:cs typeface="Arial" panose="020B0604020202020204" pitchFamily="34" charset="0"/>
                        </a:rPr>
                      </a:br>
                      <a:r>
                        <a:rPr lang="en-US" sz="900" b="0" dirty="0">
                          <a:solidFill>
                            <a:schemeClr val="tx1"/>
                          </a:solidFill>
                          <a:latin typeface="Arial" panose="020B0604020202020204" pitchFamily="34" charset="0"/>
                          <a:cs typeface="Arial" panose="020B0604020202020204" pitchFamily="34" charset="0"/>
                        </a:rPr>
                        <a:t>LATER </a:t>
                      </a:r>
                    </a:p>
                    <a:p>
                      <a:pPr algn="ctr"/>
                      <a:r>
                        <a:rPr lang="en-US" sz="2400" b="1" dirty="0">
                          <a:solidFill>
                            <a:schemeClr val="tx1"/>
                          </a:solidFill>
                          <a:latin typeface="Arial" panose="020B0604020202020204" pitchFamily="34" charset="0"/>
                          <a:cs typeface="Arial" panose="020B0604020202020204" pitchFamily="34" charset="0"/>
                        </a:rPr>
                        <a:t>25%</a:t>
                      </a:r>
                    </a:p>
                    <a:p>
                      <a:pPr algn="ctr"/>
                      <a:r>
                        <a:rPr lang="en-US" sz="900" b="0" dirty="0">
                          <a:solidFill>
                            <a:schemeClr val="tx1"/>
                          </a:solidFill>
                          <a:latin typeface="Arial" panose="020B0604020202020204" pitchFamily="34" charset="0"/>
                          <a:cs typeface="Arial" panose="020B0604020202020204" pitchFamily="34" charset="0"/>
                        </a:rPr>
                        <a:t>MORE</a:t>
                      </a:r>
                      <a:r>
                        <a:rPr lang="en-US" sz="900" b="0" baseline="0" dirty="0">
                          <a:solidFill>
                            <a:schemeClr val="tx1"/>
                          </a:solidFill>
                          <a:latin typeface="Arial" panose="020B0604020202020204" pitchFamily="34" charset="0"/>
                          <a:cs typeface="Arial" panose="020B0604020202020204" pitchFamily="34" charset="0"/>
                        </a:rPr>
                        <a:t> </a:t>
                      </a:r>
                      <a:r>
                        <a:rPr lang="en-US" sz="900" b="0" dirty="0">
                          <a:solidFill>
                            <a:schemeClr val="tx1"/>
                          </a:solidFill>
                          <a:latin typeface="Arial" panose="020B0604020202020204" pitchFamily="34" charset="0"/>
                          <a:cs typeface="Arial" panose="020B0604020202020204" pitchFamily="34" charset="0"/>
                        </a:rPr>
                        <a:t>SMALL</a:t>
                      </a:r>
                      <a:br>
                        <a:rPr lang="en-US" sz="900" b="0" dirty="0">
                          <a:solidFill>
                            <a:schemeClr val="tx1"/>
                          </a:solidFill>
                          <a:latin typeface="Arial" panose="020B0604020202020204" pitchFamily="34" charset="0"/>
                          <a:cs typeface="Arial" panose="020B0604020202020204" pitchFamily="34" charset="0"/>
                        </a:rPr>
                      </a:br>
                      <a:r>
                        <a:rPr lang="en-US" sz="900" b="0" dirty="0">
                          <a:solidFill>
                            <a:schemeClr val="tx1"/>
                          </a:solidFill>
                          <a:latin typeface="Arial" panose="020B0604020202020204" pitchFamily="34" charset="0"/>
                          <a:cs typeface="Arial" panose="020B0604020202020204" pitchFamily="34" charset="0"/>
                        </a:rPr>
                        <a:t>BUSINESSES</a:t>
                      </a:r>
                      <a:br>
                        <a:rPr lang="en-US" sz="900" b="0" dirty="0">
                          <a:solidFill>
                            <a:schemeClr val="tx1"/>
                          </a:solidFill>
                          <a:latin typeface="Arial" panose="020B0604020202020204" pitchFamily="34" charset="0"/>
                          <a:cs typeface="Arial" panose="020B0604020202020204" pitchFamily="34" charset="0"/>
                        </a:rPr>
                      </a:br>
                      <a:r>
                        <a:rPr lang="en-US" sz="900" b="0" dirty="0">
                          <a:solidFill>
                            <a:schemeClr val="tx1"/>
                          </a:solidFill>
                          <a:latin typeface="Arial" panose="020B0604020202020204" pitchFamily="34" charset="0"/>
                          <a:cs typeface="Arial" panose="020B0604020202020204" pitchFamily="34" charset="0"/>
                        </a:rPr>
                        <a:t>WILL CLOSE</a:t>
                      </a:r>
                      <a:br>
                        <a:rPr lang="en-US" sz="900" b="0" dirty="0">
                          <a:solidFill>
                            <a:schemeClr val="tx1"/>
                          </a:solidFill>
                          <a:latin typeface="Arial" panose="020B0604020202020204" pitchFamily="34" charset="0"/>
                          <a:cs typeface="Arial" panose="020B0604020202020204" pitchFamily="34" charset="0"/>
                        </a:rPr>
                      </a:br>
                      <a:endParaRPr lang="en-US" sz="9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solidFill>
                      <a:schemeClr val="bg1">
                        <a:lumMod val="95000"/>
                      </a:schemeClr>
                    </a:solidFill>
                  </a:tcPr>
                </a:tc>
                <a:tc>
                  <a:txBody>
                    <a:bodyPr/>
                    <a:lstStyle/>
                    <a:p>
                      <a:pPr algn="ctr"/>
                      <a:r>
                        <a:rPr lang="en-US" sz="900" b="0" dirty="0">
                          <a:solidFill>
                            <a:schemeClr val="tx1"/>
                          </a:solidFill>
                          <a:latin typeface="Arial" panose="020B0604020202020204" pitchFamily="34" charset="0"/>
                          <a:cs typeface="Arial" panose="020B0604020202020204" pitchFamily="34" charset="0"/>
                        </a:rPr>
                        <a:t>THREE YEARS LATER </a:t>
                      </a:r>
                    </a:p>
                    <a:p>
                      <a:pPr algn="ctr"/>
                      <a:r>
                        <a:rPr lang="en-US" sz="2400" b="1" dirty="0">
                          <a:solidFill>
                            <a:schemeClr val="tx1"/>
                          </a:solidFill>
                          <a:latin typeface="Arial" panose="020B0604020202020204" pitchFamily="34" charset="0"/>
                          <a:cs typeface="Arial" panose="020B0604020202020204" pitchFamily="34" charset="0"/>
                        </a:rPr>
                        <a:t>75%</a:t>
                      </a:r>
                    </a:p>
                    <a:p>
                      <a:pPr algn="ctr"/>
                      <a:r>
                        <a:rPr lang="en-US" sz="900" b="0" dirty="0">
                          <a:solidFill>
                            <a:schemeClr val="tx1"/>
                          </a:solidFill>
                          <a:latin typeface="Arial" panose="020B0604020202020204" pitchFamily="34" charset="0"/>
                          <a:cs typeface="Arial" panose="020B0604020202020204" pitchFamily="34" charset="0"/>
                        </a:rPr>
                        <a:t>OF BUSINESSES</a:t>
                      </a:r>
                      <a:br>
                        <a:rPr lang="en-US" sz="900" b="0" dirty="0">
                          <a:solidFill>
                            <a:schemeClr val="tx1"/>
                          </a:solidFill>
                          <a:latin typeface="Arial" panose="020B0604020202020204" pitchFamily="34" charset="0"/>
                          <a:cs typeface="Arial" panose="020B0604020202020204" pitchFamily="34" charset="0"/>
                        </a:rPr>
                      </a:br>
                      <a:r>
                        <a:rPr lang="en-US" sz="900" b="0" dirty="0">
                          <a:solidFill>
                            <a:schemeClr val="tx1"/>
                          </a:solidFill>
                          <a:latin typeface="Arial" panose="020B0604020202020204" pitchFamily="34" charset="0"/>
                          <a:cs typeface="Arial" panose="020B0604020202020204" pitchFamily="34" charset="0"/>
                        </a:rPr>
                        <a:t>WITHOUT A CONTINUITY </a:t>
                      </a:r>
                      <a:br>
                        <a:rPr lang="en-US" sz="900" b="0" dirty="0">
                          <a:solidFill>
                            <a:schemeClr val="tx1"/>
                          </a:solidFill>
                          <a:latin typeface="Arial" panose="020B0604020202020204" pitchFamily="34" charset="0"/>
                          <a:cs typeface="Arial" panose="020B0604020202020204" pitchFamily="34" charset="0"/>
                        </a:rPr>
                      </a:br>
                      <a:r>
                        <a:rPr lang="en-US" sz="900" b="0" dirty="0">
                          <a:solidFill>
                            <a:schemeClr val="tx1"/>
                          </a:solidFill>
                          <a:latin typeface="Arial" panose="020B0604020202020204" pitchFamily="34" charset="0"/>
                          <a:cs typeface="Arial" panose="020B0604020202020204" pitchFamily="34" charset="0"/>
                        </a:rPr>
                        <a:t>PLAN WILL FAIL</a:t>
                      </a:r>
                    </a:p>
                  </a:txBody>
                  <a:tcPr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952186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Develop A Plan: SPACE</a:t>
            </a:r>
          </a:p>
        </p:txBody>
      </p:sp>
      <p:sp>
        <p:nvSpPr>
          <p:cNvPr id="7" name="Slide Number Placeholder 6"/>
          <p:cNvSpPr>
            <a:spLocks noGrp="1"/>
          </p:cNvSpPr>
          <p:nvPr>
            <p:ph type="sldNum" sz="quarter" idx="4"/>
          </p:nvPr>
        </p:nvSpPr>
        <p:spPr/>
        <p:txBody>
          <a:bodyPr/>
          <a:lstStyle/>
          <a:p>
            <a:fld id="{7749E63D-D648-FD44-8A88-2CC5333ECCD2}" type="slidenum">
              <a:rPr lang="en-US" smtClean="0"/>
              <a:pPr/>
              <a:t>20</a:t>
            </a:fld>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val="642371414"/>
              </p:ext>
            </p:extLst>
          </p:nvPr>
        </p:nvGraphicFramePr>
        <p:xfrm>
          <a:off x="533400" y="2834640"/>
          <a:ext cx="6705599" cy="2232660"/>
        </p:xfrm>
        <a:graphic>
          <a:graphicData uri="http://schemas.openxmlformats.org/drawingml/2006/table">
            <a:tbl>
              <a:tblPr>
                <a:tableStyleId>{5C22544A-7EE6-4342-B048-85BDC9FD1C3A}</a:tableStyleId>
              </a:tblPr>
              <a:tblGrid>
                <a:gridCol w="1745293">
                  <a:extLst>
                    <a:ext uri="{9D8B030D-6E8A-4147-A177-3AD203B41FA5}">
                      <a16:colId xmlns:a16="http://schemas.microsoft.com/office/drawing/2014/main" val="20000"/>
                    </a:ext>
                  </a:extLst>
                </a:gridCol>
                <a:gridCol w="1653436">
                  <a:extLst>
                    <a:ext uri="{9D8B030D-6E8A-4147-A177-3AD203B41FA5}">
                      <a16:colId xmlns:a16="http://schemas.microsoft.com/office/drawing/2014/main" val="20001"/>
                    </a:ext>
                  </a:extLst>
                </a:gridCol>
                <a:gridCol w="1102290">
                  <a:extLst>
                    <a:ext uri="{9D8B030D-6E8A-4147-A177-3AD203B41FA5}">
                      <a16:colId xmlns:a16="http://schemas.microsoft.com/office/drawing/2014/main" val="20002"/>
                    </a:ext>
                  </a:extLst>
                </a:gridCol>
                <a:gridCol w="1102290">
                  <a:extLst>
                    <a:ext uri="{9D8B030D-6E8A-4147-A177-3AD203B41FA5}">
                      <a16:colId xmlns:a16="http://schemas.microsoft.com/office/drawing/2014/main" val="20003"/>
                    </a:ext>
                  </a:extLst>
                </a:gridCol>
                <a:gridCol w="1102290">
                  <a:extLst>
                    <a:ext uri="{9D8B030D-6E8A-4147-A177-3AD203B41FA5}">
                      <a16:colId xmlns:a16="http://schemas.microsoft.com/office/drawing/2014/main" val="20004"/>
                    </a:ext>
                  </a:extLst>
                </a:gridCol>
              </a:tblGrid>
              <a:tr h="457200">
                <a:tc>
                  <a:txBody>
                    <a:bodyPr/>
                    <a:lstStyle/>
                    <a:p>
                      <a:r>
                        <a:rPr lang="en-US" sz="1000" b="1" i="0" dirty="0">
                          <a:solidFill>
                            <a:schemeClr val="bg1"/>
                          </a:solidFill>
                          <a:latin typeface="Arial" panose="020B0604020202020204" pitchFamily="34" charset="0"/>
                          <a:ea typeface="Arial" charset="0"/>
                          <a:cs typeface="Arial" panose="020B0604020202020204" pitchFamily="34" charset="0"/>
                        </a:rPr>
                        <a:t>NONSTRUCTURAL RISKS</a:t>
                      </a: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r>
                        <a:rPr lang="en-US" sz="1000" b="1" i="0" kern="1200" dirty="0">
                          <a:solidFill>
                            <a:schemeClr val="bg1"/>
                          </a:solidFill>
                          <a:latin typeface="Arial" panose="020B0604020202020204" pitchFamily="34" charset="0"/>
                          <a:ea typeface="Arial" charset="0"/>
                          <a:cs typeface="Arial" panose="020B0604020202020204" pitchFamily="34" charset="0"/>
                        </a:rPr>
                        <a:t>MITIGATION SOLUTION</a:t>
                      </a: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br>
                        <a:rPr lang="en-US" sz="1000" b="1" i="0" kern="1200" dirty="0">
                          <a:solidFill>
                            <a:schemeClr val="bg1"/>
                          </a:solidFill>
                          <a:latin typeface="Arial" panose="020B0604020202020204" pitchFamily="34" charset="0"/>
                          <a:ea typeface="Arial" charset="0"/>
                          <a:cs typeface="Arial" panose="020B0604020202020204" pitchFamily="34" charset="0"/>
                        </a:rPr>
                      </a:br>
                      <a:r>
                        <a:rPr lang="en-US" sz="1000" b="1" i="0" kern="1200" dirty="0">
                          <a:solidFill>
                            <a:schemeClr val="bg1"/>
                          </a:solidFill>
                          <a:latin typeface="Arial" panose="020B0604020202020204" pitchFamily="34" charset="0"/>
                          <a:ea typeface="Arial" charset="0"/>
                          <a:cs typeface="Arial" panose="020B0604020202020204" pitchFamily="34" charset="0"/>
                        </a:rPr>
                        <a:t>ASSIGNED TO</a:t>
                      </a: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br>
                        <a:rPr lang="en-US" sz="1000" b="1" i="0" kern="1200" dirty="0">
                          <a:solidFill>
                            <a:schemeClr val="bg1"/>
                          </a:solidFill>
                          <a:latin typeface="Arial" panose="020B0604020202020204" pitchFamily="34" charset="0"/>
                          <a:ea typeface="Arial" charset="0"/>
                          <a:cs typeface="Arial" panose="020B0604020202020204" pitchFamily="34" charset="0"/>
                        </a:rPr>
                      </a:br>
                      <a:r>
                        <a:rPr lang="en-US" sz="1000" b="1" i="0" kern="1200" dirty="0">
                          <a:solidFill>
                            <a:schemeClr val="bg1"/>
                          </a:solidFill>
                          <a:latin typeface="Arial" panose="020B0604020202020204" pitchFamily="34" charset="0"/>
                          <a:ea typeface="Arial" charset="0"/>
                          <a:cs typeface="Arial" panose="020B0604020202020204" pitchFamily="34" charset="0"/>
                        </a:rPr>
                        <a:t>BUDGET</a:t>
                      </a: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r>
                        <a:rPr lang="en-US" sz="1000" b="1" i="0" kern="1200" dirty="0">
                          <a:solidFill>
                            <a:schemeClr val="bg1"/>
                          </a:solidFill>
                          <a:latin typeface="Arial" panose="020B0604020202020204" pitchFamily="34" charset="0"/>
                          <a:ea typeface="Arial" charset="0"/>
                          <a:cs typeface="Arial" panose="020B0604020202020204" pitchFamily="34" charset="0"/>
                        </a:rPr>
                        <a:t>COMPLETION DATE </a:t>
                      </a: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extLst>
                  <a:ext uri="{0D108BD9-81ED-4DB2-BD59-A6C34878D82A}">
                    <a16:rowId xmlns:a16="http://schemas.microsoft.com/office/drawing/2014/main" val="10000"/>
                  </a:ext>
                </a:extLst>
              </a:tr>
              <a:tr h="457200">
                <a:tc>
                  <a:txBody>
                    <a:bodyPr/>
                    <a:lstStyle/>
                    <a:p>
                      <a:pPr marL="0" indent="0" algn="l" defTabSz="457200" rtl="0" eaLnBrk="1" latinLnBrk="0" hangingPunct="1">
                        <a:lnSpc>
                          <a:spcPct val="95000"/>
                        </a:lnSpc>
                      </a:pPr>
                      <a:r>
                        <a:rPr lang="en-US" sz="1000" b="0" kern="1200" dirty="0">
                          <a:solidFill>
                            <a:schemeClr val="tx1"/>
                          </a:solidFill>
                          <a:latin typeface="Arial" panose="020B0604020202020204" pitchFamily="34" charset="0"/>
                          <a:ea typeface="+mn-ea"/>
                          <a:cs typeface="Arial" panose="020B0604020202020204" pitchFamily="34" charset="0"/>
                        </a:rPr>
                        <a:t>Contents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457200" rtl="0" eaLnBrk="1" fontAlgn="auto" latinLnBrk="0" hangingPunct="1">
                        <a:lnSpc>
                          <a:spcPct val="95000"/>
                        </a:lnSpc>
                        <a:spcBef>
                          <a:spcPts val="0"/>
                        </a:spcBef>
                        <a:spcAft>
                          <a:spcPts val="0"/>
                        </a:spcAft>
                        <a:buClrTx/>
                        <a:buSzTx/>
                        <a:buFontTx/>
                        <a:buNone/>
                        <a:tabLst/>
                        <a:defRPr/>
                      </a:pPr>
                      <a:r>
                        <a:rPr lang="en-US" sz="1000" b="0" kern="1200" dirty="0">
                          <a:solidFill>
                            <a:schemeClr val="tx1"/>
                          </a:solidFill>
                          <a:latin typeface="Arial" panose="020B0604020202020204" pitchFamily="34" charset="0"/>
                          <a:ea typeface="+mn-ea"/>
                          <a:cs typeface="Arial" panose="020B0604020202020204" pitchFamily="34" charset="0"/>
                        </a:rPr>
                        <a:t>Determine and relocate your critical contents at least one foot above the Base Flood Elevation (BFE) or the Design Flood Elevation (DFE), whichever is higher.</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1"/>
                  </a:ext>
                </a:extLst>
              </a:tr>
              <a:tr h="457200">
                <a:tc>
                  <a:txBody>
                    <a:bodyPr/>
                    <a:lstStyle/>
                    <a:p>
                      <a:pPr marL="0" indent="0" algn="l" defTabSz="457200" rtl="0" eaLnBrk="1" latinLnBrk="0" hangingPunct="1">
                        <a:lnSpc>
                          <a:spcPct val="95000"/>
                        </a:lnSpc>
                      </a:pPr>
                      <a:r>
                        <a:rPr lang="en-US" sz="1000" b="0" kern="1200" dirty="0">
                          <a:solidFill>
                            <a:schemeClr val="tx1"/>
                          </a:solidFill>
                          <a:latin typeface="Arial" panose="020B0604020202020204" pitchFamily="34" charset="0"/>
                          <a:ea typeface="+mn-ea"/>
                          <a:cs typeface="Arial" panose="020B0604020202020204" pitchFamily="34" charset="0"/>
                        </a:rPr>
                        <a:t>Chemicals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95000"/>
                        </a:lnSpc>
                        <a:spcBef>
                          <a:spcPts val="0"/>
                        </a:spcBef>
                        <a:spcAft>
                          <a:spcPts val="0"/>
                        </a:spcAft>
                        <a:buClrTx/>
                        <a:buSzTx/>
                        <a:buFontTx/>
                        <a:buNone/>
                        <a:tabLst/>
                        <a:defRPr/>
                      </a:pPr>
                      <a:r>
                        <a:rPr lang="en-US" sz="1000" b="0" kern="1200" dirty="0">
                          <a:solidFill>
                            <a:schemeClr val="tx1"/>
                          </a:solidFill>
                          <a:latin typeface="Arial" panose="020B0604020202020204" pitchFamily="34" charset="0"/>
                          <a:ea typeface="+mn-ea"/>
                          <a:cs typeface="Arial" panose="020B0604020202020204" pitchFamily="34" charset="0"/>
                        </a:rPr>
                        <a:t>Establish a method for safeguarding chemicals in your Preparedness and Mitigation Project Plan.</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algn="l" defTabSz="457200" rtl="0" eaLnBrk="1" latinLnBrk="0" hangingPunct="1">
                        <a:lnSpc>
                          <a:spcPct val="95000"/>
                        </a:lnSpc>
                      </a:pPr>
                      <a:endParaRPr lang="en-US" sz="10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2"/>
                  </a:ext>
                </a:extLst>
              </a:tr>
            </a:tbl>
          </a:graphicData>
        </a:graphic>
      </p:graphicFrame>
      <p:sp>
        <p:nvSpPr>
          <p:cNvPr id="10" name="Title 1"/>
          <p:cNvSpPr txBox="1">
            <a:spLocks/>
          </p:cNvSpPr>
          <p:nvPr/>
        </p:nvSpPr>
        <p:spPr>
          <a:xfrm>
            <a:off x="533400" y="1655064"/>
            <a:ext cx="6705600" cy="1015663"/>
          </a:xfrm>
          <a:prstGeom prst="rect">
            <a:avLst/>
          </a:prstGeom>
        </p:spPr>
        <p:txBody>
          <a:bodyPr wrap="square" lIns="0" rIns="0" anchor="t" anchorCtr="0">
            <a:spAutoFit/>
          </a:bodyPr>
          <a:lstStyle>
            <a:defPPr>
              <a:defRPr lang="en-US"/>
            </a:defPPr>
            <a:lvl1pPr>
              <a:spcBef>
                <a:spcPct val="0"/>
              </a:spcBef>
              <a:buNone/>
              <a:defRPr sz="1200">
                <a:solidFill>
                  <a:prstClr val="black">
                    <a:lumMod val="65000"/>
                    <a:lumOff val="35000"/>
                  </a:prstClr>
                </a:solidFill>
                <a:latin typeface="Arial" panose="020B0604020202020204" pitchFamily="34" charset="0"/>
                <a:ea typeface="Calibri Light" charset="0"/>
                <a:cs typeface="Arial" panose="020B0604020202020204" pitchFamily="34" charset="0"/>
              </a:defRPr>
            </a:lvl1pPr>
          </a:lstStyle>
          <a:p>
            <a:pPr>
              <a:spcBef>
                <a:spcPts val="0"/>
              </a:spcBef>
              <a:spcAft>
                <a:spcPts val="600"/>
              </a:spcAft>
            </a:pPr>
            <a:r>
              <a:rPr lang="en-US" sz="1100" dirty="0">
                <a:solidFill>
                  <a:schemeClr val="tx1"/>
                </a:solidFill>
              </a:rPr>
              <a:t>Below is a list of nonstructural mitigation activities that can be completed by someone with common tools and readily available materials; however, the list is not all-inclusive. For additional guidance on mitigating these nonstructural risks, please see the </a:t>
            </a:r>
            <a:r>
              <a:rPr lang="en-US" sz="1100" i="1" dirty="0">
                <a:solidFill>
                  <a:schemeClr val="tx1"/>
                </a:solidFill>
              </a:rPr>
              <a:t>Quick Reference Guide</a:t>
            </a:r>
            <a:r>
              <a:rPr lang="en-US" sz="1100" dirty="0">
                <a:solidFill>
                  <a:schemeClr val="tx1"/>
                </a:solidFill>
              </a:rPr>
              <a:t>: </a:t>
            </a:r>
            <a:r>
              <a:rPr lang="en-US" sz="1100" dirty="0">
                <a:solidFill>
                  <a:srgbClr val="832B40"/>
                </a:solidFill>
              </a:rPr>
              <a:t>SPACE</a:t>
            </a:r>
            <a:r>
              <a:rPr lang="en-US" sz="1100" dirty="0">
                <a:solidFill>
                  <a:schemeClr val="tx1"/>
                </a:solidFill>
              </a:rPr>
              <a:t> in this program.</a:t>
            </a:r>
          </a:p>
          <a:p>
            <a:pPr>
              <a:spcBef>
                <a:spcPts val="0"/>
              </a:spcBef>
              <a:spcAft>
                <a:spcPts val="600"/>
              </a:spcAft>
            </a:pPr>
            <a:r>
              <a:rPr lang="en-US" sz="1100" dirty="0">
                <a:solidFill>
                  <a:schemeClr val="tx1"/>
                </a:solidFill>
              </a:rPr>
              <a:t>By performing all mitigation activities, organizations will be eligible for recognition as a Ready Business – </a:t>
            </a:r>
            <a:r>
              <a:rPr lang="en-US" sz="1100" dirty="0">
                <a:solidFill>
                  <a:srgbClr val="832B40"/>
                </a:solidFill>
              </a:rPr>
              <a:t>SPACE</a:t>
            </a:r>
            <a:r>
              <a:rPr lang="en-US" sz="1100" dirty="0">
                <a:solidFill>
                  <a:schemeClr val="tx1"/>
                </a:solidFill>
              </a:rPr>
              <a:t>. </a:t>
            </a:r>
          </a:p>
        </p:txBody>
      </p:sp>
    </p:spTree>
    <p:extLst>
      <p:ext uri="{BB962C8B-B14F-4D97-AF65-F5344CB8AC3E}">
        <p14:creationId xmlns:p14="http://schemas.microsoft.com/office/powerpoint/2010/main" val="36656881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Develop A Plan: SYSTEMS</a:t>
            </a:r>
          </a:p>
        </p:txBody>
      </p:sp>
      <p:sp>
        <p:nvSpPr>
          <p:cNvPr id="7" name="Slide Number Placeholder 6"/>
          <p:cNvSpPr>
            <a:spLocks noGrp="1"/>
          </p:cNvSpPr>
          <p:nvPr>
            <p:ph type="sldNum" sz="quarter" idx="4"/>
          </p:nvPr>
        </p:nvSpPr>
        <p:spPr/>
        <p:txBody>
          <a:bodyPr/>
          <a:lstStyle/>
          <a:p>
            <a:fld id="{7749E63D-D648-FD44-8A88-2CC5333ECCD2}" type="slidenum">
              <a:rPr lang="en-US" smtClean="0"/>
              <a:pPr/>
              <a:t>21</a:t>
            </a:fld>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val="2746314051"/>
              </p:ext>
            </p:extLst>
          </p:nvPr>
        </p:nvGraphicFramePr>
        <p:xfrm>
          <a:off x="533400" y="2834640"/>
          <a:ext cx="6705599" cy="5041230"/>
        </p:xfrm>
        <a:graphic>
          <a:graphicData uri="http://schemas.openxmlformats.org/drawingml/2006/table">
            <a:tbl>
              <a:tblPr>
                <a:tableStyleId>{5C22544A-7EE6-4342-B048-85BDC9FD1C3A}</a:tableStyleId>
              </a:tblPr>
              <a:tblGrid>
                <a:gridCol w="1745293">
                  <a:extLst>
                    <a:ext uri="{9D8B030D-6E8A-4147-A177-3AD203B41FA5}">
                      <a16:colId xmlns:a16="http://schemas.microsoft.com/office/drawing/2014/main" val="20000"/>
                    </a:ext>
                  </a:extLst>
                </a:gridCol>
                <a:gridCol w="1653436">
                  <a:extLst>
                    <a:ext uri="{9D8B030D-6E8A-4147-A177-3AD203B41FA5}">
                      <a16:colId xmlns:a16="http://schemas.microsoft.com/office/drawing/2014/main" val="20001"/>
                    </a:ext>
                  </a:extLst>
                </a:gridCol>
                <a:gridCol w="1102290">
                  <a:extLst>
                    <a:ext uri="{9D8B030D-6E8A-4147-A177-3AD203B41FA5}">
                      <a16:colId xmlns:a16="http://schemas.microsoft.com/office/drawing/2014/main" val="20002"/>
                    </a:ext>
                  </a:extLst>
                </a:gridCol>
                <a:gridCol w="1102290">
                  <a:extLst>
                    <a:ext uri="{9D8B030D-6E8A-4147-A177-3AD203B41FA5}">
                      <a16:colId xmlns:a16="http://schemas.microsoft.com/office/drawing/2014/main" val="20003"/>
                    </a:ext>
                  </a:extLst>
                </a:gridCol>
                <a:gridCol w="1102290">
                  <a:extLst>
                    <a:ext uri="{9D8B030D-6E8A-4147-A177-3AD203B41FA5}">
                      <a16:colId xmlns:a16="http://schemas.microsoft.com/office/drawing/2014/main" val="20004"/>
                    </a:ext>
                  </a:extLst>
                </a:gridCol>
              </a:tblGrid>
              <a:tr h="457200">
                <a:tc>
                  <a:txBody>
                    <a:bodyPr/>
                    <a:lstStyle/>
                    <a:p>
                      <a:r>
                        <a:rPr lang="en-US" sz="1000" b="1" i="0" dirty="0">
                          <a:solidFill>
                            <a:schemeClr val="bg1"/>
                          </a:solidFill>
                          <a:latin typeface="Arial" panose="020B0604020202020204" pitchFamily="34" charset="0"/>
                          <a:ea typeface="Arial" charset="0"/>
                          <a:cs typeface="Arial" panose="020B0604020202020204" pitchFamily="34" charset="0"/>
                        </a:rPr>
                        <a:t>SYSTEMS RISKS </a:t>
                      </a: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r>
                        <a:rPr lang="en-US" sz="1000" b="1" i="0" kern="1200" dirty="0">
                          <a:solidFill>
                            <a:schemeClr val="bg1"/>
                          </a:solidFill>
                          <a:latin typeface="Arial" panose="020B0604020202020204" pitchFamily="34" charset="0"/>
                          <a:ea typeface="Arial" charset="0"/>
                          <a:cs typeface="Arial" panose="020B0604020202020204" pitchFamily="34" charset="0"/>
                        </a:rPr>
                        <a:t>MITIGATION SOLUTION</a:t>
                      </a: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br>
                        <a:rPr lang="en-US" sz="1000" b="1" i="0" kern="1200" dirty="0">
                          <a:solidFill>
                            <a:schemeClr val="bg1"/>
                          </a:solidFill>
                          <a:latin typeface="Arial" panose="020B0604020202020204" pitchFamily="34" charset="0"/>
                          <a:ea typeface="Arial" charset="0"/>
                          <a:cs typeface="Arial" panose="020B0604020202020204" pitchFamily="34" charset="0"/>
                        </a:rPr>
                      </a:br>
                      <a:r>
                        <a:rPr lang="en-US" sz="1000" b="1" i="0" kern="1200" dirty="0">
                          <a:solidFill>
                            <a:schemeClr val="bg1"/>
                          </a:solidFill>
                          <a:latin typeface="Arial" panose="020B0604020202020204" pitchFamily="34" charset="0"/>
                          <a:ea typeface="Arial" charset="0"/>
                          <a:cs typeface="Arial" panose="020B0604020202020204" pitchFamily="34" charset="0"/>
                        </a:rPr>
                        <a:t>ASSIGNED TO</a:t>
                      </a: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br>
                        <a:rPr lang="en-US" sz="1000" b="1" i="0" kern="1200" dirty="0">
                          <a:solidFill>
                            <a:schemeClr val="bg1"/>
                          </a:solidFill>
                          <a:latin typeface="Arial" panose="020B0604020202020204" pitchFamily="34" charset="0"/>
                          <a:ea typeface="Arial" charset="0"/>
                          <a:cs typeface="Arial" panose="020B0604020202020204" pitchFamily="34" charset="0"/>
                        </a:rPr>
                      </a:br>
                      <a:r>
                        <a:rPr lang="en-US" sz="1000" b="1" i="0" kern="1200" dirty="0">
                          <a:solidFill>
                            <a:schemeClr val="bg1"/>
                          </a:solidFill>
                          <a:latin typeface="Arial" panose="020B0604020202020204" pitchFamily="34" charset="0"/>
                          <a:ea typeface="Arial" charset="0"/>
                          <a:cs typeface="Arial" panose="020B0604020202020204" pitchFamily="34" charset="0"/>
                        </a:rPr>
                        <a:t>BUDGET</a:t>
                      </a: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r>
                        <a:rPr lang="en-US" sz="1000" b="1" i="0" kern="1200" dirty="0">
                          <a:solidFill>
                            <a:schemeClr val="bg1"/>
                          </a:solidFill>
                          <a:latin typeface="Arial" panose="020B0604020202020204" pitchFamily="34" charset="0"/>
                          <a:ea typeface="Arial" charset="0"/>
                          <a:cs typeface="Arial" panose="020B0604020202020204" pitchFamily="34" charset="0"/>
                        </a:rPr>
                        <a:t>COMPLETION DATE </a:t>
                      </a: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extLst>
                  <a:ext uri="{0D108BD9-81ED-4DB2-BD59-A6C34878D82A}">
                    <a16:rowId xmlns:a16="http://schemas.microsoft.com/office/drawing/2014/main" val="10000"/>
                  </a:ext>
                </a:extLst>
              </a:tr>
              <a:tr h="458403">
                <a:tc>
                  <a:txBody>
                    <a:bodyPr/>
                    <a:lstStyle/>
                    <a:p>
                      <a:pPr marL="0" indent="0">
                        <a:lnSpc>
                          <a:spcPct val="95000"/>
                        </a:lnSpc>
                      </a:pPr>
                      <a:r>
                        <a:rPr lang="en-US" sz="1000" b="0" dirty="0">
                          <a:solidFill>
                            <a:schemeClr val="tx1"/>
                          </a:solidFill>
                          <a:latin typeface="Arial" panose="020B0604020202020204" pitchFamily="34" charset="0"/>
                          <a:cs typeface="Arial" panose="020B0604020202020204" pitchFamily="34" charset="0"/>
                        </a:rPr>
                        <a:t>Mechanical Systems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rowSpan="10">
                  <a:txBody>
                    <a:bodyPr/>
                    <a:lstStyle/>
                    <a:p>
                      <a:pPr marL="0" marR="0" indent="0" algn="l" defTabSz="457200" rtl="0" eaLnBrk="1" fontAlgn="auto" latinLnBrk="0" hangingPunct="1">
                        <a:lnSpc>
                          <a:spcPct val="95000"/>
                        </a:lnSpc>
                        <a:spcBef>
                          <a:spcPts val="0"/>
                        </a:spcBef>
                        <a:spcAft>
                          <a:spcPts val="0"/>
                        </a:spcAft>
                        <a:buClrTx/>
                        <a:buSzTx/>
                        <a:buFontTx/>
                        <a:buNone/>
                        <a:tabLst/>
                        <a:defRPr/>
                      </a:pPr>
                      <a:r>
                        <a:rPr lang="en-US" sz="1000" b="0" kern="1200" dirty="0">
                          <a:solidFill>
                            <a:schemeClr val="tx1"/>
                          </a:solidFill>
                          <a:latin typeface="Arial" panose="020B0604020202020204" pitchFamily="34" charset="0"/>
                          <a:ea typeface="+mn-ea"/>
                          <a:cs typeface="Arial" panose="020B0604020202020204" pitchFamily="34" charset="0"/>
                        </a:rPr>
                        <a:t>Consult a professional engineer to ensure all systems and connections are designed to resist the expected wind load and uplift and to develop solutions for protecting vital systems through elevation, anchoring, or other approved means. Protect drainage systems with backflow valves. Consult a professional plumber for proper installation of these devices.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nSpc>
                          <a:spcPct val="95000"/>
                        </a:lnSpc>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nSpc>
                          <a:spcPct val="95000"/>
                        </a:lnSpc>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nSpc>
                          <a:spcPct val="95000"/>
                        </a:lnSpc>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2"/>
                  </a:ext>
                </a:extLst>
              </a:tr>
              <a:tr h="458403">
                <a:tc>
                  <a:txBody>
                    <a:bodyPr/>
                    <a:lstStyle/>
                    <a:p>
                      <a:pPr marL="0" indent="0">
                        <a:lnSpc>
                          <a:spcPct val="95000"/>
                        </a:lnSpc>
                      </a:pPr>
                      <a:r>
                        <a:rPr lang="en-US" sz="1000" b="0" dirty="0">
                          <a:solidFill>
                            <a:schemeClr val="tx1"/>
                          </a:solidFill>
                          <a:latin typeface="Arial" panose="020B0604020202020204" pitchFamily="34" charset="0"/>
                          <a:cs typeface="Arial" panose="020B0604020202020204" pitchFamily="34" charset="0"/>
                        </a:rPr>
                        <a:t>Fuel Tanks/Systems</a:t>
                      </a:r>
                    </a:p>
                    <a:p>
                      <a:pPr marL="0" indent="0">
                        <a:lnSpc>
                          <a:spcPct val="95000"/>
                        </a:lnSpc>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vMerge="1">
                  <a:txBody>
                    <a:bodyPr/>
                    <a:lstStyle/>
                    <a:p>
                      <a:pPr marL="0" marR="0" indent="0" algn="l" defTabSz="457200" rtl="0" eaLnBrk="1" fontAlgn="auto" latinLnBrk="0" hangingPunct="1">
                        <a:lnSpc>
                          <a:spcPct val="95000"/>
                        </a:lnSpc>
                        <a:spcBef>
                          <a:spcPts val="0"/>
                        </a:spcBef>
                        <a:spcAft>
                          <a:spcPts val="0"/>
                        </a:spcAft>
                        <a:buClrTx/>
                        <a:buSzTx/>
                        <a:buFontTx/>
                        <a:buNone/>
                        <a:tabLst/>
                        <a:defRPr/>
                      </a:pPr>
                      <a:endParaRPr lang="en-US" sz="10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nSpc>
                          <a:spcPct val="95000"/>
                        </a:lnSpc>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nSpc>
                          <a:spcPct val="95000"/>
                        </a:lnSpc>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nSpc>
                          <a:spcPct val="95000"/>
                        </a:lnSpc>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3"/>
                  </a:ext>
                </a:extLst>
              </a:tr>
              <a:tr h="458403">
                <a:tc>
                  <a:txBody>
                    <a:bodyPr/>
                    <a:lstStyle/>
                    <a:p>
                      <a:pPr marL="0" indent="0">
                        <a:lnSpc>
                          <a:spcPct val="95000"/>
                        </a:lnSpc>
                      </a:pPr>
                      <a:r>
                        <a:rPr lang="en-US" sz="1000" b="0" dirty="0">
                          <a:solidFill>
                            <a:schemeClr val="tx1"/>
                          </a:solidFill>
                          <a:latin typeface="Arial" panose="020B0604020202020204" pitchFamily="34" charset="0"/>
                          <a:cs typeface="Arial" panose="020B0604020202020204" pitchFamily="34" charset="0"/>
                        </a:rPr>
                        <a:t>Electrical Systems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vMerge="1">
                  <a:txBody>
                    <a:bodyPr/>
                    <a:lstStyle/>
                    <a:p>
                      <a:pPr marL="0" marR="0" indent="0" algn="l" defTabSz="457200" rtl="0" eaLnBrk="1" fontAlgn="auto" latinLnBrk="0" hangingPunct="1">
                        <a:lnSpc>
                          <a:spcPct val="95000"/>
                        </a:lnSpc>
                        <a:spcBef>
                          <a:spcPts val="0"/>
                        </a:spcBef>
                        <a:spcAft>
                          <a:spcPts val="0"/>
                        </a:spcAft>
                        <a:buClrTx/>
                        <a:buSzTx/>
                        <a:buFontTx/>
                        <a:buNone/>
                        <a:tabLst/>
                        <a:defRPr/>
                      </a:pPr>
                      <a:endParaRPr lang="en-US" sz="10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nSpc>
                          <a:spcPct val="95000"/>
                        </a:lnSpc>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nSpc>
                          <a:spcPct val="95000"/>
                        </a:lnSpc>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nSpc>
                          <a:spcPct val="95000"/>
                        </a:lnSpc>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4"/>
                  </a:ext>
                </a:extLst>
              </a:tr>
              <a:tr h="458403">
                <a:tc>
                  <a:txBody>
                    <a:bodyPr/>
                    <a:lstStyle/>
                    <a:p>
                      <a:pPr marL="0" indent="0">
                        <a:lnSpc>
                          <a:spcPct val="95000"/>
                        </a:lnSpc>
                      </a:pPr>
                      <a:r>
                        <a:rPr lang="en-US" sz="1000" b="0" dirty="0">
                          <a:solidFill>
                            <a:schemeClr val="tx1"/>
                          </a:solidFill>
                          <a:latin typeface="Arial" panose="020B0604020202020204" pitchFamily="34" charset="0"/>
                          <a:cs typeface="Arial" panose="020B0604020202020204" pitchFamily="34" charset="0"/>
                        </a:rPr>
                        <a:t>Communications Equipment</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vMerge="1">
                  <a:txBody>
                    <a:bodyPr/>
                    <a:lstStyle/>
                    <a:p>
                      <a:pPr marL="0" marR="0" indent="0" algn="l" defTabSz="457200" rtl="0" eaLnBrk="1" fontAlgn="auto" latinLnBrk="0" hangingPunct="1">
                        <a:lnSpc>
                          <a:spcPct val="95000"/>
                        </a:lnSpc>
                        <a:spcBef>
                          <a:spcPts val="0"/>
                        </a:spcBef>
                        <a:spcAft>
                          <a:spcPts val="0"/>
                        </a:spcAft>
                        <a:buClrTx/>
                        <a:buSzTx/>
                        <a:buFontTx/>
                        <a:buNone/>
                        <a:tabLst/>
                        <a:defRPr/>
                      </a:pPr>
                      <a:endParaRPr lang="en-US" sz="10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nSpc>
                          <a:spcPct val="95000"/>
                        </a:lnSpc>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nSpc>
                          <a:spcPct val="95000"/>
                        </a:lnSpc>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nSpc>
                          <a:spcPct val="95000"/>
                        </a:lnSpc>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5"/>
                  </a:ext>
                </a:extLst>
              </a:tr>
              <a:tr h="458403">
                <a:tc>
                  <a:txBody>
                    <a:bodyPr/>
                    <a:lstStyle/>
                    <a:p>
                      <a:pPr marL="0" indent="0">
                        <a:lnSpc>
                          <a:spcPct val="95000"/>
                        </a:lnSpc>
                      </a:pPr>
                      <a:r>
                        <a:rPr lang="en-US" sz="1000" b="0" dirty="0">
                          <a:solidFill>
                            <a:schemeClr val="tx1"/>
                          </a:solidFill>
                          <a:latin typeface="Arial" panose="020B0604020202020204" pitchFamily="34" charset="0"/>
                          <a:cs typeface="Arial" panose="020B0604020202020204" pitchFamily="34" charset="0"/>
                        </a:rPr>
                        <a:t>Lightning Protection Systems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vMerge="1">
                  <a:txBody>
                    <a:bodyPr/>
                    <a:lstStyle/>
                    <a:p>
                      <a:pPr marL="0" marR="0" indent="0" algn="l" defTabSz="457200" rtl="0" eaLnBrk="1" fontAlgn="auto" latinLnBrk="0" hangingPunct="1">
                        <a:lnSpc>
                          <a:spcPct val="95000"/>
                        </a:lnSpc>
                        <a:spcBef>
                          <a:spcPts val="0"/>
                        </a:spcBef>
                        <a:spcAft>
                          <a:spcPts val="0"/>
                        </a:spcAft>
                        <a:buClrTx/>
                        <a:buSzTx/>
                        <a:buFontTx/>
                        <a:buNone/>
                        <a:tabLst/>
                        <a:defRPr/>
                      </a:pPr>
                      <a:endParaRPr lang="en-US" sz="10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nSpc>
                          <a:spcPct val="95000"/>
                        </a:lnSpc>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nSpc>
                          <a:spcPct val="95000"/>
                        </a:lnSpc>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nSpc>
                          <a:spcPct val="95000"/>
                        </a:lnSpc>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6"/>
                  </a:ext>
                </a:extLst>
              </a:tr>
              <a:tr h="458403">
                <a:tc>
                  <a:txBody>
                    <a:bodyPr/>
                    <a:lstStyle/>
                    <a:p>
                      <a:pPr marL="0" indent="0">
                        <a:lnSpc>
                          <a:spcPct val="95000"/>
                        </a:lnSpc>
                      </a:pPr>
                      <a:r>
                        <a:rPr lang="en-US" sz="1000" b="0" dirty="0">
                          <a:solidFill>
                            <a:schemeClr val="tx1"/>
                          </a:solidFill>
                          <a:latin typeface="Arial" panose="020B0604020202020204" pitchFamily="34" charset="0"/>
                          <a:cs typeface="Arial" panose="020B0604020202020204" pitchFamily="34" charset="0"/>
                        </a:rPr>
                        <a:t>Utility Connections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vMerge="1">
                  <a:txBody>
                    <a:bodyPr/>
                    <a:lstStyle/>
                    <a:p>
                      <a:pPr marL="0" marR="0" indent="0" algn="l" defTabSz="457200" rtl="0" eaLnBrk="1" fontAlgn="auto" latinLnBrk="0" hangingPunct="1">
                        <a:lnSpc>
                          <a:spcPct val="95000"/>
                        </a:lnSpc>
                        <a:spcBef>
                          <a:spcPts val="0"/>
                        </a:spcBef>
                        <a:spcAft>
                          <a:spcPts val="0"/>
                        </a:spcAft>
                        <a:buClrTx/>
                        <a:buSzTx/>
                        <a:buFontTx/>
                        <a:buNone/>
                        <a:tabLst/>
                        <a:defRPr/>
                      </a:pPr>
                      <a:endParaRPr lang="en-US" sz="10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nSpc>
                          <a:spcPct val="95000"/>
                        </a:lnSpc>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nSpc>
                          <a:spcPct val="95000"/>
                        </a:lnSpc>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nSpc>
                          <a:spcPct val="95000"/>
                        </a:lnSpc>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7"/>
                  </a:ext>
                </a:extLst>
              </a:tr>
              <a:tr h="458403">
                <a:tc>
                  <a:txBody>
                    <a:bodyPr/>
                    <a:lstStyle/>
                    <a:p>
                      <a:pPr marL="0" indent="0">
                        <a:lnSpc>
                          <a:spcPct val="95000"/>
                        </a:lnSpc>
                      </a:pPr>
                      <a:r>
                        <a:rPr lang="en-US" sz="1000" b="0" dirty="0">
                          <a:solidFill>
                            <a:schemeClr val="tx1"/>
                          </a:solidFill>
                          <a:latin typeface="Arial" panose="020B0604020202020204" pitchFamily="34" charset="0"/>
                          <a:cs typeface="Arial" panose="020B0604020202020204" pitchFamily="34" charset="0"/>
                        </a:rPr>
                        <a:t>Antennas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vMerge="1">
                  <a:txBody>
                    <a:bodyPr/>
                    <a:lstStyle/>
                    <a:p>
                      <a:pPr marL="0" marR="0" indent="0" algn="l" defTabSz="457200" rtl="0" eaLnBrk="1" fontAlgn="auto" latinLnBrk="0" hangingPunct="1">
                        <a:lnSpc>
                          <a:spcPct val="95000"/>
                        </a:lnSpc>
                        <a:spcBef>
                          <a:spcPts val="0"/>
                        </a:spcBef>
                        <a:spcAft>
                          <a:spcPts val="0"/>
                        </a:spcAft>
                        <a:buClrTx/>
                        <a:buSzTx/>
                        <a:buFontTx/>
                        <a:buNone/>
                        <a:tabLst/>
                        <a:defRPr/>
                      </a:pPr>
                      <a:endParaRPr lang="en-US" sz="10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nSpc>
                          <a:spcPct val="95000"/>
                        </a:lnSpc>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nSpc>
                          <a:spcPct val="95000"/>
                        </a:lnSpc>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nSpc>
                          <a:spcPct val="95000"/>
                        </a:lnSpc>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8"/>
                  </a:ext>
                </a:extLst>
              </a:tr>
              <a:tr h="458403">
                <a:tc>
                  <a:txBody>
                    <a:bodyPr/>
                    <a:lstStyle/>
                    <a:p>
                      <a:pPr marL="0" indent="0">
                        <a:lnSpc>
                          <a:spcPct val="95000"/>
                        </a:lnSpc>
                      </a:pPr>
                      <a:r>
                        <a:rPr lang="en-US" sz="1000" b="0" dirty="0">
                          <a:solidFill>
                            <a:schemeClr val="tx1"/>
                          </a:solidFill>
                          <a:latin typeface="Arial" panose="020B0604020202020204" pitchFamily="34" charset="0"/>
                          <a:cs typeface="Arial" panose="020B0604020202020204" pitchFamily="34" charset="0"/>
                        </a:rPr>
                        <a:t>Other Rooftop Structures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vMerge="1">
                  <a:txBody>
                    <a:bodyPr/>
                    <a:lstStyle/>
                    <a:p>
                      <a:pPr marL="0" marR="0" indent="0" algn="l" defTabSz="457200" rtl="0" eaLnBrk="1" fontAlgn="auto" latinLnBrk="0" hangingPunct="1">
                        <a:lnSpc>
                          <a:spcPct val="95000"/>
                        </a:lnSpc>
                        <a:spcBef>
                          <a:spcPts val="0"/>
                        </a:spcBef>
                        <a:spcAft>
                          <a:spcPts val="0"/>
                        </a:spcAft>
                        <a:buClrTx/>
                        <a:buSzTx/>
                        <a:buFontTx/>
                        <a:buNone/>
                        <a:tabLst/>
                        <a:defRPr/>
                      </a:pPr>
                      <a:endParaRPr lang="en-US" sz="10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nSpc>
                          <a:spcPct val="95000"/>
                        </a:lnSpc>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nSpc>
                          <a:spcPct val="95000"/>
                        </a:lnSpc>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nSpc>
                          <a:spcPct val="95000"/>
                        </a:lnSpc>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9"/>
                  </a:ext>
                </a:extLst>
              </a:tr>
              <a:tr h="458403">
                <a:tc>
                  <a:txBody>
                    <a:bodyPr/>
                    <a:lstStyle/>
                    <a:p>
                      <a:pPr marL="0" indent="0">
                        <a:lnSpc>
                          <a:spcPct val="95000"/>
                        </a:lnSpc>
                      </a:pPr>
                      <a:r>
                        <a:rPr lang="en-US" sz="1000" b="0" dirty="0">
                          <a:solidFill>
                            <a:schemeClr val="tx1"/>
                          </a:solidFill>
                          <a:latin typeface="Arial" panose="020B0604020202020204" pitchFamily="34" charset="0"/>
                          <a:cs typeface="Arial" panose="020B0604020202020204" pitchFamily="34" charset="0"/>
                        </a:rPr>
                        <a:t>Sewer and Water Management Systems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vMerge="1">
                  <a:txBody>
                    <a:bodyPr/>
                    <a:lstStyle/>
                    <a:p>
                      <a:pPr marL="0" marR="0" indent="0" algn="l" defTabSz="457200" rtl="0" eaLnBrk="1" fontAlgn="auto" latinLnBrk="0" hangingPunct="1">
                        <a:lnSpc>
                          <a:spcPct val="95000"/>
                        </a:lnSpc>
                        <a:spcBef>
                          <a:spcPts val="0"/>
                        </a:spcBef>
                        <a:spcAft>
                          <a:spcPts val="0"/>
                        </a:spcAft>
                        <a:buClrTx/>
                        <a:buSzTx/>
                        <a:buFontTx/>
                        <a:buNone/>
                        <a:tabLst/>
                        <a:defRPr/>
                      </a:pPr>
                      <a:endParaRPr lang="en-US" sz="10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nSpc>
                          <a:spcPct val="95000"/>
                        </a:lnSpc>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nSpc>
                          <a:spcPct val="95000"/>
                        </a:lnSpc>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nSpc>
                          <a:spcPct val="95000"/>
                        </a:lnSpc>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10"/>
                  </a:ext>
                </a:extLst>
              </a:tr>
              <a:tr h="458403">
                <a:tc>
                  <a:txBody>
                    <a:bodyPr/>
                    <a:lstStyle/>
                    <a:p>
                      <a:pPr marL="0" indent="0">
                        <a:lnSpc>
                          <a:spcPct val="95000"/>
                        </a:lnSpc>
                      </a:pPr>
                      <a:r>
                        <a:rPr lang="en-US" sz="1000" b="0" dirty="0">
                          <a:solidFill>
                            <a:schemeClr val="tx1"/>
                          </a:solidFill>
                          <a:latin typeface="Arial" panose="020B0604020202020204" pitchFamily="34" charset="0"/>
                          <a:cs typeface="Arial" panose="020B0604020202020204" pitchFamily="34" charset="0"/>
                        </a:rPr>
                        <a:t>Potable Water Systems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vMerge="1">
                  <a:txBody>
                    <a:bodyPr/>
                    <a:lstStyle/>
                    <a:p>
                      <a:pPr marL="0" marR="0" indent="0" algn="l" defTabSz="457200" rtl="0" eaLnBrk="1" fontAlgn="auto" latinLnBrk="0" hangingPunct="1">
                        <a:lnSpc>
                          <a:spcPct val="95000"/>
                        </a:lnSpc>
                        <a:spcBef>
                          <a:spcPts val="0"/>
                        </a:spcBef>
                        <a:spcAft>
                          <a:spcPts val="0"/>
                        </a:spcAft>
                        <a:buClrTx/>
                        <a:buSzTx/>
                        <a:buFontTx/>
                        <a:buNone/>
                        <a:tabLst/>
                        <a:defRPr/>
                      </a:pPr>
                      <a:endParaRPr lang="en-US" sz="10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nSpc>
                          <a:spcPct val="95000"/>
                        </a:lnSpc>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nSpc>
                          <a:spcPct val="95000"/>
                        </a:lnSpc>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nSpc>
                          <a:spcPct val="95000"/>
                        </a:lnSpc>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11"/>
                  </a:ext>
                </a:extLst>
              </a:tr>
            </a:tbl>
          </a:graphicData>
        </a:graphic>
      </p:graphicFrame>
      <p:sp>
        <p:nvSpPr>
          <p:cNvPr id="10" name="Title 1"/>
          <p:cNvSpPr txBox="1">
            <a:spLocks/>
          </p:cNvSpPr>
          <p:nvPr/>
        </p:nvSpPr>
        <p:spPr>
          <a:xfrm>
            <a:off x="533400" y="1655064"/>
            <a:ext cx="6705600" cy="1015663"/>
          </a:xfrm>
          <a:prstGeom prst="rect">
            <a:avLst/>
          </a:prstGeom>
        </p:spPr>
        <p:txBody>
          <a:bodyPr wrap="square" lIns="0" rIns="0" anchor="t" anchorCtr="0">
            <a:spAutoFit/>
          </a:bodyPr>
          <a:lstStyle>
            <a:defPPr>
              <a:defRPr lang="en-US"/>
            </a:defPPr>
            <a:lvl1pPr>
              <a:spcBef>
                <a:spcPct val="0"/>
              </a:spcBef>
              <a:buNone/>
              <a:defRPr sz="1200">
                <a:solidFill>
                  <a:prstClr val="black">
                    <a:lumMod val="65000"/>
                    <a:lumOff val="35000"/>
                  </a:prstClr>
                </a:solidFill>
                <a:latin typeface="Arial" panose="020B0604020202020204" pitchFamily="34" charset="0"/>
                <a:ea typeface="Calibri Light" charset="0"/>
                <a:cs typeface="Arial" panose="020B0604020202020204" pitchFamily="34" charset="0"/>
              </a:defRPr>
            </a:lvl1pPr>
          </a:lstStyle>
          <a:p>
            <a:pPr>
              <a:spcBef>
                <a:spcPts val="0"/>
              </a:spcBef>
              <a:spcAft>
                <a:spcPts val="600"/>
              </a:spcAft>
            </a:pPr>
            <a:r>
              <a:rPr lang="en-US" sz="1100" dirty="0">
                <a:solidFill>
                  <a:schemeClr val="tx1"/>
                </a:solidFill>
              </a:rPr>
              <a:t>Below is a list of nonstructural mitigation activities that may require a professional engineer to identify and evaluate appropriate mitigation steps; however, the list is not all-inclusive. For additional guidance on nonstructural risks, please see the </a:t>
            </a:r>
            <a:r>
              <a:rPr lang="en-US" sz="1100" i="1" dirty="0">
                <a:solidFill>
                  <a:schemeClr val="tx1"/>
                </a:solidFill>
              </a:rPr>
              <a:t>Quick Reference Guide</a:t>
            </a:r>
            <a:r>
              <a:rPr lang="en-US" sz="1100" dirty="0">
                <a:solidFill>
                  <a:schemeClr val="tx1"/>
                </a:solidFill>
              </a:rPr>
              <a:t>: </a:t>
            </a:r>
            <a:r>
              <a:rPr lang="en-US" sz="1100" dirty="0">
                <a:solidFill>
                  <a:srgbClr val="832B40"/>
                </a:solidFill>
              </a:rPr>
              <a:t>SYSTEMS</a:t>
            </a:r>
            <a:r>
              <a:rPr lang="en-US" sz="1100" dirty="0">
                <a:solidFill>
                  <a:schemeClr val="tx1"/>
                </a:solidFill>
              </a:rPr>
              <a:t> in this program. </a:t>
            </a:r>
          </a:p>
          <a:p>
            <a:pPr>
              <a:spcBef>
                <a:spcPts val="0"/>
              </a:spcBef>
              <a:spcAft>
                <a:spcPts val="600"/>
              </a:spcAft>
            </a:pPr>
            <a:r>
              <a:rPr lang="en-US" sz="1100" dirty="0">
                <a:solidFill>
                  <a:schemeClr val="tx1"/>
                </a:solidFill>
              </a:rPr>
              <a:t>By performing all retrofit items, organizations will be eligible for recognition as a Ready Business – </a:t>
            </a:r>
            <a:r>
              <a:rPr lang="en-US" sz="1100" dirty="0">
                <a:solidFill>
                  <a:srgbClr val="832B40"/>
                </a:solidFill>
              </a:rPr>
              <a:t>SYSTEMS</a:t>
            </a:r>
            <a:r>
              <a:rPr lang="en-US" sz="1100" dirty="0">
                <a:solidFill>
                  <a:schemeClr val="tx1"/>
                </a:solidFill>
              </a:rPr>
              <a:t>.</a:t>
            </a:r>
          </a:p>
        </p:txBody>
      </p:sp>
    </p:spTree>
    <p:extLst>
      <p:ext uri="{BB962C8B-B14F-4D97-AF65-F5344CB8AC3E}">
        <p14:creationId xmlns:p14="http://schemas.microsoft.com/office/powerpoint/2010/main" val="309046506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Develop A Plan: STRUCTURE</a:t>
            </a:r>
          </a:p>
        </p:txBody>
      </p:sp>
      <p:sp>
        <p:nvSpPr>
          <p:cNvPr id="7" name="Slide Number Placeholder 6"/>
          <p:cNvSpPr>
            <a:spLocks noGrp="1"/>
          </p:cNvSpPr>
          <p:nvPr>
            <p:ph type="sldNum" sz="quarter" idx="4"/>
          </p:nvPr>
        </p:nvSpPr>
        <p:spPr/>
        <p:txBody>
          <a:bodyPr/>
          <a:lstStyle/>
          <a:p>
            <a:fld id="{7749E63D-D648-FD44-8A88-2CC5333ECCD2}" type="slidenum">
              <a:rPr lang="en-US" smtClean="0"/>
              <a:pPr/>
              <a:t>22</a:t>
            </a:fld>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val="2275674957"/>
              </p:ext>
            </p:extLst>
          </p:nvPr>
        </p:nvGraphicFramePr>
        <p:xfrm>
          <a:off x="533400" y="2977515"/>
          <a:ext cx="6705599" cy="4533900"/>
        </p:xfrm>
        <a:graphic>
          <a:graphicData uri="http://schemas.openxmlformats.org/drawingml/2006/table">
            <a:tbl>
              <a:tblPr>
                <a:tableStyleId>{5C22544A-7EE6-4342-B048-85BDC9FD1C3A}</a:tableStyleId>
              </a:tblPr>
              <a:tblGrid>
                <a:gridCol w="1745293">
                  <a:extLst>
                    <a:ext uri="{9D8B030D-6E8A-4147-A177-3AD203B41FA5}">
                      <a16:colId xmlns:a16="http://schemas.microsoft.com/office/drawing/2014/main" val="20000"/>
                    </a:ext>
                  </a:extLst>
                </a:gridCol>
                <a:gridCol w="1653436">
                  <a:extLst>
                    <a:ext uri="{9D8B030D-6E8A-4147-A177-3AD203B41FA5}">
                      <a16:colId xmlns:a16="http://schemas.microsoft.com/office/drawing/2014/main" val="20001"/>
                    </a:ext>
                  </a:extLst>
                </a:gridCol>
                <a:gridCol w="1102290">
                  <a:extLst>
                    <a:ext uri="{9D8B030D-6E8A-4147-A177-3AD203B41FA5}">
                      <a16:colId xmlns:a16="http://schemas.microsoft.com/office/drawing/2014/main" val="20002"/>
                    </a:ext>
                  </a:extLst>
                </a:gridCol>
                <a:gridCol w="1102290">
                  <a:extLst>
                    <a:ext uri="{9D8B030D-6E8A-4147-A177-3AD203B41FA5}">
                      <a16:colId xmlns:a16="http://schemas.microsoft.com/office/drawing/2014/main" val="20003"/>
                    </a:ext>
                  </a:extLst>
                </a:gridCol>
                <a:gridCol w="1102290">
                  <a:extLst>
                    <a:ext uri="{9D8B030D-6E8A-4147-A177-3AD203B41FA5}">
                      <a16:colId xmlns:a16="http://schemas.microsoft.com/office/drawing/2014/main" val="20004"/>
                    </a:ext>
                  </a:extLst>
                </a:gridCol>
              </a:tblGrid>
              <a:tr h="457200">
                <a:tc>
                  <a:txBody>
                    <a:bodyPr/>
                    <a:lstStyle/>
                    <a:p>
                      <a:r>
                        <a:rPr lang="en-US" sz="1000" b="1" i="0" dirty="0">
                          <a:solidFill>
                            <a:schemeClr val="bg1"/>
                          </a:solidFill>
                          <a:latin typeface="Arial" panose="020B0604020202020204" pitchFamily="34" charset="0"/>
                          <a:ea typeface="Arial" charset="0"/>
                          <a:cs typeface="Arial" panose="020B0604020202020204" pitchFamily="34" charset="0"/>
                        </a:rPr>
                        <a:t>STRUCTURAL RISKS </a:t>
                      </a: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r>
                        <a:rPr lang="en-US" sz="1000" b="1" i="0" kern="1200" dirty="0">
                          <a:solidFill>
                            <a:schemeClr val="bg1"/>
                          </a:solidFill>
                          <a:latin typeface="Arial" panose="020B0604020202020204" pitchFamily="34" charset="0"/>
                          <a:ea typeface="Arial" charset="0"/>
                          <a:cs typeface="Arial" panose="020B0604020202020204" pitchFamily="34" charset="0"/>
                        </a:rPr>
                        <a:t>MITIGATION SOLUTION</a:t>
                      </a: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br>
                        <a:rPr lang="en-US" sz="1000" b="1" i="0" kern="1200" dirty="0">
                          <a:solidFill>
                            <a:schemeClr val="bg1"/>
                          </a:solidFill>
                          <a:latin typeface="Arial" panose="020B0604020202020204" pitchFamily="34" charset="0"/>
                          <a:ea typeface="Arial" charset="0"/>
                          <a:cs typeface="Arial" panose="020B0604020202020204" pitchFamily="34" charset="0"/>
                        </a:rPr>
                      </a:br>
                      <a:r>
                        <a:rPr lang="en-US" sz="1000" b="1" i="0" kern="1200" dirty="0">
                          <a:solidFill>
                            <a:schemeClr val="bg1"/>
                          </a:solidFill>
                          <a:latin typeface="Arial" panose="020B0604020202020204" pitchFamily="34" charset="0"/>
                          <a:ea typeface="Arial" charset="0"/>
                          <a:cs typeface="Arial" panose="020B0604020202020204" pitchFamily="34" charset="0"/>
                        </a:rPr>
                        <a:t>ASSIGNED TO</a:t>
                      </a: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br>
                        <a:rPr lang="en-US" sz="1000" b="1" i="0" kern="1200" dirty="0">
                          <a:solidFill>
                            <a:schemeClr val="bg1"/>
                          </a:solidFill>
                          <a:latin typeface="Arial" panose="020B0604020202020204" pitchFamily="34" charset="0"/>
                          <a:ea typeface="Arial" charset="0"/>
                          <a:cs typeface="Arial" panose="020B0604020202020204" pitchFamily="34" charset="0"/>
                        </a:rPr>
                      </a:br>
                      <a:r>
                        <a:rPr lang="en-US" sz="1000" b="1" i="0" kern="1200" dirty="0">
                          <a:solidFill>
                            <a:schemeClr val="bg1"/>
                          </a:solidFill>
                          <a:latin typeface="Arial" panose="020B0604020202020204" pitchFamily="34" charset="0"/>
                          <a:ea typeface="Arial" charset="0"/>
                          <a:cs typeface="Arial" panose="020B0604020202020204" pitchFamily="34" charset="0"/>
                        </a:rPr>
                        <a:t>BUDGET</a:t>
                      </a: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r>
                        <a:rPr lang="en-US" sz="1000" b="1" i="0" kern="1200" dirty="0">
                          <a:solidFill>
                            <a:schemeClr val="bg1"/>
                          </a:solidFill>
                          <a:latin typeface="Arial" panose="020B0604020202020204" pitchFamily="34" charset="0"/>
                          <a:ea typeface="Arial" charset="0"/>
                          <a:cs typeface="Arial" panose="020B0604020202020204" pitchFamily="34" charset="0"/>
                        </a:rPr>
                        <a:t>COMPLETION DATE </a:t>
                      </a: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extLst>
                  <a:ext uri="{0D108BD9-81ED-4DB2-BD59-A6C34878D82A}">
                    <a16:rowId xmlns:a16="http://schemas.microsoft.com/office/drawing/2014/main" val="10000"/>
                  </a:ext>
                </a:extLst>
              </a:tr>
              <a:tr h="458403">
                <a:tc>
                  <a:txBody>
                    <a:bodyPr/>
                    <a:lstStyle/>
                    <a:p>
                      <a:pPr marL="0" indent="0">
                        <a:lnSpc>
                          <a:spcPct val="95000"/>
                        </a:lnSpc>
                      </a:pPr>
                      <a:r>
                        <a:rPr lang="en-US" sz="1000" b="0" dirty="0">
                          <a:solidFill>
                            <a:schemeClr val="tx1"/>
                          </a:solidFill>
                          <a:latin typeface="Arial" panose="020B0604020202020204" pitchFamily="34" charset="0"/>
                          <a:cs typeface="Arial" panose="020B0604020202020204" pitchFamily="34" charset="0"/>
                        </a:rPr>
                        <a:t>Continuous Load Path – Foundation</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95000"/>
                        </a:lnSpc>
                        <a:spcBef>
                          <a:spcPts val="0"/>
                        </a:spcBef>
                        <a:spcAft>
                          <a:spcPts val="0"/>
                        </a:spcAft>
                        <a:buClrTx/>
                        <a:buSzTx/>
                        <a:buFontTx/>
                        <a:buNone/>
                        <a:tabLst/>
                        <a:defRPr/>
                      </a:pPr>
                      <a:r>
                        <a:rPr lang="en-US" sz="1000" b="0" kern="1200" dirty="0">
                          <a:solidFill>
                            <a:schemeClr val="tx1"/>
                          </a:solidFill>
                          <a:latin typeface="Arial" panose="020B0604020202020204" pitchFamily="34" charset="0"/>
                          <a:ea typeface="+mn-ea"/>
                          <a:cs typeface="Arial" panose="020B0604020202020204" pitchFamily="34" charset="0"/>
                        </a:rPr>
                        <a:t>Consult a professional engineer to evaluate elevation and continuous load path.</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nSpc>
                          <a:spcPct val="95000"/>
                        </a:lnSpc>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nSpc>
                          <a:spcPct val="95000"/>
                        </a:lnSpc>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nSpc>
                          <a:spcPct val="95000"/>
                        </a:lnSpc>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2"/>
                  </a:ext>
                </a:extLst>
              </a:tr>
              <a:tr h="458403">
                <a:tc>
                  <a:txBody>
                    <a:bodyPr/>
                    <a:lstStyle/>
                    <a:p>
                      <a:pPr marL="0" indent="0">
                        <a:lnSpc>
                          <a:spcPct val="95000"/>
                        </a:lnSpc>
                      </a:pPr>
                      <a:r>
                        <a:rPr lang="en-US" sz="1000" b="0" dirty="0">
                          <a:solidFill>
                            <a:schemeClr val="tx1"/>
                          </a:solidFill>
                          <a:latin typeface="Arial" panose="020B0604020202020204" pitchFamily="34" charset="0"/>
                          <a:cs typeface="Arial" panose="020B0604020202020204" pitchFamily="34" charset="0"/>
                        </a:rPr>
                        <a:t>Roof Systems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95000"/>
                        </a:lnSpc>
                        <a:spcBef>
                          <a:spcPts val="0"/>
                        </a:spcBef>
                        <a:spcAft>
                          <a:spcPts val="0"/>
                        </a:spcAft>
                        <a:buClrTx/>
                        <a:buSzTx/>
                        <a:buFontTx/>
                        <a:buNone/>
                        <a:tabLst/>
                        <a:defRPr/>
                      </a:pPr>
                      <a:r>
                        <a:rPr lang="en-US" sz="1000" b="0" kern="1200" dirty="0">
                          <a:solidFill>
                            <a:schemeClr val="tx1"/>
                          </a:solidFill>
                          <a:latin typeface="Arial" panose="020B0604020202020204" pitchFamily="34" charset="0"/>
                          <a:ea typeface="+mn-ea"/>
                          <a:cs typeface="Arial" panose="020B0604020202020204" pitchFamily="34" charset="0"/>
                        </a:rPr>
                        <a:t>Consult a professional engineer and design the roof to withstand the expected wind loads, uplift, and water intrusion. Create a continuous load path, consider the integrity of roof coverings and decking, and install flashing to minimize water intrusion through vents or other openings.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nSpc>
                          <a:spcPct val="95000"/>
                        </a:lnSpc>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nSpc>
                          <a:spcPct val="95000"/>
                        </a:lnSpc>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nSpc>
                          <a:spcPct val="95000"/>
                        </a:lnSpc>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3"/>
                  </a:ext>
                </a:extLst>
              </a:tr>
              <a:tr h="458403">
                <a:tc>
                  <a:txBody>
                    <a:bodyPr/>
                    <a:lstStyle/>
                    <a:p>
                      <a:pPr marL="0" indent="0">
                        <a:lnSpc>
                          <a:spcPct val="95000"/>
                        </a:lnSpc>
                      </a:pPr>
                      <a:r>
                        <a:rPr lang="en-US" sz="1000" b="0" dirty="0">
                          <a:solidFill>
                            <a:schemeClr val="tx1"/>
                          </a:solidFill>
                          <a:latin typeface="Arial" panose="020B0604020202020204" pitchFamily="34" charset="0"/>
                          <a:cs typeface="Arial" panose="020B0604020202020204" pitchFamily="34" charset="0"/>
                        </a:rPr>
                        <a:t>Skylights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95000"/>
                        </a:lnSpc>
                        <a:spcBef>
                          <a:spcPts val="0"/>
                        </a:spcBef>
                        <a:spcAft>
                          <a:spcPts val="0"/>
                        </a:spcAft>
                        <a:buClrTx/>
                        <a:buSzTx/>
                        <a:buFontTx/>
                        <a:buNone/>
                        <a:tabLst/>
                        <a:defRPr/>
                      </a:pPr>
                      <a:r>
                        <a:rPr lang="en-US" sz="1000" b="0" kern="1200" dirty="0">
                          <a:solidFill>
                            <a:schemeClr val="tx1"/>
                          </a:solidFill>
                          <a:latin typeface="Arial" panose="020B0604020202020204" pitchFamily="34" charset="0"/>
                          <a:ea typeface="+mn-ea"/>
                          <a:cs typeface="Arial" panose="020B0604020202020204" pitchFamily="34" charset="0"/>
                        </a:rPr>
                        <a:t>Upgrade to pressure-related, impact-resistant skylights.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nSpc>
                          <a:spcPct val="95000"/>
                        </a:lnSpc>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nSpc>
                          <a:spcPct val="95000"/>
                        </a:lnSpc>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nSpc>
                          <a:spcPct val="95000"/>
                        </a:lnSpc>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4"/>
                  </a:ext>
                </a:extLst>
              </a:tr>
              <a:tr h="458403">
                <a:tc>
                  <a:txBody>
                    <a:bodyPr/>
                    <a:lstStyle/>
                    <a:p>
                      <a:pPr marL="0" indent="0">
                        <a:lnSpc>
                          <a:spcPct val="95000"/>
                        </a:lnSpc>
                      </a:pPr>
                      <a:r>
                        <a:rPr lang="en-US" sz="1000" b="0" dirty="0">
                          <a:solidFill>
                            <a:schemeClr val="tx1"/>
                          </a:solidFill>
                          <a:latin typeface="Arial" panose="020B0604020202020204" pitchFamily="34" charset="0"/>
                          <a:cs typeface="Arial" panose="020B0604020202020204" pitchFamily="34" charset="0"/>
                        </a:rPr>
                        <a:t>Gable-End Bracing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95000"/>
                        </a:lnSpc>
                        <a:spcBef>
                          <a:spcPts val="0"/>
                        </a:spcBef>
                        <a:spcAft>
                          <a:spcPts val="0"/>
                        </a:spcAft>
                        <a:buClrTx/>
                        <a:buSzTx/>
                        <a:buFontTx/>
                        <a:buNone/>
                        <a:tabLst/>
                        <a:defRPr/>
                      </a:pPr>
                      <a:r>
                        <a:rPr lang="en-US" sz="1000" b="0" kern="1200" dirty="0">
                          <a:solidFill>
                            <a:schemeClr val="tx1"/>
                          </a:solidFill>
                          <a:latin typeface="Arial" panose="020B0604020202020204" pitchFamily="34" charset="0"/>
                          <a:ea typeface="+mn-ea"/>
                          <a:cs typeface="Arial" panose="020B0604020202020204" pitchFamily="34" charset="0"/>
                        </a:rPr>
                        <a:t>Consult a professional to properly brace the gable-end walls.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nSpc>
                          <a:spcPct val="95000"/>
                        </a:lnSpc>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nSpc>
                          <a:spcPct val="95000"/>
                        </a:lnSpc>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nSpc>
                          <a:spcPct val="95000"/>
                        </a:lnSpc>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5"/>
                  </a:ext>
                </a:extLst>
              </a:tr>
              <a:tr h="458403">
                <a:tc>
                  <a:txBody>
                    <a:bodyPr/>
                    <a:lstStyle/>
                    <a:p>
                      <a:pPr marL="0" indent="0">
                        <a:lnSpc>
                          <a:spcPct val="95000"/>
                        </a:lnSpc>
                      </a:pPr>
                      <a:r>
                        <a:rPr lang="en-US" sz="1000" b="0" dirty="0">
                          <a:solidFill>
                            <a:schemeClr val="tx1"/>
                          </a:solidFill>
                          <a:latin typeface="Arial" panose="020B0604020202020204" pitchFamily="34" charset="0"/>
                          <a:cs typeface="Arial" panose="020B0604020202020204" pitchFamily="34" charset="0"/>
                        </a:rPr>
                        <a:t>Soffits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95000"/>
                        </a:lnSpc>
                        <a:spcBef>
                          <a:spcPts val="0"/>
                        </a:spcBef>
                        <a:spcAft>
                          <a:spcPts val="0"/>
                        </a:spcAft>
                        <a:buClrTx/>
                        <a:buSzTx/>
                        <a:buFontTx/>
                        <a:buNone/>
                        <a:tabLst/>
                        <a:defRPr/>
                      </a:pPr>
                      <a:r>
                        <a:rPr lang="en-US" sz="1000" b="0" kern="1200" dirty="0">
                          <a:solidFill>
                            <a:schemeClr val="tx1"/>
                          </a:solidFill>
                          <a:latin typeface="Arial" panose="020B0604020202020204" pitchFamily="34" charset="0"/>
                          <a:ea typeface="+mn-ea"/>
                          <a:cs typeface="Arial" panose="020B0604020202020204" pitchFamily="34" charset="0"/>
                        </a:rPr>
                        <a:t>Consult a professional and ensure that soffits are properly supported.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nSpc>
                          <a:spcPct val="95000"/>
                        </a:lnSpc>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nSpc>
                          <a:spcPct val="95000"/>
                        </a:lnSpc>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nSpc>
                          <a:spcPct val="95000"/>
                        </a:lnSpc>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6"/>
                  </a:ext>
                </a:extLst>
              </a:tr>
            </a:tbl>
          </a:graphicData>
        </a:graphic>
      </p:graphicFrame>
      <p:sp>
        <p:nvSpPr>
          <p:cNvPr id="10" name="Title 1"/>
          <p:cNvSpPr txBox="1">
            <a:spLocks/>
          </p:cNvSpPr>
          <p:nvPr/>
        </p:nvSpPr>
        <p:spPr>
          <a:xfrm>
            <a:off x="533400" y="1655064"/>
            <a:ext cx="6705600" cy="1184940"/>
          </a:xfrm>
          <a:prstGeom prst="rect">
            <a:avLst/>
          </a:prstGeom>
        </p:spPr>
        <p:txBody>
          <a:bodyPr wrap="square" lIns="0" rIns="0" anchor="t" anchorCtr="0">
            <a:spAutoFit/>
          </a:bodyPr>
          <a:lstStyle>
            <a:defPPr>
              <a:defRPr lang="en-US"/>
            </a:defPPr>
            <a:lvl1pPr>
              <a:spcBef>
                <a:spcPct val="0"/>
              </a:spcBef>
              <a:buNone/>
              <a:defRPr sz="1200">
                <a:solidFill>
                  <a:prstClr val="black">
                    <a:lumMod val="65000"/>
                    <a:lumOff val="35000"/>
                  </a:prstClr>
                </a:solidFill>
                <a:latin typeface="Arial" panose="020B0604020202020204" pitchFamily="34" charset="0"/>
                <a:ea typeface="Calibri Light" charset="0"/>
                <a:cs typeface="Arial" panose="020B0604020202020204" pitchFamily="34" charset="0"/>
              </a:defRPr>
            </a:lvl1pPr>
          </a:lstStyle>
          <a:p>
            <a:pPr>
              <a:spcBef>
                <a:spcPts val="0"/>
              </a:spcBef>
              <a:spcAft>
                <a:spcPts val="600"/>
              </a:spcAft>
            </a:pPr>
            <a:r>
              <a:rPr lang="en-US" sz="1100" dirty="0">
                <a:solidFill>
                  <a:schemeClr val="tx1"/>
                </a:solidFill>
              </a:rPr>
              <a:t>Assessing structural and complex nonstructural risk requires the services of a professional engineer or other design professional to accurately evaluate and design reasonable mitigation measures. Below is a list of mitigation solutions; however, the list is not all-inclusive. For additional guidance on structural risks, please see the </a:t>
            </a:r>
            <a:r>
              <a:rPr lang="en-US" sz="1100" i="1" dirty="0">
                <a:solidFill>
                  <a:schemeClr val="tx1"/>
                </a:solidFill>
              </a:rPr>
              <a:t>Quick Reference Guide</a:t>
            </a:r>
            <a:r>
              <a:rPr lang="en-US" sz="1100" dirty="0">
                <a:solidFill>
                  <a:schemeClr val="tx1"/>
                </a:solidFill>
              </a:rPr>
              <a:t>: </a:t>
            </a:r>
            <a:r>
              <a:rPr lang="en-US" sz="1100" dirty="0">
                <a:solidFill>
                  <a:srgbClr val="832B40"/>
                </a:solidFill>
              </a:rPr>
              <a:t>STRUCTURE </a:t>
            </a:r>
            <a:r>
              <a:rPr lang="en-US" sz="1100" dirty="0">
                <a:solidFill>
                  <a:schemeClr val="tx1"/>
                </a:solidFill>
              </a:rPr>
              <a:t>in this program. </a:t>
            </a:r>
          </a:p>
          <a:p>
            <a:pPr>
              <a:spcBef>
                <a:spcPts val="0"/>
              </a:spcBef>
              <a:spcAft>
                <a:spcPts val="600"/>
              </a:spcAft>
            </a:pPr>
            <a:r>
              <a:rPr lang="en-US" sz="1100" dirty="0">
                <a:solidFill>
                  <a:schemeClr val="tx1"/>
                </a:solidFill>
              </a:rPr>
              <a:t>By performing a minimum of one retrofit item on this list, organizations will be eligible for recognition as a Ready Business – </a:t>
            </a:r>
            <a:r>
              <a:rPr lang="en-US" sz="1100" dirty="0">
                <a:solidFill>
                  <a:srgbClr val="832B40"/>
                </a:solidFill>
              </a:rPr>
              <a:t>STRUCTURE</a:t>
            </a:r>
            <a:r>
              <a:rPr lang="en-US" sz="1100" dirty="0">
                <a:solidFill>
                  <a:schemeClr val="tx1"/>
                </a:solidFill>
              </a:rPr>
              <a:t>.</a:t>
            </a:r>
          </a:p>
        </p:txBody>
      </p:sp>
    </p:spTree>
    <p:extLst>
      <p:ext uri="{BB962C8B-B14F-4D97-AF65-F5344CB8AC3E}">
        <p14:creationId xmlns:p14="http://schemas.microsoft.com/office/powerpoint/2010/main" val="21064378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Develop A Plan: STRUCTURE</a:t>
            </a:r>
            <a:br>
              <a:rPr lang="en-US" dirty="0"/>
            </a:br>
            <a:r>
              <a:rPr lang="en-US" sz="1400" dirty="0"/>
              <a:t>(continued)</a:t>
            </a:r>
            <a:endParaRPr lang="en-US" dirty="0"/>
          </a:p>
        </p:txBody>
      </p:sp>
      <p:sp>
        <p:nvSpPr>
          <p:cNvPr id="7" name="Slide Number Placeholder 6"/>
          <p:cNvSpPr>
            <a:spLocks noGrp="1"/>
          </p:cNvSpPr>
          <p:nvPr>
            <p:ph type="sldNum" sz="quarter" idx="4"/>
          </p:nvPr>
        </p:nvSpPr>
        <p:spPr/>
        <p:txBody>
          <a:bodyPr/>
          <a:lstStyle/>
          <a:p>
            <a:fld id="{7749E63D-D648-FD44-8A88-2CC5333ECCD2}" type="slidenum">
              <a:rPr lang="en-US" smtClean="0"/>
              <a:pPr/>
              <a:t>23</a:t>
            </a:fld>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val="3046912651"/>
              </p:ext>
            </p:extLst>
          </p:nvPr>
        </p:nvGraphicFramePr>
        <p:xfrm>
          <a:off x="533400" y="1655064"/>
          <a:ext cx="6705599" cy="6151880"/>
        </p:xfrm>
        <a:graphic>
          <a:graphicData uri="http://schemas.openxmlformats.org/drawingml/2006/table">
            <a:tbl>
              <a:tblPr>
                <a:tableStyleId>{5C22544A-7EE6-4342-B048-85BDC9FD1C3A}</a:tableStyleId>
              </a:tblPr>
              <a:tblGrid>
                <a:gridCol w="1745293">
                  <a:extLst>
                    <a:ext uri="{9D8B030D-6E8A-4147-A177-3AD203B41FA5}">
                      <a16:colId xmlns:a16="http://schemas.microsoft.com/office/drawing/2014/main" val="20000"/>
                    </a:ext>
                  </a:extLst>
                </a:gridCol>
                <a:gridCol w="1653436">
                  <a:extLst>
                    <a:ext uri="{9D8B030D-6E8A-4147-A177-3AD203B41FA5}">
                      <a16:colId xmlns:a16="http://schemas.microsoft.com/office/drawing/2014/main" val="20001"/>
                    </a:ext>
                  </a:extLst>
                </a:gridCol>
                <a:gridCol w="1102290">
                  <a:extLst>
                    <a:ext uri="{9D8B030D-6E8A-4147-A177-3AD203B41FA5}">
                      <a16:colId xmlns:a16="http://schemas.microsoft.com/office/drawing/2014/main" val="20002"/>
                    </a:ext>
                  </a:extLst>
                </a:gridCol>
                <a:gridCol w="1102290">
                  <a:extLst>
                    <a:ext uri="{9D8B030D-6E8A-4147-A177-3AD203B41FA5}">
                      <a16:colId xmlns:a16="http://schemas.microsoft.com/office/drawing/2014/main" val="20003"/>
                    </a:ext>
                  </a:extLst>
                </a:gridCol>
                <a:gridCol w="1102290">
                  <a:extLst>
                    <a:ext uri="{9D8B030D-6E8A-4147-A177-3AD203B41FA5}">
                      <a16:colId xmlns:a16="http://schemas.microsoft.com/office/drawing/2014/main" val="20004"/>
                    </a:ext>
                  </a:extLst>
                </a:gridCol>
              </a:tblGrid>
              <a:tr h="457200">
                <a:tc>
                  <a:txBody>
                    <a:bodyPr/>
                    <a:lstStyle/>
                    <a:p>
                      <a:r>
                        <a:rPr lang="en-US" sz="1000" b="1" i="0" dirty="0">
                          <a:solidFill>
                            <a:schemeClr val="bg1"/>
                          </a:solidFill>
                          <a:latin typeface="Arial" panose="020B0604020202020204" pitchFamily="34" charset="0"/>
                          <a:ea typeface="Arial" charset="0"/>
                          <a:cs typeface="Arial" panose="020B0604020202020204" pitchFamily="34" charset="0"/>
                        </a:rPr>
                        <a:t>STRUCTURAL RISKS </a:t>
                      </a: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r>
                        <a:rPr lang="en-US" sz="1000" b="1" i="0" kern="1200" dirty="0">
                          <a:solidFill>
                            <a:schemeClr val="bg1"/>
                          </a:solidFill>
                          <a:latin typeface="Arial" panose="020B0604020202020204" pitchFamily="34" charset="0"/>
                          <a:ea typeface="Arial" charset="0"/>
                          <a:cs typeface="Arial" panose="020B0604020202020204" pitchFamily="34" charset="0"/>
                        </a:rPr>
                        <a:t>MITIGATION SOLUTION</a:t>
                      </a: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br>
                        <a:rPr lang="en-US" sz="1000" b="1" i="0" kern="1200" dirty="0">
                          <a:solidFill>
                            <a:schemeClr val="bg1"/>
                          </a:solidFill>
                          <a:latin typeface="Arial" panose="020B0604020202020204" pitchFamily="34" charset="0"/>
                          <a:ea typeface="Arial" charset="0"/>
                          <a:cs typeface="Arial" panose="020B0604020202020204" pitchFamily="34" charset="0"/>
                        </a:rPr>
                      </a:br>
                      <a:r>
                        <a:rPr lang="en-US" sz="1000" b="1" i="0" kern="1200" dirty="0">
                          <a:solidFill>
                            <a:schemeClr val="bg1"/>
                          </a:solidFill>
                          <a:latin typeface="Arial" panose="020B0604020202020204" pitchFamily="34" charset="0"/>
                          <a:ea typeface="Arial" charset="0"/>
                          <a:cs typeface="Arial" panose="020B0604020202020204" pitchFamily="34" charset="0"/>
                        </a:rPr>
                        <a:t>ASSIGNED TO</a:t>
                      </a: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br>
                        <a:rPr lang="en-US" sz="1000" b="1" i="0" kern="1200" dirty="0">
                          <a:solidFill>
                            <a:schemeClr val="bg1"/>
                          </a:solidFill>
                          <a:latin typeface="Arial" panose="020B0604020202020204" pitchFamily="34" charset="0"/>
                          <a:ea typeface="Arial" charset="0"/>
                          <a:cs typeface="Arial" panose="020B0604020202020204" pitchFamily="34" charset="0"/>
                        </a:rPr>
                      </a:br>
                      <a:r>
                        <a:rPr lang="en-US" sz="1000" b="1" i="0" kern="1200" dirty="0">
                          <a:solidFill>
                            <a:schemeClr val="bg1"/>
                          </a:solidFill>
                          <a:latin typeface="Arial" panose="020B0604020202020204" pitchFamily="34" charset="0"/>
                          <a:ea typeface="Arial" charset="0"/>
                          <a:cs typeface="Arial" panose="020B0604020202020204" pitchFamily="34" charset="0"/>
                        </a:rPr>
                        <a:t>BUDGET</a:t>
                      </a: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r>
                        <a:rPr lang="en-US" sz="1000" b="1" i="0" kern="1200" dirty="0">
                          <a:solidFill>
                            <a:schemeClr val="bg1"/>
                          </a:solidFill>
                          <a:latin typeface="Arial" panose="020B0604020202020204" pitchFamily="34" charset="0"/>
                          <a:ea typeface="Arial" charset="0"/>
                          <a:cs typeface="Arial" panose="020B0604020202020204" pitchFamily="34" charset="0"/>
                        </a:rPr>
                        <a:t>COMPLETION DATE </a:t>
                      </a: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extLst>
                  <a:ext uri="{0D108BD9-81ED-4DB2-BD59-A6C34878D82A}">
                    <a16:rowId xmlns:a16="http://schemas.microsoft.com/office/drawing/2014/main" val="10000"/>
                  </a:ext>
                </a:extLst>
              </a:tr>
              <a:tr h="458403">
                <a:tc>
                  <a:txBody>
                    <a:bodyPr/>
                    <a:lstStyle/>
                    <a:p>
                      <a:pPr marL="0" indent="0">
                        <a:lnSpc>
                          <a:spcPct val="95000"/>
                        </a:lnSpc>
                      </a:pPr>
                      <a:r>
                        <a:rPr lang="en-US" sz="1000" b="0" dirty="0">
                          <a:solidFill>
                            <a:schemeClr val="tx1"/>
                          </a:solidFill>
                          <a:latin typeface="Arial" panose="020B0604020202020204" pitchFamily="34" charset="0"/>
                          <a:cs typeface="Arial" panose="020B0604020202020204" pitchFamily="34" charset="0"/>
                        </a:rPr>
                        <a:t>Gutters and Downspouts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95000"/>
                        </a:lnSpc>
                        <a:spcBef>
                          <a:spcPts val="0"/>
                        </a:spcBef>
                        <a:spcAft>
                          <a:spcPts val="0"/>
                        </a:spcAft>
                        <a:buClrTx/>
                        <a:buSzTx/>
                        <a:buFontTx/>
                        <a:buNone/>
                        <a:tabLst/>
                        <a:defRPr/>
                      </a:pPr>
                      <a:r>
                        <a:rPr lang="en-US" sz="1000" b="0" kern="1200" dirty="0">
                          <a:solidFill>
                            <a:schemeClr val="tx1"/>
                          </a:solidFill>
                          <a:latin typeface="Arial" panose="020B0604020202020204" pitchFamily="34" charset="0"/>
                          <a:ea typeface="+mn-ea"/>
                          <a:cs typeface="Arial" panose="020B0604020202020204" pitchFamily="34" charset="0"/>
                        </a:rPr>
                        <a:t>Install systems that are noncombustible and designed for wind speed and uplift resistance.</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nSpc>
                          <a:spcPct val="95000"/>
                        </a:lnSpc>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nSpc>
                          <a:spcPct val="95000"/>
                        </a:lnSpc>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nSpc>
                          <a:spcPct val="95000"/>
                        </a:lnSpc>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2"/>
                  </a:ext>
                </a:extLst>
              </a:tr>
              <a:tr h="458403">
                <a:tc>
                  <a:txBody>
                    <a:bodyPr/>
                    <a:lstStyle/>
                    <a:p>
                      <a:pPr marL="0" indent="0">
                        <a:lnSpc>
                          <a:spcPct val="95000"/>
                        </a:lnSpc>
                      </a:pPr>
                      <a:r>
                        <a:rPr lang="en-US" sz="1000" b="0" dirty="0">
                          <a:solidFill>
                            <a:schemeClr val="tx1"/>
                          </a:solidFill>
                          <a:latin typeface="Arial" panose="020B0604020202020204" pitchFamily="34" charset="0"/>
                          <a:cs typeface="Arial" panose="020B0604020202020204" pitchFamily="34" charset="0"/>
                        </a:rPr>
                        <a:t>Wall Systems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95000"/>
                        </a:lnSpc>
                        <a:spcBef>
                          <a:spcPts val="0"/>
                        </a:spcBef>
                        <a:spcAft>
                          <a:spcPts val="0"/>
                        </a:spcAft>
                        <a:buClrTx/>
                        <a:buSzTx/>
                        <a:buFontTx/>
                        <a:buNone/>
                        <a:tabLst/>
                        <a:defRPr/>
                      </a:pPr>
                      <a:r>
                        <a:rPr lang="en-US" sz="1000" b="0" kern="1200" dirty="0">
                          <a:solidFill>
                            <a:schemeClr val="tx1"/>
                          </a:solidFill>
                          <a:latin typeface="Arial" panose="020B0604020202020204" pitchFamily="34" charset="0"/>
                          <a:ea typeface="+mn-ea"/>
                          <a:cs typeface="Arial" panose="020B0604020202020204" pitchFamily="34" charset="0"/>
                        </a:rPr>
                        <a:t>Consult a professional engineer and design the wall system to withstand the expected wind loads, pressure, and water intrusion. Create a continuous load path, ensure the integrity of wall coverings and sheathing, and install adequate flashing to minimize </a:t>
                      </a:r>
                      <a:br>
                        <a:rPr lang="en-US" sz="1000" b="0" kern="1200" dirty="0">
                          <a:solidFill>
                            <a:schemeClr val="tx1"/>
                          </a:solidFill>
                          <a:latin typeface="Arial" panose="020B0604020202020204" pitchFamily="34" charset="0"/>
                          <a:ea typeface="+mn-ea"/>
                          <a:cs typeface="Arial" panose="020B0604020202020204" pitchFamily="34" charset="0"/>
                        </a:rPr>
                      </a:br>
                      <a:r>
                        <a:rPr lang="en-US" sz="1000" b="0" kern="1200" dirty="0">
                          <a:solidFill>
                            <a:schemeClr val="tx1"/>
                          </a:solidFill>
                          <a:latin typeface="Arial" panose="020B0604020202020204" pitchFamily="34" charset="0"/>
                          <a:ea typeface="+mn-ea"/>
                          <a:cs typeface="Arial" panose="020B0604020202020204" pitchFamily="34" charset="0"/>
                        </a:rPr>
                        <a:t>water intrusion.</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nSpc>
                          <a:spcPct val="95000"/>
                        </a:lnSpc>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nSpc>
                          <a:spcPct val="95000"/>
                        </a:lnSpc>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nSpc>
                          <a:spcPct val="95000"/>
                        </a:lnSpc>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3"/>
                  </a:ext>
                </a:extLst>
              </a:tr>
              <a:tr h="458403">
                <a:tc>
                  <a:txBody>
                    <a:bodyPr/>
                    <a:lstStyle/>
                    <a:p>
                      <a:pPr marL="0" indent="0">
                        <a:lnSpc>
                          <a:spcPct val="95000"/>
                        </a:lnSpc>
                      </a:pPr>
                      <a:r>
                        <a:rPr lang="en-US" sz="1000" b="0" dirty="0">
                          <a:solidFill>
                            <a:schemeClr val="tx1"/>
                          </a:solidFill>
                          <a:latin typeface="Arial" panose="020B0604020202020204" pitchFamily="34" charset="0"/>
                          <a:cs typeface="Arial" panose="020B0604020202020204" pitchFamily="34" charset="0"/>
                        </a:rPr>
                        <a:t>Openings</a:t>
                      </a:r>
                    </a:p>
                    <a:p>
                      <a:pPr marL="0" indent="0">
                        <a:lnSpc>
                          <a:spcPct val="95000"/>
                        </a:lnSpc>
                      </a:pPr>
                      <a:r>
                        <a:rPr lang="en-US" sz="1000" b="0" dirty="0">
                          <a:solidFill>
                            <a:schemeClr val="tx1"/>
                          </a:solidFill>
                          <a:latin typeface="Arial" panose="020B0604020202020204" pitchFamily="34" charset="0"/>
                          <a:cs typeface="Arial" panose="020B0604020202020204" pitchFamily="34" charset="0"/>
                        </a:rPr>
                        <a:t>• Garage/Rolling Doors</a:t>
                      </a:r>
                    </a:p>
                    <a:p>
                      <a:pPr marL="0" indent="0">
                        <a:lnSpc>
                          <a:spcPct val="95000"/>
                        </a:lnSpc>
                      </a:pPr>
                      <a:r>
                        <a:rPr lang="en-US" sz="1000" b="0" dirty="0">
                          <a:solidFill>
                            <a:schemeClr val="tx1"/>
                          </a:solidFill>
                          <a:latin typeface="Arial" panose="020B0604020202020204" pitchFamily="34" charset="0"/>
                          <a:cs typeface="Arial" panose="020B0604020202020204" pitchFamily="34" charset="0"/>
                        </a:rPr>
                        <a:t>• Windows</a:t>
                      </a:r>
                    </a:p>
                    <a:p>
                      <a:pPr marL="0" indent="0">
                        <a:lnSpc>
                          <a:spcPct val="95000"/>
                        </a:lnSpc>
                      </a:pPr>
                      <a:r>
                        <a:rPr lang="en-US" sz="1000" b="0" dirty="0">
                          <a:solidFill>
                            <a:schemeClr val="tx1"/>
                          </a:solidFill>
                          <a:latin typeface="Arial" panose="020B0604020202020204" pitchFamily="34" charset="0"/>
                          <a:cs typeface="Arial" panose="020B0604020202020204" pitchFamily="34" charset="0"/>
                        </a:rPr>
                        <a:t>• Exterior Doors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95000"/>
                        </a:lnSpc>
                        <a:spcBef>
                          <a:spcPts val="0"/>
                        </a:spcBef>
                        <a:spcAft>
                          <a:spcPts val="0"/>
                        </a:spcAft>
                        <a:buClrTx/>
                        <a:buSzTx/>
                        <a:buFontTx/>
                        <a:buNone/>
                        <a:tabLst/>
                        <a:defRPr/>
                      </a:pPr>
                      <a:r>
                        <a:rPr lang="en-US" sz="1000" b="0" kern="1200" dirty="0">
                          <a:solidFill>
                            <a:schemeClr val="tx1"/>
                          </a:solidFill>
                          <a:latin typeface="Arial" panose="020B0604020202020204" pitchFamily="34" charset="0"/>
                          <a:ea typeface="+mn-ea"/>
                          <a:cs typeface="Arial" panose="020B0604020202020204" pitchFamily="34" charset="0"/>
                        </a:rPr>
                        <a:t>Install pressure-rated, impact-resistant exterior doors, windows, and garage/rolling doors. Install storm shutters or other tested and approved protection on any unprotected openings.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nSpc>
                          <a:spcPct val="95000"/>
                        </a:lnSpc>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nSpc>
                          <a:spcPct val="95000"/>
                        </a:lnSpc>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nSpc>
                          <a:spcPct val="95000"/>
                        </a:lnSpc>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4"/>
                  </a:ext>
                </a:extLst>
              </a:tr>
              <a:tr h="458403">
                <a:tc>
                  <a:txBody>
                    <a:bodyPr/>
                    <a:lstStyle/>
                    <a:p>
                      <a:pPr marL="0" indent="0">
                        <a:lnSpc>
                          <a:spcPct val="95000"/>
                        </a:lnSpc>
                      </a:pPr>
                      <a:r>
                        <a:rPr lang="en-US" sz="1000" b="0" dirty="0">
                          <a:solidFill>
                            <a:schemeClr val="tx1"/>
                          </a:solidFill>
                          <a:latin typeface="Arial" panose="020B0604020202020204" pitchFamily="34" charset="0"/>
                          <a:cs typeface="Arial" panose="020B0604020202020204" pitchFamily="34" charset="0"/>
                        </a:rPr>
                        <a:t>Canopies, Awnings, and Carports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95000"/>
                        </a:lnSpc>
                        <a:spcBef>
                          <a:spcPts val="0"/>
                        </a:spcBef>
                        <a:spcAft>
                          <a:spcPts val="0"/>
                        </a:spcAft>
                        <a:buClrTx/>
                        <a:buSzTx/>
                        <a:buFontTx/>
                        <a:buNone/>
                        <a:tabLst/>
                        <a:defRPr/>
                      </a:pPr>
                      <a:r>
                        <a:rPr lang="en-US" sz="1000" b="0" kern="1200" dirty="0">
                          <a:solidFill>
                            <a:schemeClr val="tx1"/>
                          </a:solidFill>
                          <a:latin typeface="Arial" panose="020B0604020202020204" pitchFamily="34" charset="0"/>
                          <a:ea typeface="+mn-ea"/>
                          <a:cs typeface="Arial" panose="020B0604020202020204" pitchFamily="34" charset="0"/>
                        </a:rPr>
                        <a:t>Add supports to increase resistance to wind loads and uplift.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nSpc>
                          <a:spcPct val="95000"/>
                        </a:lnSpc>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nSpc>
                          <a:spcPct val="95000"/>
                        </a:lnSpc>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nSpc>
                          <a:spcPct val="95000"/>
                        </a:lnSpc>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5"/>
                  </a:ext>
                </a:extLst>
              </a:tr>
              <a:tr h="458403">
                <a:tc>
                  <a:txBody>
                    <a:bodyPr/>
                    <a:lstStyle/>
                    <a:p>
                      <a:pPr marL="0" indent="0">
                        <a:lnSpc>
                          <a:spcPct val="95000"/>
                        </a:lnSpc>
                      </a:pPr>
                      <a:r>
                        <a:rPr lang="en-US" sz="1000" b="0" dirty="0">
                          <a:solidFill>
                            <a:schemeClr val="tx1"/>
                          </a:solidFill>
                          <a:latin typeface="Arial" panose="020B0604020202020204" pitchFamily="34" charset="0"/>
                          <a:cs typeface="Arial" panose="020B0604020202020204" pitchFamily="34" charset="0"/>
                        </a:rPr>
                        <a:t>Safe Room or Shelter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95000"/>
                        </a:lnSpc>
                        <a:spcBef>
                          <a:spcPts val="0"/>
                        </a:spcBef>
                        <a:spcAft>
                          <a:spcPts val="200"/>
                        </a:spcAft>
                        <a:buClrTx/>
                        <a:buSzTx/>
                        <a:buFontTx/>
                        <a:buNone/>
                        <a:tabLst/>
                        <a:defRPr/>
                      </a:pPr>
                      <a:r>
                        <a:rPr lang="en-US" sz="1000" b="0" kern="1200" dirty="0">
                          <a:solidFill>
                            <a:schemeClr val="tx1"/>
                          </a:solidFill>
                          <a:latin typeface="Arial" panose="020B0604020202020204" pitchFamily="34" charset="0"/>
                          <a:ea typeface="+mn-ea"/>
                          <a:cs typeface="Arial" panose="020B0604020202020204" pitchFamily="34" charset="0"/>
                        </a:rPr>
                        <a:t>Install a safe room or shelter that meets FEMA Guidelines or ICC/NSSA 500 Standards. </a:t>
                      </a:r>
                    </a:p>
                    <a:p>
                      <a:pPr marL="0" marR="0" indent="0" algn="l" defTabSz="457200" rtl="0" eaLnBrk="1" fontAlgn="auto" latinLnBrk="0" hangingPunct="1">
                        <a:lnSpc>
                          <a:spcPct val="95000"/>
                        </a:lnSpc>
                        <a:spcBef>
                          <a:spcPts val="0"/>
                        </a:spcBef>
                        <a:spcAft>
                          <a:spcPts val="200"/>
                        </a:spcAft>
                        <a:buClrTx/>
                        <a:buSzTx/>
                        <a:buFontTx/>
                        <a:buNone/>
                        <a:tabLst/>
                        <a:defRPr/>
                      </a:pPr>
                      <a:r>
                        <a:rPr lang="en-US" sz="1000" b="0" i="1" kern="1200" dirty="0">
                          <a:solidFill>
                            <a:schemeClr val="tx1"/>
                          </a:solidFill>
                          <a:latin typeface="Arial" panose="020B0604020202020204" pitchFamily="34" charset="0"/>
                          <a:ea typeface="+mn-ea"/>
                          <a:cs typeface="Arial" panose="020B0604020202020204" pitchFamily="34" charset="0"/>
                        </a:rPr>
                        <a:t>Note: If the structure is located in a flood zone, safe rooms and shelters are not recommended.</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nSpc>
                          <a:spcPct val="95000"/>
                        </a:lnSpc>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nSpc>
                          <a:spcPct val="95000"/>
                        </a:lnSpc>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nSpc>
                          <a:spcPct val="95000"/>
                        </a:lnSpc>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37448111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Develop A Plan: STRUCTURE</a:t>
            </a:r>
            <a:br>
              <a:rPr lang="en-US" dirty="0"/>
            </a:br>
            <a:r>
              <a:rPr lang="en-US" sz="1400" dirty="0"/>
              <a:t>(continued)</a:t>
            </a:r>
            <a:endParaRPr lang="en-US" dirty="0"/>
          </a:p>
        </p:txBody>
      </p:sp>
      <p:sp>
        <p:nvSpPr>
          <p:cNvPr id="7" name="Slide Number Placeholder 6"/>
          <p:cNvSpPr>
            <a:spLocks noGrp="1"/>
          </p:cNvSpPr>
          <p:nvPr>
            <p:ph type="sldNum" sz="quarter" idx="4"/>
          </p:nvPr>
        </p:nvSpPr>
        <p:spPr/>
        <p:txBody>
          <a:bodyPr/>
          <a:lstStyle/>
          <a:p>
            <a:fld id="{7749E63D-D648-FD44-8A88-2CC5333ECCD2}" type="slidenum">
              <a:rPr lang="en-US" smtClean="0"/>
              <a:pPr/>
              <a:t>24</a:t>
            </a:fld>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val="2548386660"/>
              </p:ext>
            </p:extLst>
          </p:nvPr>
        </p:nvGraphicFramePr>
        <p:xfrm>
          <a:off x="533400" y="1655064"/>
          <a:ext cx="6705599" cy="4612640"/>
        </p:xfrm>
        <a:graphic>
          <a:graphicData uri="http://schemas.openxmlformats.org/drawingml/2006/table">
            <a:tbl>
              <a:tblPr>
                <a:tableStyleId>{5C22544A-7EE6-4342-B048-85BDC9FD1C3A}</a:tableStyleId>
              </a:tblPr>
              <a:tblGrid>
                <a:gridCol w="1745293">
                  <a:extLst>
                    <a:ext uri="{9D8B030D-6E8A-4147-A177-3AD203B41FA5}">
                      <a16:colId xmlns:a16="http://schemas.microsoft.com/office/drawing/2014/main" val="20000"/>
                    </a:ext>
                  </a:extLst>
                </a:gridCol>
                <a:gridCol w="1653436">
                  <a:extLst>
                    <a:ext uri="{9D8B030D-6E8A-4147-A177-3AD203B41FA5}">
                      <a16:colId xmlns:a16="http://schemas.microsoft.com/office/drawing/2014/main" val="20001"/>
                    </a:ext>
                  </a:extLst>
                </a:gridCol>
                <a:gridCol w="1102290">
                  <a:extLst>
                    <a:ext uri="{9D8B030D-6E8A-4147-A177-3AD203B41FA5}">
                      <a16:colId xmlns:a16="http://schemas.microsoft.com/office/drawing/2014/main" val="20002"/>
                    </a:ext>
                  </a:extLst>
                </a:gridCol>
                <a:gridCol w="1102290">
                  <a:extLst>
                    <a:ext uri="{9D8B030D-6E8A-4147-A177-3AD203B41FA5}">
                      <a16:colId xmlns:a16="http://schemas.microsoft.com/office/drawing/2014/main" val="20003"/>
                    </a:ext>
                  </a:extLst>
                </a:gridCol>
                <a:gridCol w="1102290">
                  <a:extLst>
                    <a:ext uri="{9D8B030D-6E8A-4147-A177-3AD203B41FA5}">
                      <a16:colId xmlns:a16="http://schemas.microsoft.com/office/drawing/2014/main" val="20004"/>
                    </a:ext>
                  </a:extLst>
                </a:gridCol>
              </a:tblGrid>
              <a:tr h="457200">
                <a:tc>
                  <a:txBody>
                    <a:bodyPr/>
                    <a:lstStyle/>
                    <a:p>
                      <a:pPr>
                        <a:spcAft>
                          <a:spcPts val="200"/>
                        </a:spcAft>
                      </a:pPr>
                      <a:r>
                        <a:rPr lang="en-US" sz="1000" b="1" i="0" dirty="0">
                          <a:solidFill>
                            <a:schemeClr val="bg1"/>
                          </a:solidFill>
                          <a:latin typeface="Arial" panose="020B0604020202020204" pitchFamily="34" charset="0"/>
                          <a:ea typeface="Arial" charset="0"/>
                          <a:cs typeface="Arial" panose="020B0604020202020204" pitchFamily="34" charset="0"/>
                        </a:rPr>
                        <a:t>STRUCTURAL RISKS </a:t>
                      </a: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a:spcAft>
                          <a:spcPts val="200"/>
                        </a:spcAft>
                      </a:pPr>
                      <a:r>
                        <a:rPr lang="en-US" sz="1000" b="1" i="0" kern="1200" dirty="0">
                          <a:solidFill>
                            <a:schemeClr val="bg1"/>
                          </a:solidFill>
                          <a:latin typeface="Arial" panose="020B0604020202020204" pitchFamily="34" charset="0"/>
                          <a:ea typeface="Arial" charset="0"/>
                          <a:cs typeface="Arial" panose="020B0604020202020204" pitchFamily="34" charset="0"/>
                        </a:rPr>
                        <a:t>MITIGATION SOLUTION</a:t>
                      </a: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marR="0" indent="0" algn="l" defTabSz="457200" rtl="0" eaLnBrk="1" fontAlgn="auto" latinLnBrk="0" hangingPunct="1">
                        <a:lnSpc>
                          <a:spcPct val="100000"/>
                        </a:lnSpc>
                        <a:spcBef>
                          <a:spcPts val="0"/>
                        </a:spcBef>
                        <a:spcAft>
                          <a:spcPts val="200"/>
                        </a:spcAft>
                        <a:buClrTx/>
                        <a:buSzTx/>
                        <a:buFontTx/>
                        <a:buNone/>
                        <a:tabLst/>
                        <a:defRPr/>
                      </a:pPr>
                      <a:br>
                        <a:rPr lang="en-US" sz="1000" b="1" i="0" kern="1200" dirty="0">
                          <a:solidFill>
                            <a:schemeClr val="bg1"/>
                          </a:solidFill>
                          <a:latin typeface="Arial" panose="020B0604020202020204" pitchFamily="34" charset="0"/>
                          <a:ea typeface="Arial" charset="0"/>
                          <a:cs typeface="Arial" panose="020B0604020202020204" pitchFamily="34" charset="0"/>
                        </a:rPr>
                      </a:br>
                      <a:r>
                        <a:rPr lang="en-US" sz="1000" b="1" i="0" kern="1200" dirty="0">
                          <a:solidFill>
                            <a:schemeClr val="bg1"/>
                          </a:solidFill>
                          <a:latin typeface="Arial" panose="020B0604020202020204" pitchFamily="34" charset="0"/>
                          <a:ea typeface="Arial" charset="0"/>
                          <a:cs typeface="Arial" panose="020B0604020202020204" pitchFamily="34" charset="0"/>
                        </a:rPr>
                        <a:t>ASSIGNED TO</a:t>
                      </a: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a:spcAft>
                          <a:spcPts val="200"/>
                        </a:spcAft>
                      </a:pPr>
                      <a:br>
                        <a:rPr lang="en-US" sz="1000" b="1" i="0" kern="1200" dirty="0">
                          <a:solidFill>
                            <a:schemeClr val="bg1"/>
                          </a:solidFill>
                          <a:latin typeface="Arial" panose="020B0604020202020204" pitchFamily="34" charset="0"/>
                          <a:ea typeface="Arial" charset="0"/>
                          <a:cs typeface="Arial" panose="020B0604020202020204" pitchFamily="34" charset="0"/>
                        </a:rPr>
                      </a:br>
                      <a:r>
                        <a:rPr lang="en-US" sz="1000" b="1" i="0" kern="1200" dirty="0">
                          <a:solidFill>
                            <a:schemeClr val="bg1"/>
                          </a:solidFill>
                          <a:latin typeface="Arial" panose="020B0604020202020204" pitchFamily="34" charset="0"/>
                          <a:ea typeface="Arial" charset="0"/>
                          <a:cs typeface="Arial" panose="020B0604020202020204" pitchFamily="34" charset="0"/>
                        </a:rPr>
                        <a:t>BUDGET</a:t>
                      </a: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a:spcAft>
                          <a:spcPts val="200"/>
                        </a:spcAft>
                      </a:pPr>
                      <a:r>
                        <a:rPr lang="en-US" sz="1000" b="1" i="0" kern="1200" dirty="0">
                          <a:solidFill>
                            <a:schemeClr val="bg1"/>
                          </a:solidFill>
                          <a:latin typeface="Arial" panose="020B0604020202020204" pitchFamily="34" charset="0"/>
                          <a:ea typeface="Arial" charset="0"/>
                          <a:cs typeface="Arial" panose="020B0604020202020204" pitchFamily="34" charset="0"/>
                        </a:rPr>
                        <a:t>COMPLETION DATE </a:t>
                      </a: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extLst>
                  <a:ext uri="{0D108BD9-81ED-4DB2-BD59-A6C34878D82A}">
                    <a16:rowId xmlns:a16="http://schemas.microsoft.com/office/drawing/2014/main" val="10000"/>
                  </a:ext>
                </a:extLst>
              </a:tr>
              <a:tr h="458403">
                <a:tc>
                  <a:txBody>
                    <a:bodyPr/>
                    <a:lstStyle/>
                    <a:p>
                      <a:pPr marL="0" indent="0">
                        <a:lnSpc>
                          <a:spcPct val="95000"/>
                        </a:lnSpc>
                        <a:spcAft>
                          <a:spcPts val="200"/>
                        </a:spcAft>
                      </a:pPr>
                      <a:r>
                        <a:rPr lang="en-US" sz="1000" b="0" dirty="0">
                          <a:solidFill>
                            <a:schemeClr val="tx1"/>
                          </a:solidFill>
                          <a:latin typeface="Arial" panose="020B0604020202020204" pitchFamily="34" charset="0"/>
                          <a:cs typeface="Arial" panose="020B0604020202020204" pitchFamily="34" charset="0"/>
                        </a:rPr>
                        <a:t>Best Available Refuge Area (BARA)</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95000"/>
                        </a:lnSpc>
                        <a:spcBef>
                          <a:spcPts val="0"/>
                        </a:spcBef>
                        <a:spcAft>
                          <a:spcPts val="200"/>
                        </a:spcAft>
                        <a:buClrTx/>
                        <a:buSzTx/>
                        <a:buFontTx/>
                        <a:buNone/>
                        <a:tabLst/>
                        <a:defRPr/>
                      </a:pPr>
                      <a:r>
                        <a:rPr lang="en-US" sz="1000" b="0" kern="1200" dirty="0">
                          <a:solidFill>
                            <a:schemeClr val="tx1"/>
                          </a:solidFill>
                          <a:latin typeface="Arial" panose="020B0604020202020204" pitchFamily="34" charset="0"/>
                          <a:ea typeface="+mn-ea"/>
                          <a:cs typeface="Arial" panose="020B0604020202020204" pitchFamily="34" charset="0"/>
                        </a:rPr>
                        <a:t>Consult a professional engineer to strengthen </a:t>
                      </a:r>
                      <a:br>
                        <a:rPr lang="en-US" sz="1000" b="0" kern="1200" dirty="0">
                          <a:solidFill>
                            <a:schemeClr val="tx1"/>
                          </a:solidFill>
                          <a:latin typeface="Arial" panose="020B0604020202020204" pitchFamily="34" charset="0"/>
                          <a:ea typeface="+mn-ea"/>
                          <a:cs typeface="Arial" panose="020B0604020202020204" pitchFamily="34" charset="0"/>
                        </a:rPr>
                      </a:br>
                      <a:r>
                        <a:rPr lang="en-US" sz="1000" b="0" kern="1200" dirty="0">
                          <a:solidFill>
                            <a:schemeClr val="tx1"/>
                          </a:solidFill>
                          <a:latin typeface="Arial" panose="020B0604020202020204" pitchFamily="34" charset="0"/>
                          <a:ea typeface="+mn-ea"/>
                          <a:cs typeface="Arial" panose="020B0604020202020204" pitchFamily="34" charset="0"/>
                        </a:rPr>
                        <a:t>the BARA if a shelter is not installed. </a:t>
                      </a:r>
                    </a:p>
                    <a:p>
                      <a:pPr marL="0" marR="0" indent="0" algn="l" defTabSz="457200" rtl="0" eaLnBrk="1" fontAlgn="auto" latinLnBrk="0" hangingPunct="1">
                        <a:lnSpc>
                          <a:spcPct val="95000"/>
                        </a:lnSpc>
                        <a:spcBef>
                          <a:spcPts val="0"/>
                        </a:spcBef>
                        <a:spcAft>
                          <a:spcPts val="200"/>
                        </a:spcAft>
                        <a:buClrTx/>
                        <a:buSzTx/>
                        <a:buFontTx/>
                        <a:buNone/>
                        <a:tabLst/>
                        <a:defRPr/>
                      </a:pPr>
                      <a:r>
                        <a:rPr lang="en-US" sz="1000" b="0" i="1" kern="1200" dirty="0">
                          <a:solidFill>
                            <a:schemeClr val="tx1"/>
                          </a:solidFill>
                          <a:latin typeface="Arial" panose="020B0604020202020204" pitchFamily="34" charset="0"/>
                          <a:ea typeface="+mn-ea"/>
                          <a:cs typeface="Arial" panose="020B0604020202020204" pitchFamily="34" charset="0"/>
                        </a:rPr>
                        <a:t>Note: Do not plan to shelter-in-place if your structure is in a flood </a:t>
                      </a:r>
                      <a:br>
                        <a:rPr lang="en-US" sz="1000" b="0" i="1" kern="1200" dirty="0">
                          <a:solidFill>
                            <a:schemeClr val="tx1"/>
                          </a:solidFill>
                          <a:latin typeface="Arial" panose="020B0604020202020204" pitchFamily="34" charset="0"/>
                          <a:ea typeface="+mn-ea"/>
                          <a:cs typeface="Arial" panose="020B0604020202020204" pitchFamily="34" charset="0"/>
                        </a:rPr>
                      </a:br>
                      <a:r>
                        <a:rPr lang="en-US" sz="1000" b="0" i="1" kern="1200" dirty="0">
                          <a:solidFill>
                            <a:schemeClr val="tx1"/>
                          </a:solidFill>
                          <a:latin typeface="Arial" panose="020B0604020202020204" pitchFamily="34" charset="0"/>
                          <a:ea typeface="+mn-ea"/>
                          <a:cs typeface="Arial" panose="020B0604020202020204" pitchFamily="34" charset="0"/>
                        </a:rPr>
                        <a:t>or storm surge </a:t>
                      </a:r>
                      <a:br>
                        <a:rPr lang="en-US" sz="1000" b="0" i="1" kern="1200" dirty="0">
                          <a:solidFill>
                            <a:schemeClr val="tx1"/>
                          </a:solidFill>
                          <a:latin typeface="Arial" panose="020B0604020202020204" pitchFamily="34" charset="0"/>
                          <a:ea typeface="+mn-ea"/>
                          <a:cs typeface="Arial" panose="020B0604020202020204" pitchFamily="34" charset="0"/>
                        </a:rPr>
                      </a:br>
                      <a:r>
                        <a:rPr lang="en-US" sz="1000" b="0" i="1" kern="1200" dirty="0">
                          <a:solidFill>
                            <a:schemeClr val="tx1"/>
                          </a:solidFill>
                          <a:latin typeface="Arial" panose="020B0604020202020204" pitchFamily="34" charset="0"/>
                          <a:ea typeface="+mn-ea"/>
                          <a:cs typeface="Arial" panose="020B0604020202020204" pitchFamily="34" charset="0"/>
                        </a:rPr>
                        <a:t>evacuation zone.</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nSpc>
                          <a:spcPct val="95000"/>
                        </a:lnSpc>
                        <a:spcAft>
                          <a:spcPts val="200"/>
                        </a:spcAft>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nSpc>
                          <a:spcPct val="95000"/>
                        </a:lnSpc>
                        <a:spcAft>
                          <a:spcPts val="200"/>
                        </a:spcAft>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nSpc>
                          <a:spcPct val="95000"/>
                        </a:lnSpc>
                        <a:spcAft>
                          <a:spcPts val="200"/>
                        </a:spcAft>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2"/>
                  </a:ext>
                </a:extLst>
              </a:tr>
              <a:tr h="458403">
                <a:tc>
                  <a:txBody>
                    <a:bodyPr/>
                    <a:lstStyle/>
                    <a:p>
                      <a:pPr marL="0" indent="0">
                        <a:lnSpc>
                          <a:spcPct val="95000"/>
                        </a:lnSpc>
                        <a:spcAft>
                          <a:spcPts val="200"/>
                        </a:spcAft>
                      </a:pPr>
                      <a:r>
                        <a:rPr lang="en-US" sz="1000" b="0" dirty="0">
                          <a:solidFill>
                            <a:schemeClr val="tx1"/>
                          </a:solidFill>
                          <a:latin typeface="Arial" panose="020B0604020202020204" pitchFamily="34" charset="0"/>
                          <a:cs typeface="Arial" panose="020B0604020202020204" pitchFamily="34" charset="0"/>
                        </a:rPr>
                        <a:t>Elevation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95000"/>
                        </a:lnSpc>
                        <a:spcBef>
                          <a:spcPts val="0"/>
                        </a:spcBef>
                        <a:spcAft>
                          <a:spcPts val="200"/>
                        </a:spcAft>
                        <a:buClrTx/>
                        <a:buSzTx/>
                        <a:buFontTx/>
                        <a:buNone/>
                        <a:tabLst/>
                        <a:defRPr/>
                      </a:pPr>
                      <a:r>
                        <a:rPr lang="en-US" sz="1000" b="0" kern="1200" dirty="0">
                          <a:solidFill>
                            <a:schemeClr val="tx1"/>
                          </a:solidFill>
                          <a:latin typeface="Arial" panose="020B0604020202020204" pitchFamily="34" charset="0"/>
                          <a:ea typeface="+mn-ea"/>
                          <a:cs typeface="Arial" panose="020B0604020202020204" pitchFamily="34" charset="0"/>
                        </a:rPr>
                        <a:t>Consult a professional engineer to evaluate elevation of the structure so that the top of the lowest floor is at or above the BFE or DFE, whichever is higher.</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nSpc>
                          <a:spcPct val="95000"/>
                        </a:lnSpc>
                        <a:spcAft>
                          <a:spcPts val="200"/>
                        </a:spcAft>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nSpc>
                          <a:spcPct val="95000"/>
                        </a:lnSpc>
                        <a:spcAft>
                          <a:spcPts val="200"/>
                        </a:spcAft>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nSpc>
                          <a:spcPct val="95000"/>
                        </a:lnSpc>
                        <a:spcAft>
                          <a:spcPts val="200"/>
                        </a:spcAft>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3"/>
                  </a:ext>
                </a:extLst>
              </a:tr>
              <a:tr h="458403">
                <a:tc>
                  <a:txBody>
                    <a:bodyPr/>
                    <a:lstStyle/>
                    <a:p>
                      <a:pPr marL="0" indent="0">
                        <a:lnSpc>
                          <a:spcPct val="95000"/>
                        </a:lnSpc>
                        <a:spcAft>
                          <a:spcPts val="200"/>
                        </a:spcAft>
                      </a:pPr>
                      <a:r>
                        <a:rPr lang="en-US" sz="1000" b="0" dirty="0">
                          <a:solidFill>
                            <a:schemeClr val="tx1"/>
                          </a:solidFill>
                          <a:latin typeface="Arial" panose="020B0604020202020204" pitchFamily="34" charset="0"/>
                          <a:cs typeface="Arial" panose="020B0604020202020204" pitchFamily="34" charset="0"/>
                        </a:rPr>
                        <a:t>Wet </a:t>
                      </a:r>
                      <a:r>
                        <a:rPr lang="en-US" sz="1000" b="0" dirty="0" err="1">
                          <a:solidFill>
                            <a:schemeClr val="tx1"/>
                          </a:solidFill>
                          <a:latin typeface="Arial" panose="020B0604020202020204" pitchFamily="34" charset="0"/>
                          <a:cs typeface="Arial" panose="020B0604020202020204" pitchFamily="34" charset="0"/>
                        </a:rPr>
                        <a:t>Floodproofing</a:t>
                      </a:r>
                      <a:r>
                        <a:rPr lang="en-US" sz="1000" b="0" dirty="0">
                          <a:solidFill>
                            <a:schemeClr val="tx1"/>
                          </a:solidFill>
                          <a:latin typeface="Arial" panose="020B0604020202020204" pitchFamily="34" charset="0"/>
                          <a:cs typeface="Arial" panose="020B0604020202020204" pitchFamily="34" charset="0"/>
                        </a:rPr>
                        <a:t>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95000"/>
                        </a:lnSpc>
                        <a:spcBef>
                          <a:spcPts val="0"/>
                        </a:spcBef>
                        <a:spcAft>
                          <a:spcPts val="200"/>
                        </a:spcAft>
                        <a:buClrTx/>
                        <a:buSzTx/>
                        <a:buFontTx/>
                        <a:buNone/>
                        <a:tabLst/>
                        <a:defRPr/>
                      </a:pPr>
                      <a:r>
                        <a:rPr lang="en-US" sz="1000" b="0" kern="1200" dirty="0">
                          <a:solidFill>
                            <a:schemeClr val="tx1"/>
                          </a:solidFill>
                          <a:latin typeface="Arial" panose="020B0604020202020204" pitchFamily="34" charset="0"/>
                          <a:ea typeface="+mn-ea"/>
                          <a:cs typeface="Arial" panose="020B0604020202020204" pitchFamily="34" charset="0"/>
                        </a:rPr>
                        <a:t>Consult a professional engineer to evaluate options for wet </a:t>
                      </a:r>
                      <a:r>
                        <a:rPr lang="en-US" sz="1000" b="0" kern="1200" dirty="0" err="1">
                          <a:solidFill>
                            <a:schemeClr val="tx1"/>
                          </a:solidFill>
                          <a:latin typeface="Arial" panose="020B0604020202020204" pitchFamily="34" charset="0"/>
                          <a:ea typeface="+mn-ea"/>
                          <a:cs typeface="Arial" panose="020B0604020202020204" pitchFamily="34" charset="0"/>
                        </a:rPr>
                        <a:t>floodproofing</a:t>
                      </a:r>
                      <a:r>
                        <a:rPr lang="en-US" sz="1000" b="0" kern="1200" dirty="0">
                          <a:solidFill>
                            <a:schemeClr val="tx1"/>
                          </a:solidFill>
                          <a:latin typeface="Arial" panose="020B0604020202020204" pitchFamily="34" charset="0"/>
                          <a:ea typeface="+mn-ea"/>
                          <a:cs typeface="Arial" panose="020B0604020202020204" pitchFamily="34" charset="0"/>
                        </a:rPr>
                        <a:t> </a:t>
                      </a:r>
                      <a:br>
                        <a:rPr lang="en-US" sz="1000" b="0" kern="1200" dirty="0">
                          <a:solidFill>
                            <a:schemeClr val="tx1"/>
                          </a:solidFill>
                          <a:latin typeface="Arial" panose="020B0604020202020204" pitchFamily="34" charset="0"/>
                          <a:ea typeface="+mn-ea"/>
                          <a:cs typeface="Arial" panose="020B0604020202020204" pitchFamily="34" charset="0"/>
                        </a:rPr>
                      </a:br>
                      <a:r>
                        <a:rPr lang="en-US" sz="1000" b="0" kern="1200" dirty="0">
                          <a:solidFill>
                            <a:schemeClr val="tx1"/>
                          </a:solidFill>
                          <a:latin typeface="Arial" panose="020B0604020202020204" pitchFamily="34" charset="0"/>
                          <a:ea typeface="+mn-ea"/>
                          <a:cs typeface="Arial" panose="020B0604020202020204" pitchFamily="34" charset="0"/>
                        </a:rPr>
                        <a:t>the structure.</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nSpc>
                          <a:spcPct val="95000"/>
                        </a:lnSpc>
                        <a:spcAft>
                          <a:spcPts val="200"/>
                        </a:spcAft>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nSpc>
                          <a:spcPct val="95000"/>
                        </a:lnSpc>
                        <a:spcAft>
                          <a:spcPts val="200"/>
                        </a:spcAft>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nSpc>
                          <a:spcPct val="95000"/>
                        </a:lnSpc>
                        <a:spcAft>
                          <a:spcPts val="200"/>
                        </a:spcAft>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4"/>
                  </a:ext>
                </a:extLst>
              </a:tr>
              <a:tr h="458403">
                <a:tc>
                  <a:txBody>
                    <a:bodyPr/>
                    <a:lstStyle/>
                    <a:p>
                      <a:pPr marL="0" indent="0">
                        <a:lnSpc>
                          <a:spcPct val="95000"/>
                        </a:lnSpc>
                        <a:spcAft>
                          <a:spcPts val="200"/>
                        </a:spcAft>
                      </a:pPr>
                      <a:r>
                        <a:rPr lang="en-US" sz="1000" b="0" dirty="0">
                          <a:solidFill>
                            <a:schemeClr val="tx1"/>
                          </a:solidFill>
                          <a:latin typeface="Arial" panose="020B0604020202020204" pitchFamily="34" charset="0"/>
                          <a:cs typeface="Arial" panose="020B0604020202020204" pitchFamily="34" charset="0"/>
                        </a:rPr>
                        <a:t>Dry </a:t>
                      </a:r>
                      <a:r>
                        <a:rPr lang="en-US" sz="1000" b="0" dirty="0" err="1">
                          <a:solidFill>
                            <a:schemeClr val="tx1"/>
                          </a:solidFill>
                          <a:latin typeface="Arial" panose="020B0604020202020204" pitchFamily="34" charset="0"/>
                          <a:cs typeface="Arial" panose="020B0604020202020204" pitchFamily="34" charset="0"/>
                        </a:rPr>
                        <a:t>Floodproofing</a:t>
                      </a: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95000"/>
                        </a:lnSpc>
                        <a:spcBef>
                          <a:spcPts val="0"/>
                        </a:spcBef>
                        <a:spcAft>
                          <a:spcPts val="200"/>
                        </a:spcAft>
                        <a:buClrTx/>
                        <a:buSzTx/>
                        <a:buFontTx/>
                        <a:buNone/>
                        <a:tabLst/>
                        <a:defRPr/>
                      </a:pPr>
                      <a:r>
                        <a:rPr lang="en-US" sz="1000" b="0" kern="1200" dirty="0">
                          <a:solidFill>
                            <a:schemeClr val="tx1"/>
                          </a:solidFill>
                          <a:latin typeface="Arial" panose="020B0604020202020204" pitchFamily="34" charset="0"/>
                          <a:ea typeface="+mn-ea"/>
                          <a:cs typeface="Arial" panose="020B0604020202020204" pitchFamily="34" charset="0"/>
                        </a:rPr>
                        <a:t>Consult a professional engineer to evaluate options for dry </a:t>
                      </a:r>
                      <a:r>
                        <a:rPr lang="en-US" sz="1000" b="0" kern="1200" dirty="0" err="1">
                          <a:solidFill>
                            <a:schemeClr val="tx1"/>
                          </a:solidFill>
                          <a:latin typeface="Arial" panose="020B0604020202020204" pitchFamily="34" charset="0"/>
                          <a:ea typeface="+mn-ea"/>
                          <a:cs typeface="Arial" panose="020B0604020202020204" pitchFamily="34" charset="0"/>
                        </a:rPr>
                        <a:t>floodproofing</a:t>
                      </a:r>
                      <a:r>
                        <a:rPr lang="en-US" sz="1000" b="0" kern="1200" dirty="0">
                          <a:solidFill>
                            <a:schemeClr val="tx1"/>
                          </a:solidFill>
                          <a:latin typeface="Arial" panose="020B0604020202020204" pitchFamily="34" charset="0"/>
                          <a:ea typeface="+mn-ea"/>
                          <a:cs typeface="Arial" panose="020B0604020202020204" pitchFamily="34" charset="0"/>
                        </a:rPr>
                        <a:t> </a:t>
                      </a:r>
                      <a:br>
                        <a:rPr lang="en-US" sz="1000" b="0" kern="1200" dirty="0">
                          <a:solidFill>
                            <a:schemeClr val="tx1"/>
                          </a:solidFill>
                          <a:latin typeface="Arial" panose="020B0604020202020204" pitchFamily="34" charset="0"/>
                          <a:ea typeface="+mn-ea"/>
                          <a:cs typeface="Arial" panose="020B0604020202020204" pitchFamily="34" charset="0"/>
                        </a:rPr>
                      </a:br>
                      <a:r>
                        <a:rPr lang="en-US" sz="1000" b="0" kern="1200" dirty="0">
                          <a:solidFill>
                            <a:schemeClr val="tx1"/>
                          </a:solidFill>
                          <a:latin typeface="Arial" panose="020B0604020202020204" pitchFamily="34" charset="0"/>
                          <a:ea typeface="+mn-ea"/>
                          <a:cs typeface="Arial" panose="020B0604020202020204" pitchFamily="34" charset="0"/>
                        </a:rPr>
                        <a:t>the structure.</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nSpc>
                          <a:spcPct val="95000"/>
                        </a:lnSpc>
                        <a:spcAft>
                          <a:spcPts val="200"/>
                        </a:spcAft>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nSpc>
                          <a:spcPct val="95000"/>
                        </a:lnSpc>
                        <a:spcAft>
                          <a:spcPts val="200"/>
                        </a:spcAft>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nSpc>
                          <a:spcPct val="95000"/>
                        </a:lnSpc>
                        <a:spcAft>
                          <a:spcPts val="200"/>
                        </a:spcAft>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94936166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Develop A Plan: SERVICE</a:t>
            </a:r>
            <a:endParaRPr lang="en-US" dirty="0"/>
          </a:p>
        </p:txBody>
      </p:sp>
      <p:sp>
        <p:nvSpPr>
          <p:cNvPr id="5" name="Slide Number Placeholder 4"/>
          <p:cNvSpPr>
            <a:spLocks noGrp="1"/>
          </p:cNvSpPr>
          <p:nvPr>
            <p:ph type="sldNum" sz="quarter" idx="4"/>
          </p:nvPr>
        </p:nvSpPr>
        <p:spPr/>
        <p:txBody>
          <a:bodyPr/>
          <a:lstStyle/>
          <a:p>
            <a:fld id="{7749E63D-D648-FD44-8A88-2CC5333ECCD2}" type="slidenum">
              <a:rPr lang="en-US" smtClean="0"/>
              <a:pPr/>
              <a:t>25</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3106104688"/>
              </p:ext>
            </p:extLst>
          </p:nvPr>
        </p:nvGraphicFramePr>
        <p:xfrm>
          <a:off x="533400" y="2945219"/>
          <a:ext cx="6675120" cy="1737360"/>
        </p:xfrm>
        <a:graphic>
          <a:graphicData uri="http://schemas.openxmlformats.org/drawingml/2006/table">
            <a:tbl>
              <a:tblPr>
                <a:tableStyleId>{5C22544A-7EE6-4342-B048-85BDC9FD1C3A}</a:tableStyleId>
              </a:tblPr>
              <a:tblGrid>
                <a:gridCol w="2103120">
                  <a:extLst>
                    <a:ext uri="{9D8B030D-6E8A-4147-A177-3AD203B41FA5}">
                      <a16:colId xmlns:a16="http://schemas.microsoft.com/office/drawing/2014/main" val="20000"/>
                    </a:ext>
                  </a:extLst>
                </a:gridCol>
                <a:gridCol w="2011680">
                  <a:extLst>
                    <a:ext uri="{9D8B030D-6E8A-4147-A177-3AD203B41FA5}">
                      <a16:colId xmlns:a16="http://schemas.microsoft.com/office/drawing/2014/main" val="20001"/>
                    </a:ext>
                  </a:extLst>
                </a:gridCol>
                <a:gridCol w="1280160">
                  <a:extLst>
                    <a:ext uri="{9D8B030D-6E8A-4147-A177-3AD203B41FA5}">
                      <a16:colId xmlns:a16="http://schemas.microsoft.com/office/drawing/2014/main" val="20002"/>
                    </a:ext>
                  </a:extLst>
                </a:gridCol>
                <a:gridCol w="1280160">
                  <a:extLst>
                    <a:ext uri="{9D8B030D-6E8A-4147-A177-3AD203B41FA5}">
                      <a16:colId xmlns:a16="http://schemas.microsoft.com/office/drawing/2014/main" val="20003"/>
                    </a:ext>
                  </a:extLst>
                </a:gridCol>
              </a:tblGrid>
              <a:tr h="457200">
                <a:tc>
                  <a:txBody>
                    <a:bodyPr/>
                    <a:lstStyle/>
                    <a:p>
                      <a:br>
                        <a:rPr lang="en-US" sz="1000" b="1" i="0" dirty="0">
                          <a:solidFill>
                            <a:schemeClr val="bg1"/>
                          </a:solidFill>
                          <a:latin typeface="Arial" panose="020B0604020202020204" pitchFamily="34" charset="0"/>
                          <a:ea typeface="Arial" charset="0"/>
                          <a:cs typeface="Arial" panose="020B0604020202020204" pitchFamily="34" charset="0"/>
                        </a:rPr>
                      </a:br>
                      <a:r>
                        <a:rPr lang="en-US" sz="1000" b="1" i="0" dirty="0">
                          <a:solidFill>
                            <a:schemeClr val="bg1"/>
                          </a:solidFill>
                          <a:latin typeface="Arial" panose="020B0604020202020204" pitchFamily="34" charset="0"/>
                          <a:ea typeface="Arial" charset="0"/>
                          <a:cs typeface="Arial" panose="020B0604020202020204" pitchFamily="34" charset="0"/>
                        </a:rPr>
                        <a:t>SERVICE ACTION </a:t>
                      </a:r>
                      <a:endParaRPr lang="en-US" sz="1000" b="1" dirty="0">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br>
                        <a:rPr lang="en-US" sz="1000" b="1" i="0" kern="1200" dirty="0">
                          <a:solidFill>
                            <a:schemeClr val="bg1"/>
                          </a:solidFill>
                          <a:latin typeface="Arial" panose="020B0604020202020204" pitchFamily="34" charset="0"/>
                          <a:ea typeface="Arial" charset="0"/>
                          <a:cs typeface="Arial" panose="020B0604020202020204" pitchFamily="34" charset="0"/>
                        </a:rPr>
                      </a:br>
                      <a:r>
                        <a:rPr lang="en-US" sz="1000" b="1" i="0" kern="1200" dirty="0">
                          <a:solidFill>
                            <a:schemeClr val="bg1"/>
                          </a:solidFill>
                          <a:latin typeface="Arial" panose="020B0604020202020204" pitchFamily="34" charset="0"/>
                          <a:ea typeface="Arial" charset="0"/>
                          <a:cs typeface="Arial" panose="020B0604020202020204" pitchFamily="34" charset="0"/>
                        </a:rPr>
                        <a:t>ASSIGNED TO</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br>
                        <a:rPr lang="en-US" sz="1000" b="1" i="0" kern="1200" dirty="0">
                          <a:solidFill>
                            <a:schemeClr val="bg1"/>
                          </a:solidFill>
                          <a:latin typeface="Arial" panose="020B0604020202020204" pitchFamily="34" charset="0"/>
                          <a:ea typeface="Arial" charset="0"/>
                          <a:cs typeface="Arial" panose="020B0604020202020204" pitchFamily="34" charset="0"/>
                        </a:rPr>
                      </a:br>
                      <a:r>
                        <a:rPr lang="en-US" sz="1000" b="1" i="0" kern="1200" dirty="0">
                          <a:solidFill>
                            <a:schemeClr val="bg1"/>
                          </a:solidFill>
                          <a:latin typeface="Arial" panose="020B0604020202020204" pitchFamily="34" charset="0"/>
                          <a:ea typeface="Arial" charset="0"/>
                          <a:cs typeface="Arial" panose="020B0604020202020204" pitchFamily="34" charset="0"/>
                        </a:rPr>
                        <a:t>BUDGET</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r>
                        <a:rPr lang="en-US" sz="1000" b="1" i="0" kern="1200" dirty="0">
                          <a:solidFill>
                            <a:schemeClr val="bg1"/>
                          </a:solidFill>
                          <a:latin typeface="Arial" panose="020B0604020202020204" pitchFamily="34" charset="0"/>
                          <a:ea typeface="Arial" charset="0"/>
                          <a:cs typeface="Arial" panose="020B0604020202020204" pitchFamily="34" charset="0"/>
                        </a:rPr>
                        <a:t>COMPLETION DATE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extLst>
                  <a:ext uri="{0D108BD9-81ED-4DB2-BD59-A6C34878D82A}">
                    <a16:rowId xmlns:a16="http://schemas.microsoft.com/office/drawing/2014/main" val="10000"/>
                  </a:ext>
                </a:extLst>
              </a:tr>
              <a:tr h="640080">
                <a:tc>
                  <a:txBody>
                    <a:bodyPr/>
                    <a:lstStyle/>
                    <a:p>
                      <a:pPr marL="0" indent="0"/>
                      <a:r>
                        <a:rPr lang="en-US" sz="1000" b="0" dirty="0">
                          <a:solidFill>
                            <a:schemeClr val="tx1"/>
                          </a:solidFill>
                          <a:latin typeface="Arial" panose="020B0604020202020204" pitchFamily="34" charset="0"/>
                          <a:cs typeface="Arial" panose="020B0604020202020204" pitchFamily="34" charset="0"/>
                        </a:rPr>
                        <a:t>Contact your Local Emergency</a:t>
                      </a:r>
                      <a:r>
                        <a:rPr lang="en-US" sz="1000" b="0" baseline="0" dirty="0">
                          <a:solidFill>
                            <a:schemeClr val="tx1"/>
                          </a:solidFill>
                          <a:latin typeface="Arial" panose="020B0604020202020204" pitchFamily="34" charset="0"/>
                          <a:cs typeface="Arial" panose="020B0604020202020204" pitchFamily="34" charset="0"/>
                        </a:rPr>
                        <a:t> Management Office</a:t>
                      </a: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1"/>
                  </a:ext>
                </a:extLst>
              </a:tr>
              <a:tr h="640080">
                <a:tc>
                  <a:txBody>
                    <a:bodyPr/>
                    <a:lstStyle/>
                    <a:p>
                      <a:pPr marL="0" indent="0"/>
                      <a:r>
                        <a:rPr lang="en-US" sz="1000" b="0" dirty="0">
                          <a:solidFill>
                            <a:schemeClr val="tx1"/>
                          </a:solidFill>
                          <a:latin typeface="Arial" panose="020B0604020202020204" pitchFamily="34" charset="0"/>
                          <a:cs typeface="Arial" panose="020B0604020202020204" pitchFamily="34" charset="0"/>
                        </a:rPr>
                        <a:t>Identify</a:t>
                      </a:r>
                      <a:r>
                        <a:rPr lang="en-US" sz="1000" b="0" baseline="0" dirty="0">
                          <a:solidFill>
                            <a:schemeClr val="tx1"/>
                          </a:solidFill>
                          <a:latin typeface="Arial" panose="020B0604020202020204" pitchFamily="34" charset="0"/>
                          <a:cs typeface="Arial" panose="020B0604020202020204" pitchFamily="34" charset="0"/>
                        </a:rPr>
                        <a:t> Ways to Engage and Participate in Your Community</a:t>
                      </a: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2"/>
                  </a:ext>
                </a:extLst>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3654077775"/>
              </p:ext>
            </p:extLst>
          </p:nvPr>
        </p:nvGraphicFramePr>
        <p:xfrm>
          <a:off x="533400" y="4857390"/>
          <a:ext cx="6675120" cy="3596640"/>
        </p:xfrm>
        <a:graphic>
          <a:graphicData uri="http://schemas.openxmlformats.org/drawingml/2006/table">
            <a:tbl>
              <a:tblPr>
                <a:tableStyleId>{5C22544A-7EE6-4342-B048-85BDC9FD1C3A}</a:tableStyleId>
              </a:tblPr>
              <a:tblGrid>
                <a:gridCol w="1668780">
                  <a:extLst>
                    <a:ext uri="{9D8B030D-6E8A-4147-A177-3AD203B41FA5}">
                      <a16:colId xmlns:a16="http://schemas.microsoft.com/office/drawing/2014/main" val="20000"/>
                    </a:ext>
                  </a:extLst>
                </a:gridCol>
                <a:gridCol w="1668780">
                  <a:extLst>
                    <a:ext uri="{9D8B030D-6E8A-4147-A177-3AD203B41FA5}">
                      <a16:colId xmlns:a16="http://schemas.microsoft.com/office/drawing/2014/main" val="20001"/>
                    </a:ext>
                  </a:extLst>
                </a:gridCol>
                <a:gridCol w="1668780">
                  <a:extLst>
                    <a:ext uri="{9D8B030D-6E8A-4147-A177-3AD203B41FA5}">
                      <a16:colId xmlns:a16="http://schemas.microsoft.com/office/drawing/2014/main" val="20002"/>
                    </a:ext>
                  </a:extLst>
                </a:gridCol>
                <a:gridCol w="1668780">
                  <a:extLst>
                    <a:ext uri="{9D8B030D-6E8A-4147-A177-3AD203B41FA5}">
                      <a16:colId xmlns:a16="http://schemas.microsoft.com/office/drawing/2014/main" val="20003"/>
                    </a:ext>
                  </a:extLst>
                </a:gridCol>
              </a:tblGrid>
              <a:tr h="914400">
                <a:tc>
                  <a:txBody>
                    <a:bodyPr/>
                    <a:lstStyle/>
                    <a:p>
                      <a:endParaRPr lang="en-US" sz="1000" b="1" dirty="0">
                        <a:latin typeface="Arial" panose="020B0604020202020204" pitchFamily="34" charset="0"/>
                        <a:cs typeface="Arial" panose="020B0604020202020204" pitchFamily="34" charset="0"/>
                      </a:endParaRP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kern="1200" dirty="0">
                        <a:solidFill>
                          <a:schemeClr val="bg1"/>
                        </a:solidFill>
                        <a:latin typeface="Arial" panose="020B0604020202020204" pitchFamily="34" charset="0"/>
                        <a:ea typeface="Arial" charset="0"/>
                        <a:cs typeface="Arial" panose="020B0604020202020204" pitchFamily="34" charset="0"/>
                      </a:endParaRP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endParaRPr lang="en-US" sz="1000" b="1" i="0" kern="1200" dirty="0">
                        <a:solidFill>
                          <a:schemeClr val="bg1"/>
                        </a:solidFill>
                        <a:latin typeface="Arial" panose="020B0604020202020204" pitchFamily="34" charset="0"/>
                        <a:ea typeface="Arial" charset="0"/>
                        <a:cs typeface="Arial" panose="020B0604020202020204" pitchFamily="34" charset="0"/>
                      </a:endParaRP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endParaRPr lang="en-US" sz="1000" b="1" i="0" kern="1200" dirty="0">
                        <a:solidFill>
                          <a:schemeClr val="bg1"/>
                        </a:solidFill>
                        <a:latin typeface="Arial" panose="020B0604020202020204" pitchFamily="34" charset="0"/>
                        <a:ea typeface="Arial" charset="0"/>
                        <a:cs typeface="Arial" panose="020B0604020202020204" pitchFamily="34" charset="0"/>
                      </a:endParaRP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extLst>
                  <a:ext uri="{0D108BD9-81ED-4DB2-BD59-A6C34878D82A}">
                    <a16:rowId xmlns:a16="http://schemas.microsoft.com/office/drawing/2014/main" val="10000"/>
                  </a:ext>
                </a:extLst>
              </a:tr>
              <a:tr h="640080">
                <a:tc>
                  <a:txBody>
                    <a:bodyPr/>
                    <a:lstStyle/>
                    <a:p>
                      <a:pPr marL="0" indent="0" algn="ctr"/>
                      <a:r>
                        <a:rPr lang="en-US" sz="1000" b="0" dirty="0">
                          <a:solidFill>
                            <a:schemeClr val="tx1"/>
                          </a:solidFill>
                          <a:latin typeface="Arial" panose="020B0604020202020204" pitchFamily="34" charset="0"/>
                          <a:cs typeface="Arial" panose="020B0604020202020204" pitchFamily="34" charset="0"/>
                        </a:rPr>
                        <a:t>If your organization is open after the disaster, you could become a distributor or storage warehouse for Disaster Relief Kits. Providing a place for the supplies to be stored locally allows volunteer organizations to readily distribute them throughout affected areas.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Does your organization have electricity after the disaster? If so, you may want to become a volunteer charging station. Provide a safe, secure place for emergency responders, volunteers, and community members to charge their cell phones or battery-powered tools.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r>
                        <a:rPr lang="en-US" sz="1000" b="0" dirty="0">
                          <a:solidFill>
                            <a:schemeClr val="tx1"/>
                          </a:solidFill>
                          <a:latin typeface="Arial" panose="020B0604020202020204" pitchFamily="34" charset="0"/>
                          <a:cs typeface="Arial" panose="020B0604020202020204" pitchFamily="34" charset="0"/>
                        </a:rPr>
                        <a:t>Does your organization</a:t>
                      </a:r>
                      <a:r>
                        <a:rPr lang="en-US" sz="1000" b="0" baseline="0" dirty="0">
                          <a:solidFill>
                            <a:schemeClr val="tx1"/>
                          </a:solidFill>
                          <a:latin typeface="Arial" panose="020B0604020202020204" pitchFamily="34" charset="0"/>
                          <a:cs typeface="Arial" panose="020B0604020202020204" pitchFamily="34" charset="0"/>
                        </a:rPr>
                        <a:t> have the capability to prepare or serve meals? Providing a sanitary kitchen for emergency responders, volunteers, </a:t>
                      </a:r>
                      <a:br>
                        <a:rPr lang="en-US" sz="1000" b="0" baseline="0" dirty="0">
                          <a:solidFill>
                            <a:schemeClr val="tx1"/>
                          </a:solidFill>
                          <a:latin typeface="Arial" panose="020B0604020202020204" pitchFamily="34" charset="0"/>
                          <a:cs typeface="Arial" panose="020B0604020202020204" pitchFamily="34" charset="0"/>
                        </a:rPr>
                      </a:br>
                      <a:r>
                        <a:rPr lang="en-US" sz="1000" b="0" baseline="0" dirty="0">
                          <a:solidFill>
                            <a:schemeClr val="tx1"/>
                          </a:solidFill>
                          <a:latin typeface="Arial" panose="020B0604020202020204" pitchFamily="34" charset="0"/>
                          <a:cs typeface="Arial" panose="020B0604020202020204" pitchFamily="34" charset="0"/>
                        </a:rPr>
                        <a:t>or community members </a:t>
                      </a:r>
                      <a:br>
                        <a:rPr lang="en-US" sz="1000" b="0" baseline="0" dirty="0">
                          <a:solidFill>
                            <a:schemeClr val="tx1"/>
                          </a:solidFill>
                          <a:latin typeface="Arial" panose="020B0604020202020204" pitchFamily="34" charset="0"/>
                          <a:cs typeface="Arial" panose="020B0604020202020204" pitchFamily="34" charset="0"/>
                        </a:rPr>
                      </a:br>
                      <a:r>
                        <a:rPr lang="en-US" sz="1000" b="0" baseline="0" dirty="0">
                          <a:solidFill>
                            <a:schemeClr val="tx1"/>
                          </a:solidFill>
                          <a:latin typeface="Arial" panose="020B0604020202020204" pitchFamily="34" charset="0"/>
                          <a:cs typeface="Arial" panose="020B0604020202020204" pitchFamily="34" charset="0"/>
                        </a:rPr>
                        <a:t>to prepare or receive meals following a disaster is essential for rebuilding the community.</a:t>
                      </a: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r>
                        <a:rPr lang="en-US" sz="1000" b="0" dirty="0">
                          <a:solidFill>
                            <a:schemeClr val="tx1"/>
                          </a:solidFill>
                          <a:latin typeface="Arial" panose="020B0604020202020204" pitchFamily="34" charset="0"/>
                          <a:cs typeface="Arial" panose="020B0604020202020204" pitchFamily="34" charset="0"/>
                        </a:rPr>
                        <a:t>Not sure how your organization can directly contribute after the disaster? Volunteer. Contact your Local Emergency Manager and determine where volunteer opportunities exist in the community. You could prepare meals, sort debris, or even work at a local office of a volunteer organization. For additional ideas, visit National Voluntary Organizations Active </a:t>
                      </a:r>
                      <a:br>
                        <a:rPr lang="en-US" sz="1000" b="0" dirty="0">
                          <a:solidFill>
                            <a:schemeClr val="tx1"/>
                          </a:solidFill>
                          <a:latin typeface="Arial" panose="020B0604020202020204" pitchFamily="34" charset="0"/>
                          <a:cs typeface="Arial" panose="020B0604020202020204" pitchFamily="34" charset="0"/>
                        </a:rPr>
                      </a:br>
                      <a:r>
                        <a:rPr lang="en-US" sz="1000" b="0" dirty="0">
                          <a:solidFill>
                            <a:schemeClr val="tx1"/>
                          </a:solidFill>
                          <a:latin typeface="Arial" panose="020B0604020202020204" pitchFamily="34" charset="0"/>
                          <a:cs typeface="Arial" panose="020B0604020202020204" pitchFamily="34" charset="0"/>
                        </a:rPr>
                        <a:t>in Disaster.</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1"/>
                  </a:ext>
                </a:extLst>
              </a:tr>
            </a:tbl>
          </a:graphicData>
        </a:graphic>
      </p:graphicFrame>
      <p:sp>
        <p:nvSpPr>
          <p:cNvPr id="11" name="Title 1"/>
          <p:cNvSpPr txBox="1">
            <a:spLocks/>
          </p:cNvSpPr>
          <p:nvPr/>
        </p:nvSpPr>
        <p:spPr>
          <a:xfrm>
            <a:off x="533400" y="1655064"/>
            <a:ext cx="6705600" cy="1184940"/>
          </a:xfrm>
          <a:prstGeom prst="rect">
            <a:avLst/>
          </a:prstGeom>
        </p:spPr>
        <p:txBody>
          <a:bodyPr wrap="square" lIns="0" rIns="0" anchor="t" anchorCtr="0">
            <a:spAutoFit/>
          </a:bodyPr>
          <a:lstStyle>
            <a:defPPr>
              <a:defRPr lang="en-US"/>
            </a:defPPr>
            <a:lvl1pPr>
              <a:spcBef>
                <a:spcPct val="0"/>
              </a:spcBef>
              <a:buNone/>
              <a:defRPr sz="1200">
                <a:solidFill>
                  <a:prstClr val="black">
                    <a:lumMod val="65000"/>
                    <a:lumOff val="35000"/>
                  </a:prstClr>
                </a:solidFill>
                <a:latin typeface="Arial" panose="020B0604020202020204" pitchFamily="34" charset="0"/>
                <a:ea typeface="Calibri Light" charset="0"/>
                <a:cs typeface="Arial" panose="020B0604020202020204" pitchFamily="34" charset="0"/>
              </a:defRPr>
            </a:lvl1pPr>
          </a:lstStyle>
          <a:p>
            <a:pPr>
              <a:spcBef>
                <a:spcPts val="0"/>
              </a:spcBef>
              <a:spcAft>
                <a:spcPts val="600"/>
              </a:spcAft>
            </a:pPr>
            <a:r>
              <a:rPr lang="en-US" sz="1100" dirty="0">
                <a:solidFill>
                  <a:schemeClr val="tx1"/>
                </a:solidFill>
              </a:rPr>
              <a:t>Can your organization provide community service to others following a disaster? Identify and build local relationships to create a </a:t>
            </a:r>
            <a:r>
              <a:rPr lang="en-US" sz="1100" dirty="0">
                <a:solidFill>
                  <a:srgbClr val="832B40"/>
                </a:solidFill>
              </a:rPr>
              <a:t>SERVICE</a:t>
            </a:r>
            <a:r>
              <a:rPr lang="en-US" sz="1100" dirty="0">
                <a:solidFill>
                  <a:schemeClr val="tx1"/>
                </a:solidFill>
              </a:rPr>
              <a:t> component in your Business Continuity Plan. For additional guidance on the </a:t>
            </a:r>
            <a:r>
              <a:rPr lang="en-US" sz="1100" dirty="0">
                <a:solidFill>
                  <a:srgbClr val="832B40"/>
                </a:solidFill>
              </a:rPr>
              <a:t>SERVICE</a:t>
            </a:r>
            <a:r>
              <a:rPr lang="en-US" sz="1100" dirty="0">
                <a:solidFill>
                  <a:schemeClr val="tx1"/>
                </a:solidFill>
              </a:rPr>
              <a:t> component, please see the </a:t>
            </a:r>
            <a:r>
              <a:rPr lang="en-US" sz="1100" i="1" dirty="0">
                <a:solidFill>
                  <a:schemeClr val="tx1"/>
                </a:solidFill>
              </a:rPr>
              <a:t>Quick Reference Guide</a:t>
            </a:r>
            <a:r>
              <a:rPr lang="en-US" sz="1100" dirty="0">
                <a:solidFill>
                  <a:schemeClr val="tx1"/>
                </a:solidFill>
              </a:rPr>
              <a:t>: </a:t>
            </a:r>
            <a:r>
              <a:rPr lang="en-US" sz="1100" dirty="0">
                <a:solidFill>
                  <a:srgbClr val="832B40"/>
                </a:solidFill>
              </a:rPr>
              <a:t>SERVICE</a:t>
            </a:r>
            <a:r>
              <a:rPr lang="en-US" sz="1100" dirty="0">
                <a:solidFill>
                  <a:schemeClr val="tx1"/>
                </a:solidFill>
              </a:rPr>
              <a:t> in this program. </a:t>
            </a:r>
          </a:p>
          <a:p>
            <a:pPr>
              <a:spcBef>
                <a:spcPts val="0"/>
              </a:spcBef>
              <a:spcAft>
                <a:spcPts val="600"/>
              </a:spcAft>
            </a:pPr>
            <a:r>
              <a:rPr lang="en-US" sz="1100" dirty="0">
                <a:solidFill>
                  <a:schemeClr val="tx1"/>
                </a:solidFill>
              </a:rPr>
              <a:t>By performing all applicable preparedness activities in </a:t>
            </a:r>
            <a:r>
              <a:rPr lang="en-US" sz="1100" dirty="0">
                <a:solidFill>
                  <a:srgbClr val="832B40"/>
                </a:solidFill>
              </a:rPr>
              <a:t>STAFF</a:t>
            </a:r>
            <a:r>
              <a:rPr lang="en-US" sz="1100" dirty="0">
                <a:solidFill>
                  <a:schemeClr val="tx1"/>
                </a:solidFill>
              </a:rPr>
              <a:t> and mitigation actions in </a:t>
            </a:r>
            <a:r>
              <a:rPr lang="en-US" sz="1100" dirty="0">
                <a:solidFill>
                  <a:srgbClr val="832B40"/>
                </a:solidFill>
              </a:rPr>
              <a:t>SURROUNDINGS</a:t>
            </a:r>
            <a:r>
              <a:rPr lang="en-US" sz="1100" dirty="0">
                <a:solidFill>
                  <a:schemeClr val="tx1"/>
                </a:solidFill>
              </a:rPr>
              <a:t>, </a:t>
            </a:r>
            <a:r>
              <a:rPr lang="en-US" sz="1100" dirty="0">
                <a:solidFill>
                  <a:srgbClr val="832B40"/>
                </a:solidFill>
              </a:rPr>
              <a:t>SPACE</a:t>
            </a:r>
            <a:r>
              <a:rPr lang="en-US" sz="1100" dirty="0">
                <a:solidFill>
                  <a:schemeClr val="tx1"/>
                </a:solidFill>
              </a:rPr>
              <a:t>, </a:t>
            </a:r>
            <a:r>
              <a:rPr lang="en-US" sz="1100" dirty="0">
                <a:solidFill>
                  <a:srgbClr val="832B40"/>
                </a:solidFill>
              </a:rPr>
              <a:t>SYSTEMS</a:t>
            </a:r>
            <a:r>
              <a:rPr lang="en-US" sz="1100" dirty="0">
                <a:solidFill>
                  <a:schemeClr val="tx1"/>
                </a:solidFill>
              </a:rPr>
              <a:t>, and </a:t>
            </a:r>
            <a:r>
              <a:rPr lang="en-US" sz="1100" dirty="0">
                <a:solidFill>
                  <a:srgbClr val="832B40"/>
                </a:solidFill>
              </a:rPr>
              <a:t>STRUCTURE</a:t>
            </a:r>
            <a:r>
              <a:rPr lang="en-US" sz="1100" dirty="0">
                <a:solidFill>
                  <a:schemeClr val="tx1"/>
                </a:solidFill>
              </a:rPr>
              <a:t>, organizations will be eligible for recognition as a Ready Business – </a:t>
            </a:r>
            <a:r>
              <a:rPr lang="en-US" sz="1100" dirty="0">
                <a:solidFill>
                  <a:srgbClr val="A02140"/>
                </a:solidFill>
              </a:rPr>
              <a:t>SERVICE</a:t>
            </a:r>
            <a:r>
              <a:rPr lang="en-US" sz="1100" dirty="0">
                <a:solidFill>
                  <a:schemeClr val="tx1"/>
                </a:solidFill>
              </a:rPr>
              <a:t>.</a:t>
            </a:r>
          </a:p>
        </p:txBody>
      </p:sp>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l="72549" t="48485" r="11111" b="41414"/>
          <a:stretch/>
        </p:blipFill>
        <p:spPr>
          <a:xfrm>
            <a:off x="5753100" y="4782260"/>
            <a:ext cx="1270000" cy="1016000"/>
          </a:xfrm>
          <a:prstGeom prst="rect">
            <a:avLst/>
          </a:prstGeom>
        </p:spPr>
      </p:pic>
      <p:pic>
        <p:nvPicPr>
          <p:cNvPr id="15" name="Picture 14"/>
          <p:cNvPicPr>
            <a:picLocks noChangeAspect="1"/>
          </p:cNvPicPr>
          <p:nvPr/>
        </p:nvPicPr>
        <p:blipFill rotWithShape="1">
          <a:blip r:embed="rId2">
            <a:extLst>
              <a:ext uri="{28A0092B-C50C-407E-A947-70E740481C1C}">
                <a14:useLocalDpi xmlns:a14="http://schemas.microsoft.com/office/drawing/2010/main" val="0"/>
              </a:ext>
            </a:extLst>
          </a:blip>
          <a:srcRect l="51552" t="48485" r="31536" b="41414"/>
          <a:stretch/>
        </p:blipFill>
        <p:spPr>
          <a:xfrm>
            <a:off x="4013200" y="4782260"/>
            <a:ext cx="1314450" cy="1016000"/>
          </a:xfrm>
          <a:prstGeom prst="rect">
            <a:avLst/>
          </a:prstGeom>
        </p:spPr>
      </p:pic>
      <p:pic>
        <p:nvPicPr>
          <p:cNvPr id="16" name="Picture 15"/>
          <p:cNvPicPr>
            <a:picLocks noChangeAspect="1"/>
          </p:cNvPicPr>
          <p:nvPr/>
        </p:nvPicPr>
        <p:blipFill rotWithShape="1">
          <a:blip r:embed="rId2">
            <a:extLst>
              <a:ext uri="{28A0092B-C50C-407E-A947-70E740481C1C}">
                <a14:useLocalDpi xmlns:a14="http://schemas.microsoft.com/office/drawing/2010/main" val="0"/>
              </a:ext>
            </a:extLst>
          </a:blip>
          <a:srcRect l="31454" t="48485" r="51634" b="41414"/>
          <a:stretch/>
        </p:blipFill>
        <p:spPr>
          <a:xfrm>
            <a:off x="2387600" y="4782260"/>
            <a:ext cx="1314450" cy="1016000"/>
          </a:xfrm>
          <a:prstGeom prst="rect">
            <a:avLst/>
          </a:prstGeom>
        </p:spPr>
      </p:pic>
      <p:pic>
        <p:nvPicPr>
          <p:cNvPr id="17" name="Picture 16"/>
          <p:cNvPicPr>
            <a:picLocks noChangeAspect="1"/>
          </p:cNvPicPr>
          <p:nvPr/>
        </p:nvPicPr>
        <p:blipFill rotWithShape="1">
          <a:blip r:embed="rId2">
            <a:extLst>
              <a:ext uri="{28A0092B-C50C-407E-A947-70E740481C1C}">
                <a14:useLocalDpi xmlns:a14="http://schemas.microsoft.com/office/drawing/2010/main" val="0"/>
              </a:ext>
            </a:extLst>
          </a:blip>
          <a:srcRect l="10702" t="48485" r="72386" b="41414"/>
          <a:stretch/>
        </p:blipFill>
        <p:spPr>
          <a:xfrm>
            <a:off x="701675" y="4782260"/>
            <a:ext cx="1314450" cy="1016000"/>
          </a:xfrm>
          <a:prstGeom prst="rect">
            <a:avLst/>
          </a:prstGeom>
        </p:spPr>
      </p:pic>
    </p:spTree>
    <p:extLst>
      <p:ext uri="{BB962C8B-B14F-4D97-AF65-F5344CB8AC3E}">
        <p14:creationId xmlns:p14="http://schemas.microsoft.com/office/powerpoint/2010/main" val="326407892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a:t>Quick Reference Guide</a:t>
            </a:r>
            <a:r>
              <a:rPr lang="en-US" dirty="0"/>
              <a:t>: STAFF</a:t>
            </a:r>
          </a:p>
        </p:txBody>
      </p:sp>
      <p:sp>
        <p:nvSpPr>
          <p:cNvPr id="5" name="Slide Number Placeholder 4"/>
          <p:cNvSpPr>
            <a:spLocks noGrp="1"/>
          </p:cNvSpPr>
          <p:nvPr>
            <p:ph type="sldNum" sz="quarter" idx="4"/>
          </p:nvPr>
        </p:nvSpPr>
        <p:spPr/>
        <p:txBody>
          <a:bodyPr/>
          <a:lstStyle/>
          <a:p>
            <a:fld id="{7749E63D-D648-FD44-8A88-2CC5333ECCD2}" type="slidenum">
              <a:rPr lang="en-US" smtClean="0"/>
              <a:pPr/>
              <a:t>26</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2241821131"/>
              </p:ext>
            </p:extLst>
          </p:nvPr>
        </p:nvGraphicFramePr>
        <p:xfrm>
          <a:off x="533400" y="1664348"/>
          <a:ext cx="6675120" cy="4861560"/>
        </p:xfrm>
        <a:graphic>
          <a:graphicData uri="http://schemas.openxmlformats.org/drawingml/2006/table">
            <a:tbl>
              <a:tblPr>
                <a:tableStyleId>{5C22544A-7EE6-4342-B048-85BDC9FD1C3A}</a:tableStyleId>
              </a:tblPr>
              <a:tblGrid>
                <a:gridCol w="2225040">
                  <a:extLst>
                    <a:ext uri="{9D8B030D-6E8A-4147-A177-3AD203B41FA5}">
                      <a16:colId xmlns:a16="http://schemas.microsoft.com/office/drawing/2014/main" val="20000"/>
                    </a:ext>
                  </a:extLst>
                </a:gridCol>
                <a:gridCol w="2225040">
                  <a:extLst>
                    <a:ext uri="{9D8B030D-6E8A-4147-A177-3AD203B41FA5}">
                      <a16:colId xmlns:a16="http://schemas.microsoft.com/office/drawing/2014/main" val="20001"/>
                    </a:ext>
                  </a:extLst>
                </a:gridCol>
                <a:gridCol w="2225040">
                  <a:extLst>
                    <a:ext uri="{9D8B030D-6E8A-4147-A177-3AD203B41FA5}">
                      <a16:colId xmlns:a16="http://schemas.microsoft.com/office/drawing/2014/main" val="20002"/>
                    </a:ext>
                  </a:extLst>
                </a:gridCol>
              </a:tblGrid>
              <a:tr h="457200">
                <a:tc>
                  <a:txBody>
                    <a:bodyPr/>
                    <a:lstStyle/>
                    <a:p>
                      <a:r>
                        <a:rPr lang="en-US" sz="1000" b="1" i="0" dirty="0">
                          <a:solidFill>
                            <a:schemeClr val="bg1"/>
                          </a:solidFill>
                          <a:latin typeface="Arial" panose="020B0604020202020204" pitchFamily="34" charset="0"/>
                          <a:ea typeface="Arial" charset="0"/>
                          <a:cs typeface="Arial" panose="020B0604020202020204" pitchFamily="34" charset="0"/>
                        </a:rPr>
                        <a:t>PREPAREDNESS ACTION </a:t>
                      </a:r>
                      <a:endParaRPr lang="en-US" sz="1000" b="1" dirty="0">
                        <a:solidFill>
                          <a:schemeClr val="bg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Arial" panose="020B0604020202020204" pitchFamily="34" charset="0"/>
                          <a:ea typeface="Arial" charset="0"/>
                          <a:cs typeface="Arial" panose="020B0604020202020204" pitchFamily="34" charset="0"/>
                        </a:rPr>
                        <a:t>PREPAREDNESS SOLUTIONS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r>
                        <a:rPr lang="en-US" sz="1000" b="1" i="0" kern="1200" dirty="0">
                          <a:solidFill>
                            <a:schemeClr val="bg1"/>
                          </a:solidFill>
                          <a:latin typeface="Arial" panose="020B0604020202020204" pitchFamily="34" charset="0"/>
                          <a:ea typeface="Arial" charset="0"/>
                          <a:cs typeface="Arial" panose="020B0604020202020204" pitchFamily="34" charset="0"/>
                        </a:rPr>
                        <a:t>PREPAREDNESS RESOURCES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extLst>
                  <a:ext uri="{0D108BD9-81ED-4DB2-BD59-A6C34878D82A}">
                    <a16:rowId xmlns:a16="http://schemas.microsoft.com/office/drawing/2014/main" val="10000"/>
                  </a:ext>
                </a:extLst>
              </a:tr>
              <a:tr h="640080">
                <a:tc rowSpan="4">
                  <a:txBody>
                    <a:bodyPr/>
                    <a:lstStyle/>
                    <a:p>
                      <a:pPr marL="0" indent="0">
                        <a:spcAft>
                          <a:spcPts val="600"/>
                        </a:spcAft>
                      </a:pPr>
                      <a:r>
                        <a:rPr lang="en-US" sz="1400" b="1" dirty="0">
                          <a:solidFill>
                            <a:srgbClr val="832B40"/>
                          </a:solidFill>
                          <a:latin typeface="Arial" panose="020B0604020202020204" pitchFamily="34" charset="0"/>
                          <a:cs typeface="Arial" panose="020B0604020202020204" pitchFamily="34" charset="0"/>
                        </a:rPr>
                        <a:t>STEP</a:t>
                      </a:r>
                      <a:r>
                        <a:rPr lang="en-US" sz="1400" b="1" baseline="0" dirty="0">
                          <a:solidFill>
                            <a:srgbClr val="832B40"/>
                          </a:solidFill>
                          <a:latin typeface="Arial" panose="020B0604020202020204" pitchFamily="34" charset="0"/>
                          <a:cs typeface="Arial" panose="020B0604020202020204" pitchFamily="34" charset="0"/>
                        </a:rPr>
                        <a:t> 1:</a:t>
                      </a:r>
                    </a:p>
                    <a:p>
                      <a:pPr marL="0" indent="0">
                        <a:spcAft>
                          <a:spcPts val="600"/>
                        </a:spcAft>
                      </a:pPr>
                      <a:r>
                        <a:rPr lang="en-US" sz="1000" b="0" baseline="0" dirty="0">
                          <a:solidFill>
                            <a:schemeClr val="tx1"/>
                          </a:solidFill>
                          <a:latin typeface="Arial" panose="020B0604020202020204" pitchFamily="34" charset="0"/>
                          <a:cs typeface="Arial" panose="020B0604020202020204" pitchFamily="34" charset="0"/>
                        </a:rPr>
                        <a:t>Develop Business Continuity and Crisis Communications Plans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60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Create a Business Continuity </a:t>
                      </a:r>
                      <a:br>
                        <a:rPr lang="en-US" sz="1000" b="0" dirty="0">
                          <a:solidFill>
                            <a:schemeClr val="tx1"/>
                          </a:solidFill>
                          <a:latin typeface="Arial" panose="020B0604020202020204" pitchFamily="34" charset="0"/>
                          <a:cs typeface="Arial" panose="020B0604020202020204" pitchFamily="34" charset="0"/>
                        </a:rPr>
                      </a:br>
                      <a:r>
                        <a:rPr lang="en-US" sz="1000" b="0" dirty="0">
                          <a:solidFill>
                            <a:schemeClr val="tx1"/>
                          </a:solidFill>
                          <a:latin typeface="Arial" panose="020B0604020202020204" pitchFamily="34" charset="0"/>
                          <a:cs typeface="Arial" panose="020B0604020202020204" pitchFamily="34" charset="0"/>
                        </a:rPr>
                        <a:t>Plan that includes strategies for storing critical business documents and data.</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spcAft>
                          <a:spcPts val="600"/>
                        </a:spcAft>
                      </a:pPr>
                      <a:endParaRPr lang="en-US" sz="1000" b="0" i="1" dirty="0">
                        <a:solidFill>
                          <a:schemeClr val="tx1"/>
                        </a:solidFill>
                        <a:latin typeface="Arial" panose="020B0604020202020204" pitchFamily="34" charset="0"/>
                        <a:cs typeface="Arial" panose="020B0604020202020204" pitchFamily="34" charset="0"/>
                      </a:endParaRPr>
                    </a:p>
                    <a:p>
                      <a:pPr>
                        <a:spcAft>
                          <a:spcPts val="600"/>
                        </a:spcAft>
                      </a:pPr>
                      <a:endParaRPr lang="en-US" sz="1000" b="0" i="1" dirty="0">
                        <a:solidFill>
                          <a:schemeClr val="tx1"/>
                        </a:solidFill>
                        <a:latin typeface="Arial" panose="020B0604020202020204" pitchFamily="34" charset="0"/>
                        <a:cs typeface="Arial" panose="020B0604020202020204" pitchFamily="34" charset="0"/>
                      </a:endParaRPr>
                    </a:p>
                    <a:p>
                      <a:pPr>
                        <a:spcAft>
                          <a:spcPts val="600"/>
                        </a:spcAft>
                      </a:pPr>
                      <a:endParaRPr lang="en-US" sz="1000" b="0" i="1" dirty="0">
                        <a:solidFill>
                          <a:schemeClr val="tx1"/>
                        </a:solidFill>
                        <a:latin typeface="Arial" panose="020B0604020202020204" pitchFamily="34" charset="0"/>
                        <a:cs typeface="Arial" panose="020B0604020202020204" pitchFamily="34" charset="0"/>
                      </a:endParaRPr>
                    </a:p>
                    <a:p>
                      <a:pPr>
                        <a:spcAft>
                          <a:spcPts val="600"/>
                        </a:spcAft>
                      </a:pPr>
                      <a:r>
                        <a:rPr lang="en-US" sz="1000" b="0" i="1" dirty="0">
                          <a:solidFill>
                            <a:schemeClr val="tx1"/>
                          </a:solidFill>
                          <a:latin typeface="Arial" panose="020B0604020202020204" pitchFamily="34" charset="0"/>
                          <a:cs typeface="Arial" panose="020B0604020202020204" pitchFamily="34" charset="0"/>
                        </a:rPr>
                        <a:t>Business</a:t>
                      </a:r>
                      <a:r>
                        <a:rPr lang="en-US" sz="1000" b="0" i="1" baseline="0" dirty="0">
                          <a:solidFill>
                            <a:schemeClr val="tx1"/>
                          </a:solidFill>
                          <a:latin typeface="Arial" panose="020B0604020202020204" pitchFamily="34" charset="0"/>
                          <a:cs typeface="Arial" panose="020B0604020202020204" pitchFamily="34" charset="0"/>
                        </a:rPr>
                        <a:t> Continuity Plan</a:t>
                      </a:r>
                      <a:endParaRPr lang="en-US" sz="1000" b="0" i="1" dirty="0">
                        <a:solidFill>
                          <a:schemeClr val="tx1"/>
                        </a:solidFill>
                        <a:latin typeface="Arial" panose="020B0604020202020204" pitchFamily="34" charset="0"/>
                        <a:cs typeface="Arial" panose="020B0604020202020204" pitchFamily="34" charset="0"/>
                      </a:endParaRP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1"/>
                  </a:ext>
                </a:extLst>
              </a:tr>
              <a:tr h="640080">
                <a:tc vMerge="1">
                  <a:txBody>
                    <a:bodyPr/>
                    <a:lstStyle/>
                    <a:p>
                      <a:pPr marL="0" indent="0"/>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spcAft>
                          <a:spcPts val="600"/>
                        </a:spcAft>
                      </a:pPr>
                      <a:r>
                        <a:rPr lang="en-US" sz="1000" b="0" dirty="0">
                          <a:solidFill>
                            <a:schemeClr val="tx1"/>
                          </a:solidFill>
                          <a:latin typeface="Arial" panose="020B0604020202020204" pitchFamily="34" charset="0"/>
                          <a:cs typeface="Arial" panose="020B0604020202020204" pitchFamily="34" charset="0"/>
                        </a:rPr>
                        <a:t>Consult</a:t>
                      </a:r>
                      <a:r>
                        <a:rPr lang="en-US" sz="1000" b="0" baseline="0" dirty="0">
                          <a:solidFill>
                            <a:schemeClr val="tx1"/>
                          </a:solidFill>
                          <a:latin typeface="Arial" panose="020B0604020202020204" pitchFamily="34" charset="0"/>
                          <a:cs typeface="Arial" panose="020B0604020202020204" pitchFamily="34" charset="0"/>
                        </a:rPr>
                        <a:t> the </a:t>
                      </a:r>
                      <a:r>
                        <a:rPr lang="en-US" sz="1000" b="0" i="1" baseline="0" dirty="0">
                          <a:solidFill>
                            <a:schemeClr val="tx1"/>
                          </a:solidFill>
                          <a:latin typeface="Arial" panose="020B0604020202020204" pitchFamily="34" charset="0"/>
                          <a:cs typeface="Arial" panose="020B0604020202020204" pitchFamily="34" charset="0"/>
                        </a:rPr>
                        <a:t>Disaster Resistant Business Toolkit.</a:t>
                      </a:r>
                      <a:endParaRPr lang="en-US" sz="1000" b="0" i="1"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spcAft>
                          <a:spcPts val="600"/>
                        </a:spcAft>
                      </a:pPr>
                      <a:endParaRPr lang="en-US" sz="1000" b="0" i="1" dirty="0">
                        <a:solidFill>
                          <a:schemeClr val="tx1"/>
                        </a:solidFill>
                        <a:latin typeface="Arial" panose="020B0604020202020204" pitchFamily="34" charset="0"/>
                        <a:cs typeface="Arial" panose="020B0604020202020204" pitchFamily="34" charset="0"/>
                      </a:endParaRPr>
                    </a:p>
                    <a:p>
                      <a:pPr>
                        <a:spcAft>
                          <a:spcPts val="600"/>
                        </a:spcAft>
                      </a:pPr>
                      <a:endParaRPr lang="en-US" sz="1000" b="0" i="1" dirty="0">
                        <a:solidFill>
                          <a:schemeClr val="tx1"/>
                        </a:solidFill>
                        <a:latin typeface="Arial" panose="020B0604020202020204" pitchFamily="34" charset="0"/>
                        <a:cs typeface="Arial" panose="020B0604020202020204" pitchFamily="34" charset="0"/>
                      </a:endParaRPr>
                    </a:p>
                    <a:p>
                      <a:pPr>
                        <a:spcAft>
                          <a:spcPts val="600"/>
                        </a:spcAft>
                      </a:pPr>
                      <a:endParaRPr lang="en-US" sz="1000" b="0" i="1" dirty="0">
                        <a:solidFill>
                          <a:schemeClr val="tx1"/>
                        </a:solidFill>
                        <a:latin typeface="Arial" panose="020B0604020202020204" pitchFamily="34" charset="0"/>
                        <a:cs typeface="Arial" panose="020B0604020202020204" pitchFamily="34" charset="0"/>
                      </a:endParaRPr>
                    </a:p>
                    <a:p>
                      <a:pPr>
                        <a:spcAft>
                          <a:spcPts val="600"/>
                        </a:spcAft>
                      </a:pPr>
                      <a:r>
                        <a:rPr lang="en-US" sz="1000" b="0" i="1" dirty="0">
                          <a:solidFill>
                            <a:schemeClr val="tx1"/>
                          </a:solidFill>
                          <a:latin typeface="Arial" panose="020B0604020202020204" pitchFamily="34" charset="0"/>
                          <a:cs typeface="Arial" panose="020B0604020202020204" pitchFamily="34" charset="0"/>
                        </a:rPr>
                        <a:t>Disaster Resistant Business (DRB) Toolkit</a:t>
                      </a: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2"/>
                  </a:ext>
                </a:extLst>
              </a:tr>
              <a:tr h="640080">
                <a:tc vMerge="1">
                  <a:txBody>
                    <a:bodyPr/>
                    <a:lstStyle/>
                    <a:p>
                      <a:pPr marL="0" indent="0"/>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spcAft>
                          <a:spcPts val="600"/>
                        </a:spcAft>
                      </a:pPr>
                      <a:r>
                        <a:rPr lang="en-US" sz="1000" b="0" dirty="0">
                          <a:solidFill>
                            <a:schemeClr val="tx1"/>
                          </a:solidFill>
                          <a:latin typeface="Arial" panose="020B0604020202020204" pitchFamily="34" charset="0"/>
                          <a:cs typeface="Arial" panose="020B0604020202020204" pitchFamily="34" charset="0"/>
                        </a:rPr>
                        <a:t>Assign a Business Continuity </a:t>
                      </a:r>
                      <a:br>
                        <a:rPr lang="en-US" sz="1000" b="0" dirty="0">
                          <a:solidFill>
                            <a:schemeClr val="tx1"/>
                          </a:solidFill>
                          <a:latin typeface="Arial" panose="020B0604020202020204" pitchFamily="34" charset="0"/>
                          <a:cs typeface="Arial" panose="020B0604020202020204" pitchFamily="34" charset="0"/>
                        </a:rPr>
                      </a:br>
                      <a:r>
                        <a:rPr lang="en-US" sz="1000" b="0" dirty="0">
                          <a:solidFill>
                            <a:schemeClr val="tx1"/>
                          </a:solidFill>
                          <a:latin typeface="Arial" panose="020B0604020202020204" pitchFamily="34" charset="0"/>
                          <a:cs typeface="Arial" panose="020B0604020202020204" pitchFamily="34" charset="0"/>
                        </a:rPr>
                        <a:t>Team Leader responsible for implementing the Business Continuity Plan to bring your organization back to business </a:t>
                      </a:r>
                      <a:br>
                        <a:rPr lang="en-US" sz="1000" b="0" dirty="0">
                          <a:solidFill>
                            <a:schemeClr val="tx1"/>
                          </a:solidFill>
                          <a:latin typeface="Arial" panose="020B0604020202020204" pitchFamily="34" charset="0"/>
                          <a:cs typeface="Arial" panose="020B0604020202020204" pitchFamily="34" charset="0"/>
                        </a:rPr>
                      </a:br>
                      <a:r>
                        <a:rPr lang="en-US" sz="1000" b="0" dirty="0">
                          <a:solidFill>
                            <a:schemeClr val="tx1"/>
                          </a:solidFill>
                          <a:latin typeface="Arial" panose="020B0604020202020204" pitchFamily="34" charset="0"/>
                          <a:cs typeface="Arial" panose="020B0604020202020204" pitchFamily="34" charset="0"/>
                        </a:rPr>
                        <a:t>after an event.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spcAft>
                          <a:spcPts val="600"/>
                        </a:spcAft>
                      </a:pPr>
                      <a:r>
                        <a:rPr lang="en-US" sz="1000" b="0" i="1" dirty="0">
                          <a:solidFill>
                            <a:schemeClr val="tx1"/>
                          </a:solidFill>
                          <a:latin typeface="Arial" panose="020B0604020202020204" pitchFamily="34" charset="0"/>
                          <a:cs typeface="Arial" panose="020B0604020202020204" pitchFamily="34" charset="0"/>
                        </a:rPr>
                        <a:t>Business Continuity Plan</a:t>
                      </a: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3"/>
                  </a:ext>
                </a:extLst>
              </a:tr>
              <a:tr h="640080">
                <a:tc vMerge="1">
                  <a:txBody>
                    <a:bodyPr/>
                    <a:lstStyle/>
                    <a:p>
                      <a:pPr marL="0" indent="0"/>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spcAft>
                          <a:spcPts val="600"/>
                        </a:spcAft>
                      </a:pPr>
                      <a:r>
                        <a:rPr lang="en-US" sz="1000" b="0" dirty="0">
                          <a:solidFill>
                            <a:schemeClr val="tx1"/>
                          </a:solidFill>
                          <a:latin typeface="Arial" panose="020B0604020202020204" pitchFamily="34" charset="0"/>
                          <a:cs typeface="Arial" panose="020B0604020202020204" pitchFamily="34" charset="0"/>
                        </a:rPr>
                        <a:t>Create a Crisis Communications Plan that includes internal and external communication protocols for before, during, and after </a:t>
                      </a:r>
                      <a:br>
                        <a:rPr lang="en-US" sz="1000" b="0" dirty="0">
                          <a:solidFill>
                            <a:schemeClr val="tx1"/>
                          </a:solidFill>
                          <a:latin typeface="Arial" panose="020B0604020202020204" pitchFamily="34" charset="0"/>
                          <a:cs typeface="Arial" panose="020B0604020202020204" pitchFamily="34" charset="0"/>
                        </a:rPr>
                      </a:br>
                      <a:r>
                        <a:rPr lang="en-US" sz="1000" b="0" dirty="0">
                          <a:solidFill>
                            <a:schemeClr val="tx1"/>
                          </a:solidFill>
                          <a:latin typeface="Arial" panose="020B0604020202020204" pitchFamily="34" charset="0"/>
                          <a:cs typeface="Arial" panose="020B0604020202020204" pitchFamily="34" charset="0"/>
                        </a:rPr>
                        <a:t>a disaster.</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spcAft>
                          <a:spcPts val="600"/>
                        </a:spcAft>
                      </a:pPr>
                      <a:endParaRPr lang="en-US" sz="1000" b="0" i="1" dirty="0">
                        <a:solidFill>
                          <a:schemeClr val="tx1"/>
                        </a:solidFill>
                        <a:latin typeface="Arial" panose="020B0604020202020204" pitchFamily="34" charset="0"/>
                        <a:cs typeface="Arial" panose="020B0604020202020204" pitchFamily="34" charset="0"/>
                      </a:endParaRPr>
                    </a:p>
                    <a:p>
                      <a:pPr>
                        <a:spcAft>
                          <a:spcPts val="600"/>
                        </a:spcAft>
                      </a:pPr>
                      <a:endParaRPr lang="en-US" sz="1000" b="0" i="1" dirty="0">
                        <a:solidFill>
                          <a:schemeClr val="tx1"/>
                        </a:solidFill>
                        <a:latin typeface="Arial" panose="020B0604020202020204" pitchFamily="34" charset="0"/>
                        <a:cs typeface="Arial" panose="020B0604020202020204" pitchFamily="34" charset="0"/>
                      </a:endParaRPr>
                    </a:p>
                    <a:p>
                      <a:pPr>
                        <a:spcAft>
                          <a:spcPts val="600"/>
                        </a:spcAft>
                      </a:pPr>
                      <a:endParaRPr lang="en-US" sz="1000" b="0" i="1" dirty="0">
                        <a:solidFill>
                          <a:schemeClr val="tx1"/>
                        </a:solidFill>
                        <a:latin typeface="Arial" panose="020B0604020202020204" pitchFamily="34" charset="0"/>
                        <a:cs typeface="Arial" panose="020B0604020202020204" pitchFamily="34" charset="0"/>
                      </a:endParaRPr>
                    </a:p>
                    <a:p>
                      <a:pPr>
                        <a:spcAft>
                          <a:spcPts val="600"/>
                        </a:spcAft>
                      </a:pPr>
                      <a:endParaRPr lang="en-US" sz="1000" b="0" i="1" dirty="0">
                        <a:solidFill>
                          <a:schemeClr val="tx1"/>
                        </a:solidFill>
                        <a:latin typeface="Arial" panose="020B0604020202020204" pitchFamily="34" charset="0"/>
                        <a:cs typeface="Arial" panose="020B0604020202020204" pitchFamily="34" charset="0"/>
                      </a:endParaRPr>
                    </a:p>
                    <a:p>
                      <a:pPr>
                        <a:spcAft>
                          <a:spcPts val="600"/>
                        </a:spcAft>
                      </a:pPr>
                      <a:endParaRPr lang="en-US" sz="1000" b="0" i="1" dirty="0">
                        <a:solidFill>
                          <a:schemeClr val="tx1"/>
                        </a:solidFill>
                        <a:latin typeface="Arial" panose="020B0604020202020204" pitchFamily="34" charset="0"/>
                        <a:cs typeface="Arial" panose="020B0604020202020204" pitchFamily="34" charset="0"/>
                      </a:endParaRPr>
                    </a:p>
                    <a:p>
                      <a:pPr>
                        <a:spcAft>
                          <a:spcPts val="600"/>
                        </a:spcAft>
                      </a:pPr>
                      <a:r>
                        <a:rPr lang="en-US" sz="1000" b="0" i="1" dirty="0">
                          <a:solidFill>
                            <a:schemeClr val="tx1"/>
                          </a:solidFill>
                          <a:latin typeface="Arial" panose="020B0604020202020204" pitchFamily="34" charset="0"/>
                          <a:cs typeface="Arial" panose="020B0604020202020204" pitchFamily="34" charset="0"/>
                        </a:rPr>
                        <a:t>Crisis</a:t>
                      </a:r>
                      <a:r>
                        <a:rPr lang="en-US" sz="1000" b="0" i="1" baseline="0" dirty="0">
                          <a:solidFill>
                            <a:schemeClr val="tx1"/>
                          </a:solidFill>
                          <a:latin typeface="Arial" panose="020B0604020202020204" pitchFamily="34" charset="0"/>
                          <a:cs typeface="Arial" panose="020B0604020202020204" pitchFamily="34" charset="0"/>
                        </a:rPr>
                        <a:t> Communications</a:t>
                      </a: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4"/>
                  </a:ext>
                </a:extLst>
              </a:tr>
            </a:tbl>
          </a:graphicData>
        </a:graphic>
      </p:graphicFrame>
      <p:pic>
        <p:nvPicPr>
          <p:cNvPr id="9" name="Picture 8"/>
          <p:cNvPicPr>
            <a:picLocks noChangeAspect="1"/>
          </p:cNvPicPr>
          <p:nvPr/>
        </p:nvPicPr>
        <p:blipFill rotWithShape="1">
          <a:blip r:embed="rId2">
            <a:extLst>
              <a:ext uri="{28A0092B-C50C-407E-A947-70E740481C1C}">
                <a14:useLocalDpi xmlns:a14="http://schemas.microsoft.com/office/drawing/2010/main" val="0"/>
              </a:ext>
            </a:extLst>
          </a:blip>
          <a:srcRect l="64398" t="43484" r="13417" b="50802"/>
          <a:stretch/>
        </p:blipFill>
        <p:spPr>
          <a:xfrm>
            <a:off x="4976947" y="4275736"/>
            <a:ext cx="1724299" cy="574766"/>
          </a:xfrm>
          <a:prstGeom prst="rect">
            <a:avLst/>
          </a:prstGeom>
          <a:noFill/>
          <a:ln>
            <a:noFill/>
          </a:ln>
        </p:spPr>
      </p:pic>
      <p:pic>
        <p:nvPicPr>
          <p:cNvPr id="15" name="Picture 14"/>
          <p:cNvPicPr>
            <a:picLocks noChangeAspect="1"/>
          </p:cNvPicPr>
          <p:nvPr/>
        </p:nvPicPr>
        <p:blipFill rotWithShape="1">
          <a:blip r:embed="rId2">
            <a:extLst>
              <a:ext uri="{28A0092B-C50C-407E-A947-70E740481C1C}">
                <a14:useLocalDpi xmlns:a14="http://schemas.microsoft.com/office/drawing/2010/main" val="0"/>
              </a:ext>
            </a:extLst>
          </a:blip>
          <a:srcRect l="64398" t="29318" r="11988" b="64968"/>
          <a:stretch/>
        </p:blipFill>
        <p:spPr>
          <a:xfrm>
            <a:off x="4992187" y="3100441"/>
            <a:ext cx="1835333" cy="574766"/>
          </a:xfrm>
          <a:prstGeom prst="rect">
            <a:avLst/>
          </a:prstGeom>
          <a:noFill/>
          <a:ln>
            <a:noFill/>
          </a:ln>
        </p:spPr>
      </p:pic>
      <p:pic>
        <p:nvPicPr>
          <p:cNvPr id="16" name="Picture 15"/>
          <p:cNvPicPr>
            <a:picLocks noChangeAspect="1"/>
          </p:cNvPicPr>
          <p:nvPr/>
        </p:nvPicPr>
        <p:blipFill rotWithShape="1">
          <a:blip r:embed="rId2">
            <a:extLst>
              <a:ext uri="{28A0092B-C50C-407E-A947-70E740481C1C}">
                <a14:useLocalDpi xmlns:a14="http://schemas.microsoft.com/office/drawing/2010/main" val="0"/>
              </a:ext>
            </a:extLst>
          </a:blip>
          <a:srcRect l="64398" t="57801" r="13417" b="32565"/>
          <a:stretch/>
        </p:blipFill>
        <p:spPr>
          <a:xfrm>
            <a:off x="4976947" y="5235714"/>
            <a:ext cx="1724299" cy="969040"/>
          </a:xfrm>
          <a:prstGeom prst="rect">
            <a:avLst/>
          </a:prstGeom>
          <a:noFill/>
          <a:ln>
            <a:noFill/>
          </a:ln>
        </p:spPr>
      </p:pic>
      <p:pic>
        <p:nvPicPr>
          <p:cNvPr id="17" name="Picture 16"/>
          <p:cNvPicPr>
            <a:picLocks noChangeAspect="1"/>
          </p:cNvPicPr>
          <p:nvPr/>
        </p:nvPicPr>
        <p:blipFill rotWithShape="1">
          <a:blip r:embed="rId2">
            <a:extLst>
              <a:ext uri="{28A0092B-C50C-407E-A947-70E740481C1C}">
                <a14:useLocalDpi xmlns:a14="http://schemas.microsoft.com/office/drawing/2010/main" val="0"/>
              </a:ext>
            </a:extLst>
          </a:blip>
          <a:srcRect l="64398" t="43484" r="13417" b="50802"/>
          <a:stretch/>
        </p:blipFill>
        <p:spPr>
          <a:xfrm>
            <a:off x="4976947" y="2140463"/>
            <a:ext cx="1724299" cy="574766"/>
          </a:xfrm>
          <a:prstGeom prst="rect">
            <a:avLst/>
          </a:prstGeom>
          <a:noFill/>
          <a:ln>
            <a:noFill/>
          </a:ln>
        </p:spPr>
      </p:pic>
    </p:spTree>
    <p:extLst>
      <p:ext uri="{BB962C8B-B14F-4D97-AF65-F5344CB8AC3E}">
        <p14:creationId xmlns:p14="http://schemas.microsoft.com/office/powerpoint/2010/main" val="312904903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a:t>Quick Reference Guide</a:t>
            </a:r>
            <a:r>
              <a:rPr lang="en-US" dirty="0"/>
              <a:t>: STAFF</a:t>
            </a:r>
            <a:br>
              <a:rPr lang="en-US" dirty="0"/>
            </a:br>
            <a:r>
              <a:rPr lang="en-US" sz="1400" dirty="0"/>
              <a:t>(continued)</a:t>
            </a:r>
            <a:endParaRPr lang="en-US" dirty="0"/>
          </a:p>
        </p:txBody>
      </p:sp>
      <p:sp>
        <p:nvSpPr>
          <p:cNvPr id="5" name="Slide Number Placeholder 4"/>
          <p:cNvSpPr>
            <a:spLocks noGrp="1"/>
          </p:cNvSpPr>
          <p:nvPr>
            <p:ph type="sldNum" sz="quarter" idx="4"/>
          </p:nvPr>
        </p:nvSpPr>
        <p:spPr/>
        <p:txBody>
          <a:bodyPr/>
          <a:lstStyle/>
          <a:p>
            <a:fld id="{7749E63D-D648-FD44-8A88-2CC5333ECCD2}" type="slidenum">
              <a:rPr lang="en-US" smtClean="0"/>
              <a:pPr/>
              <a:t>27</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570374974"/>
              </p:ext>
            </p:extLst>
          </p:nvPr>
        </p:nvGraphicFramePr>
        <p:xfrm>
          <a:off x="533400" y="1664348"/>
          <a:ext cx="6675120" cy="4739640"/>
        </p:xfrm>
        <a:graphic>
          <a:graphicData uri="http://schemas.openxmlformats.org/drawingml/2006/table">
            <a:tbl>
              <a:tblPr>
                <a:tableStyleId>{5C22544A-7EE6-4342-B048-85BDC9FD1C3A}</a:tableStyleId>
              </a:tblPr>
              <a:tblGrid>
                <a:gridCol w="2225040">
                  <a:extLst>
                    <a:ext uri="{9D8B030D-6E8A-4147-A177-3AD203B41FA5}">
                      <a16:colId xmlns:a16="http://schemas.microsoft.com/office/drawing/2014/main" val="20000"/>
                    </a:ext>
                  </a:extLst>
                </a:gridCol>
                <a:gridCol w="2225040">
                  <a:extLst>
                    <a:ext uri="{9D8B030D-6E8A-4147-A177-3AD203B41FA5}">
                      <a16:colId xmlns:a16="http://schemas.microsoft.com/office/drawing/2014/main" val="20001"/>
                    </a:ext>
                  </a:extLst>
                </a:gridCol>
                <a:gridCol w="2225040">
                  <a:extLst>
                    <a:ext uri="{9D8B030D-6E8A-4147-A177-3AD203B41FA5}">
                      <a16:colId xmlns:a16="http://schemas.microsoft.com/office/drawing/2014/main" val="20002"/>
                    </a:ext>
                  </a:extLst>
                </a:gridCol>
              </a:tblGrid>
              <a:tr h="457200">
                <a:tc>
                  <a:txBody>
                    <a:bodyPr/>
                    <a:lstStyle/>
                    <a:p>
                      <a:r>
                        <a:rPr lang="en-US" sz="1000" b="1" i="0" dirty="0">
                          <a:solidFill>
                            <a:schemeClr val="bg1"/>
                          </a:solidFill>
                          <a:latin typeface="Arial" panose="020B0604020202020204" pitchFamily="34" charset="0"/>
                          <a:ea typeface="Arial" charset="0"/>
                          <a:cs typeface="Arial" panose="020B0604020202020204" pitchFamily="34" charset="0"/>
                        </a:rPr>
                        <a:t>PREPAREDNESS ACTION </a:t>
                      </a:r>
                      <a:endParaRPr lang="en-US" sz="1000" b="1" dirty="0">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Arial" panose="020B0604020202020204" pitchFamily="34" charset="0"/>
                          <a:ea typeface="Arial" charset="0"/>
                          <a:cs typeface="Arial" panose="020B0604020202020204" pitchFamily="34" charset="0"/>
                        </a:rPr>
                        <a:t>PREPAREDNESS SOLUTIONS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r>
                        <a:rPr lang="en-US" sz="1000" b="1" i="0" kern="1200" dirty="0">
                          <a:solidFill>
                            <a:schemeClr val="bg1"/>
                          </a:solidFill>
                          <a:latin typeface="Arial" panose="020B0604020202020204" pitchFamily="34" charset="0"/>
                          <a:ea typeface="Arial" charset="0"/>
                          <a:cs typeface="Arial" panose="020B0604020202020204" pitchFamily="34" charset="0"/>
                        </a:rPr>
                        <a:t>PREPAREDNESS RESOURCES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extLst>
                  <a:ext uri="{0D108BD9-81ED-4DB2-BD59-A6C34878D82A}">
                    <a16:rowId xmlns:a16="http://schemas.microsoft.com/office/drawing/2014/main" val="10000"/>
                  </a:ext>
                </a:extLst>
              </a:tr>
              <a:tr h="640080">
                <a:tc>
                  <a:txBody>
                    <a:bodyPr/>
                    <a:lstStyle/>
                    <a:p>
                      <a:pPr marL="0" indent="0">
                        <a:spcAft>
                          <a:spcPts val="600"/>
                        </a:spcAft>
                      </a:pPr>
                      <a:r>
                        <a:rPr lang="en-US" sz="1400" b="1" dirty="0">
                          <a:solidFill>
                            <a:srgbClr val="832B40"/>
                          </a:solidFill>
                          <a:latin typeface="Arial" panose="020B0604020202020204" pitchFamily="34" charset="0"/>
                          <a:cs typeface="Arial" panose="020B0604020202020204" pitchFamily="34" charset="0"/>
                        </a:rPr>
                        <a:t>STEP</a:t>
                      </a:r>
                      <a:r>
                        <a:rPr lang="en-US" sz="1400" b="1" baseline="0" dirty="0">
                          <a:solidFill>
                            <a:srgbClr val="832B40"/>
                          </a:solidFill>
                          <a:latin typeface="Arial" panose="020B0604020202020204" pitchFamily="34" charset="0"/>
                          <a:cs typeface="Arial" panose="020B0604020202020204" pitchFamily="34" charset="0"/>
                        </a:rPr>
                        <a:t> 2:</a:t>
                      </a:r>
                    </a:p>
                    <a:p>
                      <a:pPr marL="0" indent="0">
                        <a:spcAft>
                          <a:spcPts val="600"/>
                        </a:spcAft>
                      </a:pPr>
                      <a:r>
                        <a:rPr lang="en-US" sz="1000" b="0" baseline="0" dirty="0">
                          <a:solidFill>
                            <a:schemeClr val="tx1"/>
                          </a:solidFill>
                          <a:latin typeface="Arial" panose="020B0604020202020204" pitchFamily="34" charset="0"/>
                          <a:cs typeface="Arial" panose="020B0604020202020204" pitchFamily="34" charset="0"/>
                        </a:rPr>
                        <a:t>Conduct an Employee </a:t>
                      </a:r>
                      <a:br>
                        <a:rPr lang="en-US" sz="1000" b="0" baseline="0" dirty="0">
                          <a:solidFill>
                            <a:schemeClr val="tx1"/>
                          </a:solidFill>
                          <a:latin typeface="Arial" panose="020B0604020202020204" pitchFamily="34" charset="0"/>
                          <a:cs typeface="Arial" panose="020B0604020202020204" pitchFamily="34" charset="0"/>
                        </a:rPr>
                      </a:br>
                      <a:r>
                        <a:rPr lang="en-US" sz="1000" b="0" baseline="0" dirty="0">
                          <a:solidFill>
                            <a:schemeClr val="tx1"/>
                          </a:solidFill>
                          <a:latin typeface="Arial" panose="020B0604020202020204" pitchFamily="34" charset="0"/>
                          <a:cs typeface="Arial" panose="020B0604020202020204" pitchFamily="34" charset="0"/>
                        </a:rPr>
                        <a:t>Awareness Campaign</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300"/>
                        </a:spcBef>
                        <a:spcAft>
                          <a:spcPts val="30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Conduct an employee awareness campaign to educate staff on disaster safety.</a:t>
                      </a:r>
                    </a:p>
                    <a:p>
                      <a:pPr marL="0" marR="0" indent="0" algn="l" defTabSz="457200" rtl="0" eaLnBrk="1" fontAlgn="auto" latinLnBrk="0" hangingPunct="1">
                        <a:lnSpc>
                          <a:spcPct val="100000"/>
                        </a:lnSpc>
                        <a:spcBef>
                          <a:spcPts val="300"/>
                        </a:spcBef>
                        <a:spcAft>
                          <a:spcPts val="30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The awareness campaign should include educating staff on the safest response before, during, and after a hurricane, including definitions of National Hurricane Center (NHC) terms, e.g., tropical storm/hurricane watch vs. warning. Address shelter locations, emergency communication plans and policies, when to evacuate (when advised), seeking high ground for flash flooding, and avoiding entering flood waters. The campaign should also provide guidance on critical actions after a hurricane event.</a:t>
                      </a:r>
                    </a:p>
                    <a:p>
                      <a:pPr marL="0" marR="0" indent="0" algn="l" defTabSz="457200" rtl="0" eaLnBrk="1" fontAlgn="auto" latinLnBrk="0" hangingPunct="1">
                        <a:lnSpc>
                          <a:spcPct val="100000"/>
                        </a:lnSpc>
                        <a:spcBef>
                          <a:spcPts val="300"/>
                        </a:spcBef>
                        <a:spcAft>
                          <a:spcPts val="30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Advise employees to learn their BFE by visiting the online FEMA Flood Map Service Center, contacting their insurance company, or calling their local floodplain management department.</a:t>
                      </a:r>
                    </a:p>
                    <a:p>
                      <a:pPr marL="0" marR="0" indent="0" algn="l" defTabSz="457200" rtl="0" eaLnBrk="1" fontAlgn="auto" latinLnBrk="0" hangingPunct="1">
                        <a:lnSpc>
                          <a:spcPct val="100000"/>
                        </a:lnSpc>
                        <a:spcBef>
                          <a:spcPts val="300"/>
                        </a:spcBef>
                        <a:spcAft>
                          <a:spcPts val="30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Reference </a:t>
                      </a:r>
                      <a:r>
                        <a:rPr lang="en-US" sz="1000" b="0" i="1" dirty="0">
                          <a:solidFill>
                            <a:schemeClr val="tx1"/>
                          </a:solidFill>
                          <a:latin typeface="Arial" panose="020B0604020202020204" pitchFamily="34" charset="0"/>
                          <a:cs typeface="Arial" panose="020B0604020202020204" pitchFamily="34" charset="0"/>
                        </a:rPr>
                        <a:t>How to Prepare for a Hurricane</a:t>
                      </a:r>
                      <a:r>
                        <a:rPr lang="en-US" sz="1000" b="0" dirty="0">
                          <a:solidFill>
                            <a:schemeClr val="tx1"/>
                          </a:solidFill>
                          <a:latin typeface="Arial" panose="020B0604020202020204" pitchFamily="34" charset="0"/>
                          <a:cs typeface="Arial" panose="020B0604020202020204" pitchFamily="34" charset="0"/>
                        </a:rPr>
                        <a:t> for additional content.</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spcAft>
                          <a:spcPts val="700"/>
                        </a:spcAft>
                      </a:pPr>
                      <a:endParaRPr lang="en-US" sz="1000" b="0" i="1" dirty="0">
                        <a:solidFill>
                          <a:schemeClr val="tx1"/>
                        </a:solidFill>
                        <a:latin typeface="Arial" panose="020B0604020202020204" pitchFamily="34" charset="0"/>
                        <a:cs typeface="Arial" panose="020B0604020202020204" pitchFamily="34" charset="0"/>
                      </a:endParaRPr>
                    </a:p>
                    <a:p>
                      <a:pPr>
                        <a:spcAft>
                          <a:spcPts val="700"/>
                        </a:spcAft>
                      </a:pPr>
                      <a:endParaRPr lang="en-US" sz="1000" b="0" i="1" dirty="0">
                        <a:solidFill>
                          <a:schemeClr val="tx1"/>
                        </a:solidFill>
                        <a:latin typeface="Arial" panose="020B0604020202020204" pitchFamily="34" charset="0"/>
                        <a:cs typeface="Arial" panose="020B0604020202020204" pitchFamily="34" charset="0"/>
                      </a:endParaRPr>
                    </a:p>
                    <a:p>
                      <a:pPr>
                        <a:spcAft>
                          <a:spcPts val="700"/>
                        </a:spcAft>
                      </a:pPr>
                      <a:endParaRPr lang="en-US" sz="1000" b="0" i="1" dirty="0">
                        <a:solidFill>
                          <a:schemeClr val="tx1"/>
                        </a:solidFill>
                        <a:latin typeface="Arial" panose="020B0604020202020204" pitchFamily="34" charset="0"/>
                        <a:cs typeface="Arial" panose="020B0604020202020204" pitchFamily="34" charset="0"/>
                      </a:endParaRPr>
                    </a:p>
                    <a:p>
                      <a:pPr>
                        <a:spcAft>
                          <a:spcPts val="700"/>
                        </a:spcAft>
                      </a:pPr>
                      <a:endParaRPr lang="en-US" sz="1000" b="0" i="1" dirty="0">
                        <a:solidFill>
                          <a:schemeClr val="tx1"/>
                        </a:solidFill>
                        <a:latin typeface="Arial" panose="020B0604020202020204" pitchFamily="34" charset="0"/>
                        <a:cs typeface="Arial" panose="020B0604020202020204" pitchFamily="34" charset="0"/>
                      </a:endParaRPr>
                    </a:p>
                    <a:p>
                      <a:pPr>
                        <a:spcAft>
                          <a:spcPts val="700"/>
                        </a:spcAft>
                      </a:pPr>
                      <a:endParaRPr lang="en-US" sz="1000" b="0" i="1" dirty="0">
                        <a:solidFill>
                          <a:schemeClr val="tx1"/>
                        </a:solidFill>
                        <a:latin typeface="Arial" panose="020B0604020202020204" pitchFamily="34" charset="0"/>
                        <a:cs typeface="Arial" panose="020B0604020202020204" pitchFamily="34" charset="0"/>
                      </a:endParaRPr>
                    </a:p>
                    <a:p>
                      <a:pPr>
                        <a:spcAft>
                          <a:spcPts val="700"/>
                        </a:spcAft>
                      </a:pPr>
                      <a:endParaRPr lang="en-US" sz="1000" b="0" i="1" dirty="0">
                        <a:solidFill>
                          <a:schemeClr val="tx1"/>
                        </a:solidFill>
                        <a:latin typeface="Arial" panose="020B0604020202020204" pitchFamily="34" charset="0"/>
                        <a:cs typeface="Arial" panose="020B0604020202020204" pitchFamily="34" charset="0"/>
                      </a:endParaRPr>
                    </a:p>
                    <a:p>
                      <a:pPr>
                        <a:spcAft>
                          <a:spcPts val="700"/>
                        </a:spcAft>
                      </a:pPr>
                      <a:endParaRPr lang="en-US" sz="1000" b="0" i="1" dirty="0">
                        <a:solidFill>
                          <a:schemeClr val="tx1"/>
                        </a:solidFill>
                        <a:latin typeface="Arial" panose="020B0604020202020204" pitchFamily="34" charset="0"/>
                        <a:cs typeface="Arial" panose="020B0604020202020204" pitchFamily="34" charset="0"/>
                      </a:endParaRPr>
                    </a:p>
                    <a:p>
                      <a:pPr>
                        <a:spcAft>
                          <a:spcPts val="700"/>
                        </a:spcAft>
                      </a:pPr>
                      <a:r>
                        <a:rPr lang="en-US" sz="1000" b="0" i="0" dirty="0">
                          <a:solidFill>
                            <a:schemeClr val="tx1"/>
                          </a:solidFill>
                          <a:latin typeface="Arial" panose="020B0604020202020204" pitchFamily="34" charset="0"/>
                          <a:cs typeface="Arial" panose="020B0604020202020204" pitchFamily="34" charset="0"/>
                        </a:rPr>
                        <a:t>FEMA. </a:t>
                      </a:r>
                      <a:r>
                        <a:rPr lang="en-US" sz="1000" b="0" i="1" dirty="0">
                          <a:solidFill>
                            <a:schemeClr val="tx1"/>
                          </a:solidFill>
                          <a:latin typeface="Arial" panose="020B0604020202020204" pitchFamily="34" charset="0"/>
                          <a:cs typeface="Arial" panose="020B0604020202020204" pitchFamily="34" charset="0"/>
                        </a:rPr>
                        <a:t>How to Prepare for a Hurricane. </a:t>
                      </a:r>
                      <a:r>
                        <a:rPr lang="en-US" sz="1000" b="0" i="0" dirty="0">
                          <a:solidFill>
                            <a:schemeClr val="tx1"/>
                          </a:solidFill>
                          <a:latin typeface="Arial" panose="020B0604020202020204" pitchFamily="34" charset="0"/>
                          <a:cs typeface="Arial" panose="020B0604020202020204" pitchFamily="34" charset="0"/>
                        </a:rPr>
                        <a:t>America’s PrepareAthon!</a:t>
                      </a:r>
                    </a:p>
                    <a:p>
                      <a:pPr>
                        <a:spcAft>
                          <a:spcPts val="700"/>
                        </a:spcAft>
                      </a:pPr>
                      <a:r>
                        <a:rPr lang="en-US" sz="1000" b="0" i="0" dirty="0">
                          <a:solidFill>
                            <a:schemeClr val="tx1"/>
                          </a:solidFill>
                          <a:latin typeface="Arial" panose="020B0604020202020204" pitchFamily="34" charset="0"/>
                          <a:cs typeface="Arial" panose="020B0604020202020204" pitchFamily="34" charset="0"/>
                        </a:rPr>
                        <a:t>FEMA Flood Map Service Center</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1"/>
                  </a:ext>
                </a:extLst>
              </a:tr>
            </a:tbl>
          </a:graphicData>
        </a:graphic>
      </p:graphicFrame>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l="65196" t="17614" r="18872" b="66477"/>
          <a:stretch/>
        </p:blipFill>
        <p:spPr>
          <a:xfrm>
            <a:off x="5067300" y="2141597"/>
            <a:ext cx="1238250" cy="1600200"/>
          </a:xfrm>
          <a:prstGeom prst="rect">
            <a:avLst/>
          </a:prstGeom>
        </p:spPr>
      </p:pic>
    </p:spTree>
    <p:extLst>
      <p:ext uri="{BB962C8B-B14F-4D97-AF65-F5344CB8AC3E}">
        <p14:creationId xmlns:p14="http://schemas.microsoft.com/office/powerpoint/2010/main" val="15299579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a:t>Quick Reference Guide</a:t>
            </a:r>
            <a:r>
              <a:rPr lang="en-US" dirty="0"/>
              <a:t>: STAFF</a:t>
            </a:r>
            <a:br>
              <a:rPr lang="en-US" dirty="0"/>
            </a:br>
            <a:r>
              <a:rPr lang="en-US" sz="1400" dirty="0"/>
              <a:t>(continued)</a:t>
            </a:r>
            <a:endParaRPr lang="en-US" dirty="0"/>
          </a:p>
        </p:txBody>
      </p:sp>
      <p:sp>
        <p:nvSpPr>
          <p:cNvPr id="5" name="Slide Number Placeholder 4"/>
          <p:cNvSpPr>
            <a:spLocks noGrp="1"/>
          </p:cNvSpPr>
          <p:nvPr>
            <p:ph type="sldNum" sz="quarter" idx="4"/>
          </p:nvPr>
        </p:nvSpPr>
        <p:spPr/>
        <p:txBody>
          <a:bodyPr/>
          <a:lstStyle/>
          <a:p>
            <a:fld id="{7749E63D-D648-FD44-8A88-2CC5333ECCD2}" type="slidenum">
              <a:rPr lang="en-US" smtClean="0"/>
              <a:pPr/>
              <a:t>28</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187980655"/>
              </p:ext>
            </p:extLst>
          </p:nvPr>
        </p:nvGraphicFramePr>
        <p:xfrm>
          <a:off x="533400" y="1664348"/>
          <a:ext cx="6675120" cy="6228080"/>
        </p:xfrm>
        <a:graphic>
          <a:graphicData uri="http://schemas.openxmlformats.org/drawingml/2006/table">
            <a:tbl>
              <a:tblPr>
                <a:tableStyleId>{5C22544A-7EE6-4342-B048-85BDC9FD1C3A}</a:tableStyleId>
              </a:tblPr>
              <a:tblGrid>
                <a:gridCol w="2225040">
                  <a:extLst>
                    <a:ext uri="{9D8B030D-6E8A-4147-A177-3AD203B41FA5}">
                      <a16:colId xmlns:a16="http://schemas.microsoft.com/office/drawing/2014/main" val="20000"/>
                    </a:ext>
                  </a:extLst>
                </a:gridCol>
                <a:gridCol w="2225040">
                  <a:extLst>
                    <a:ext uri="{9D8B030D-6E8A-4147-A177-3AD203B41FA5}">
                      <a16:colId xmlns:a16="http://schemas.microsoft.com/office/drawing/2014/main" val="20001"/>
                    </a:ext>
                  </a:extLst>
                </a:gridCol>
                <a:gridCol w="2225040">
                  <a:extLst>
                    <a:ext uri="{9D8B030D-6E8A-4147-A177-3AD203B41FA5}">
                      <a16:colId xmlns:a16="http://schemas.microsoft.com/office/drawing/2014/main" val="20002"/>
                    </a:ext>
                  </a:extLst>
                </a:gridCol>
              </a:tblGrid>
              <a:tr h="457200">
                <a:tc>
                  <a:txBody>
                    <a:bodyPr/>
                    <a:lstStyle/>
                    <a:p>
                      <a:r>
                        <a:rPr lang="en-US" sz="1000" b="1" i="0" dirty="0">
                          <a:solidFill>
                            <a:schemeClr val="bg1"/>
                          </a:solidFill>
                          <a:latin typeface="Arial" panose="020B0604020202020204" pitchFamily="34" charset="0"/>
                          <a:ea typeface="Arial" charset="0"/>
                          <a:cs typeface="Arial" panose="020B0604020202020204" pitchFamily="34" charset="0"/>
                        </a:rPr>
                        <a:t>PREPAREDNESS ACTION </a:t>
                      </a:r>
                      <a:endParaRPr lang="en-US" sz="1000" b="1" dirty="0">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Arial" panose="020B0604020202020204" pitchFamily="34" charset="0"/>
                          <a:ea typeface="Arial" charset="0"/>
                          <a:cs typeface="Arial" panose="020B0604020202020204" pitchFamily="34" charset="0"/>
                        </a:rPr>
                        <a:t>PREPAREDNESS SOLUTIONS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r>
                        <a:rPr lang="en-US" sz="1000" b="1" i="0" kern="1200" dirty="0">
                          <a:solidFill>
                            <a:schemeClr val="bg1"/>
                          </a:solidFill>
                          <a:latin typeface="Arial" panose="020B0604020202020204" pitchFamily="34" charset="0"/>
                          <a:ea typeface="Arial" charset="0"/>
                          <a:cs typeface="Arial" panose="020B0604020202020204" pitchFamily="34" charset="0"/>
                        </a:rPr>
                        <a:t>PREPAREDNESS RESOURCES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extLst>
                  <a:ext uri="{0D108BD9-81ED-4DB2-BD59-A6C34878D82A}">
                    <a16:rowId xmlns:a16="http://schemas.microsoft.com/office/drawing/2014/main" val="10000"/>
                  </a:ext>
                </a:extLst>
              </a:tr>
              <a:tr h="640080">
                <a:tc>
                  <a:txBody>
                    <a:bodyPr/>
                    <a:lstStyle/>
                    <a:p>
                      <a:pPr marL="0" indent="0">
                        <a:spcAft>
                          <a:spcPts val="600"/>
                        </a:spcAft>
                      </a:pPr>
                      <a:r>
                        <a:rPr lang="en-US" sz="1400" b="1" dirty="0">
                          <a:solidFill>
                            <a:srgbClr val="832B40"/>
                          </a:solidFill>
                          <a:latin typeface="Arial" panose="020B0604020202020204" pitchFamily="34" charset="0"/>
                          <a:cs typeface="Arial" panose="020B0604020202020204" pitchFamily="34" charset="0"/>
                        </a:rPr>
                        <a:t>STEP</a:t>
                      </a:r>
                      <a:r>
                        <a:rPr lang="en-US" sz="1400" b="1" baseline="0" dirty="0">
                          <a:solidFill>
                            <a:srgbClr val="832B40"/>
                          </a:solidFill>
                          <a:latin typeface="Arial" panose="020B0604020202020204" pitchFamily="34" charset="0"/>
                          <a:cs typeface="Arial" panose="020B0604020202020204" pitchFamily="34" charset="0"/>
                        </a:rPr>
                        <a:t> 3:</a:t>
                      </a:r>
                    </a:p>
                    <a:p>
                      <a:pPr marL="0" indent="0">
                        <a:spcAft>
                          <a:spcPts val="600"/>
                        </a:spcAft>
                      </a:pPr>
                      <a:r>
                        <a:rPr lang="en-US" sz="1000" b="0" baseline="0" dirty="0">
                          <a:solidFill>
                            <a:schemeClr val="tx1"/>
                          </a:solidFill>
                          <a:latin typeface="Arial" panose="020B0604020202020204" pitchFamily="34" charset="0"/>
                          <a:cs typeface="Arial" panose="020B0604020202020204" pitchFamily="34" charset="0"/>
                        </a:rPr>
                        <a:t>Develop an Employee </a:t>
                      </a:r>
                      <a:br>
                        <a:rPr lang="en-US" sz="1000" b="0" baseline="0" dirty="0">
                          <a:solidFill>
                            <a:schemeClr val="tx1"/>
                          </a:solidFill>
                          <a:latin typeface="Arial" panose="020B0604020202020204" pitchFamily="34" charset="0"/>
                          <a:cs typeface="Arial" panose="020B0604020202020204" pitchFamily="34" charset="0"/>
                        </a:rPr>
                      </a:br>
                      <a:r>
                        <a:rPr lang="en-US" sz="1000" b="0" baseline="0" dirty="0">
                          <a:solidFill>
                            <a:schemeClr val="tx1"/>
                          </a:solidFill>
                          <a:latin typeface="Arial" panose="020B0604020202020204" pitchFamily="34" charset="0"/>
                          <a:cs typeface="Arial" panose="020B0604020202020204" pitchFamily="34" charset="0"/>
                        </a:rPr>
                        <a:t>Training Session</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300"/>
                        </a:spcBef>
                        <a:spcAft>
                          <a:spcPts val="30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Develop a training program that provides activities for employee engagement before, during, and after a hurricane. Your training can be incorporated into established campaigns like </a:t>
                      </a:r>
                      <a:r>
                        <a:rPr lang="en-US" sz="1000" b="0" i="1" dirty="0">
                          <a:solidFill>
                            <a:schemeClr val="tx1"/>
                          </a:solidFill>
                          <a:latin typeface="Arial" panose="020B0604020202020204" pitchFamily="34" charset="0"/>
                          <a:cs typeface="Arial" panose="020B0604020202020204" pitchFamily="34" charset="0"/>
                        </a:rPr>
                        <a:t>National Preparedness Month </a:t>
                      </a:r>
                      <a:r>
                        <a:rPr lang="en-US" sz="1000" b="0" dirty="0">
                          <a:solidFill>
                            <a:schemeClr val="tx1"/>
                          </a:solidFill>
                          <a:latin typeface="Arial" panose="020B0604020202020204" pitchFamily="34" charset="0"/>
                          <a:cs typeface="Arial" panose="020B0604020202020204" pitchFamily="34" charset="0"/>
                        </a:rPr>
                        <a:t>and should focus on disaster preparedness and safety. Drills or exercises should be incorporated into the program. Include </a:t>
                      </a:r>
                      <a:r>
                        <a:rPr lang="en-US" sz="1000" b="0" i="1" dirty="0">
                          <a:solidFill>
                            <a:schemeClr val="tx1"/>
                          </a:solidFill>
                          <a:latin typeface="Arial" panose="020B0604020202020204" pitchFamily="34" charset="0"/>
                          <a:cs typeface="Arial" panose="020B0604020202020204" pitchFamily="34" charset="0"/>
                        </a:rPr>
                        <a:t>Turn Around, Don’t Drown! </a:t>
                      </a:r>
                      <a:r>
                        <a:rPr lang="en-US" sz="1000" b="0" dirty="0">
                          <a:solidFill>
                            <a:schemeClr val="tx1"/>
                          </a:solidFill>
                          <a:latin typeface="Arial" panose="020B0604020202020204" pitchFamily="34" charset="0"/>
                          <a:cs typeface="Arial" panose="020B0604020202020204" pitchFamily="34" charset="0"/>
                        </a:rPr>
                        <a:t>into your messaging.</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spcAft>
                          <a:spcPts val="700"/>
                        </a:spcAft>
                      </a:pPr>
                      <a:endParaRPr lang="en-US" sz="1000" b="0" i="1" dirty="0">
                        <a:solidFill>
                          <a:schemeClr val="tx1"/>
                        </a:solidFill>
                        <a:latin typeface="Arial" panose="020B0604020202020204" pitchFamily="34" charset="0"/>
                        <a:cs typeface="Arial" panose="020B0604020202020204" pitchFamily="34" charset="0"/>
                      </a:endParaRPr>
                    </a:p>
                    <a:p>
                      <a:pPr>
                        <a:spcAft>
                          <a:spcPts val="700"/>
                        </a:spcAft>
                      </a:pPr>
                      <a:endParaRPr lang="en-US" sz="1000" b="0" i="1" dirty="0">
                        <a:solidFill>
                          <a:schemeClr val="tx1"/>
                        </a:solidFill>
                        <a:latin typeface="Arial" panose="020B0604020202020204" pitchFamily="34" charset="0"/>
                        <a:cs typeface="Arial" panose="020B0604020202020204" pitchFamily="34" charset="0"/>
                      </a:endParaRPr>
                    </a:p>
                    <a:p>
                      <a:pPr>
                        <a:spcAft>
                          <a:spcPts val="700"/>
                        </a:spcAft>
                      </a:pPr>
                      <a:endParaRPr lang="en-US" sz="1000" b="0" i="1" dirty="0">
                        <a:solidFill>
                          <a:schemeClr val="tx1"/>
                        </a:solidFill>
                        <a:latin typeface="Arial" panose="020B0604020202020204" pitchFamily="34" charset="0"/>
                        <a:cs typeface="Arial" panose="020B0604020202020204" pitchFamily="34" charset="0"/>
                      </a:endParaRPr>
                    </a:p>
                    <a:p>
                      <a:pPr>
                        <a:spcAft>
                          <a:spcPts val="700"/>
                        </a:spcAft>
                      </a:pPr>
                      <a:endParaRPr lang="en-US" sz="1000" b="0" i="1" dirty="0">
                        <a:solidFill>
                          <a:schemeClr val="tx1"/>
                        </a:solidFill>
                        <a:latin typeface="Arial" panose="020B0604020202020204" pitchFamily="34" charset="0"/>
                        <a:cs typeface="Arial" panose="020B0604020202020204" pitchFamily="34" charset="0"/>
                      </a:endParaRPr>
                    </a:p>
                    <a:p>
                      <a:pPr>
                        <a:spcAft>
                          <a:spcPts val="700"/>
                        </a:spcAft>
                      </a:pPr>
                      <a:endParaRPr lang="en-US" sz="1000" b="0" i="1" dirty="0">
                        <a:solidFill>
                          <a:schemeClr val="tx1"/>
                        </a:solidFill>
                        <a:latin typeface="Arial" panose="020B0604020202020204" pitchFamily="34" charset="0"/>
                        <a:cs typeface="Arial" panose="020B0604020202020204" pitchFamily="34" charset="0"/>
                      </a:endParaRPr>
                    </a:p>
                    <a:p>
                      <a:pPr>
                        <a:spcAft>
                          <a:spcPts val="700"/>
                        </a:spcAft>
                      </a:pPr>
                      <a:endParaRPr lang="en-US" sz="1000" b="0" i="1" dirty="0">
                        <a:solidFill>
                          <a:schemeClr val="tx1"/>
                        </a:solidFill>
                        <a:latin typeface="Arial" panose="020B0604020202020204" pitchFamily="34" charset="0"/>
                        <a:cs typeface="Arial" panose="020B0604020202020204" pitchFamily="34" charset="0"/>
                      </a:endParaRPr>
                    </a:p>
                    <a:p>
                      <a:pPr>
                        <a:spcAft>
                          <a:spcPts val="700"/>
                        </a:spcAft>
                      </a:pPr>
                      <a:endParaRPr lang="en-US" sz="1000" b="0" i="1" dirty="0">
                        <a:solidFill>
                          <a:schemeClr val="tx1"/>
                        </a:solidFill>
                        <a:latin typeface="Arial" panose="020B0604020202020204" pitchFamily="34" charset="0"/>
                        <a:cs typeface="Arial" panose="020B0604020202020204" pitchFamily="34" charset="0"/>
                      </a:endParaRPr>
                    </a:p>
                    <a:p>
                      <a:pPr>
                        <a:spcAft>
                          <a:spcPts val="700"/>
                        </a:spcAft>
                      </a:pPr>
                      <a:r>
                        <a:rPr lang="en-US" sz="1000" b="0" i="0" dirty="0">
                          <a:solidFill>
                            <a:schemeClr val="tx1"/>
                          </a:solidFill>
                          <a:latin typeface="Arial" panose="020B0604020202020204" pitchFamily="34" charset="0"/>
                          <a:cs typeface="Arial" panose="020B0604020202020204" pitchFamily="34" charset="0"/>
                        </a:rPr>
                        <a:t>FEMA. </a:t>
                      </a:r>
                      <a:r>
                        <a:rPr lang="en-US" sz="1000" b="0" i="1" dirty="0">
                          <a:solidFill>
                            <a:schemeClr val="tx1"/>
                          </a:solidFill>
                          <a:latin typeface="Arial" panose="020B0604020202020204" pitchFamily="34" charset="0"/>
                          <a:cs typeface="Arial" panose="020B0604020202020204" pitchFamily="34" charset="0"/>
                        </a:rPr>
                        <a:t>Prepare Your Organization for a Hurricane Playbook. </a:t>
                      </a:r>
                      <a:r>
                        <a:rPr lang="en-US" sz="1000" b="0" i="0" dirty="0">
                          <a:solidFill>
                            <a:schemeClr val="tx1"/>
                          </a:solidFill>
                          <a:latin typeface="Arial" panose="020B0604020202020204" pitchFamily="34" charset="0"/>
                          <a:cs typeface="Arial" panose="020B0604020202020204" pitchFamily="34" charset="0"/>
                        </a:rPr>
                        <a:t>America’s PrepareAthon!</a:t>
                      </a:r>
                    </a:p>
                    <a:p>
                      <a:pPr>
                        <a:spcAft>
                          <a:spcPts val="700"/>
                        </a:spcAft>
                      </a:pPr>
                      <a:r>
                        <a:rPr lang="en-US" sz="1000" b="0" i="1" dirty="0">
                          <a:solidFill>
                            <a:schemeClr val="tx1"/>
                          </a:solidFill>
                          <a:latin typeface="Arial" panose="020B0604020202020204" pitchFamily="34" charset="0"/>
                          <a:cs typeface="Arial" panose="020B0604020202020204" pitchFamily="34" charset="0"/>
                        </a:rPr>
                        <a:t>Turn Around, Don’t Drown!</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1"/>
                  </a:ext>
                </a:extLst>
              </a:tr>
              <a:tr h="640080">
                <a:tc>
                  <a:txBody>
                    <a:bodyPr/>
                    <a:lstStyle/>
                    <a:p>
                      <a:pPr marL="0" indent="0">
                        <a:spcAft>
                          <a:spcPts val="600"/>
                        </a:spcAft>
                      </a:pPr>
                      <a:r>
                        <a:rPr lang="en-US" sz="1400" b="1" dirty="0">
                          <a:solidFill>
                            <a:srgbClr val="832B40"/>
                          </a:solidFill>
                          <a:latin typeface="Arial" panose="020B0604020202020204" pitchFamily="34" charset="0"/>
                          <a:cs typeface="Arial" panose="020B0604020202020204" pitchFamily="34" charset="0"/>
                        </a:rPr>
                        <a:t>STEP</a:t>
                      </a:r>
                      <a:r>
                        <a:rPr lang="en-US" sz="1400" b="1" baseline="0" dirty="0">
                          <a:solidFill>
                            <a:srgbClr val="832B40"/>
                          </a:solidFill>
                          <a:latin typeface="Arial" panose="020B0604020202020204" pitchFamily="34" charset="0"/>
                          <a:cs typeface="Arial" panose="020B0604020202020204" pitchFamily="34" charset="0"/>
                        </a:rPr>
                        <a:t> 4:</a:t>
                      </a:r>
                    </a:p>
                    <a:p>
                      <a:pPr marL="0" indent="0">
                        <a:spcAft>
                          <a:spcPts val="600"/>
                        </a:spcAft>
                      </a:pPr>
                      <a:r>
                        <a:rPr lang="en-US" sz="1000" b="0" baseline="0" dirty="0">
                          <a:solidFill>
                            <a:schemeClr val="tx1"/>
                          </a:solidFill>
                          <a:latin typeface="Arial" panose="020B0604020202020204" pitchFamily="34" charset="0"/>
                          <a:cs typeface="Arial" panose="020B0604020202020204" pitchFamily="34" charset="0"/>
                        </a:rPr>
                        <a:t>Conduct an Employee </a:t>
                      </a:r>
                      <a:br>
                        <a:rPr lang="en-US" sz="1000" b="0" baseline="0" dirty="0">
                          <a:solidFill>
                            <a:schemeClr val="tx1"/>
                          </a:solidFill>
                          <a:latin typeface="Arial" panose="020B0604020202020204" pitchFamily="34" charset="0"/>
                          <a:cs typeface="Arial" panose="020B0604020202020204" pitchFamily="34" charset="0"/>
                        </a:rPr>
                      </a:br>
                      <a:r>
                        <a:rPr lang="en-US" sz="1000" b="0" baseline="0" dirty="0">
                          <a:solidFill>
                            <a:schemeClr val="tx1"/>
                          </a:solidFill>
                          <a:latin typeface="Arial" panose="020B0604020202020204" pitchFamily="34" charset="0"/>
                          <a:cs typeface="Arial" panose="020B0604020202020204" pitchFamily="34" charset="0"/>
                        </a:rPr>
                        <a:t>Training Session</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spcBef>
                          <a:spcPts val="300"/>
                        </a:spcBef>
                        <a:spcAft>
                          <a:spcPts val="300"/>
                        </a:spcAft>
                      </a:pPr>
                      <a:r>
                        <a:rPr lang="en-US" sz="1000" b="0" dirty="0">
                          <a:solidFill>
                            <a:schemeClr val="tx1"/>
                          </a:solidFill>
                          <a:latin typeface="Arial" panose="020B0604020202020204" pitchFamily="34" charset="0"/>
                          <a:cs typeface="Arial" panose="020B0604020202020204" pitchFamily="34" charset="0"/>
                        </a:rPr>
                        <a:t>Hold a preparedness discussion with your staff. Discuss what you have done to prepare for disasters, review your Business Continuity Plan, review your Crisis Communication Plan, and share awareness campaign key messages. Use the </a:t>
                      </a:r>
                      <a:r>
                        <a:rPr lang="en-US" sz="1000" b="0" i="1" dirty="0">
                          <a:solidFill>
                            <a:schemeClr val="tx1"/>
                          </a:solidFill>
                          <a:latin typeface="Arial" panose="020B0604020202020204" pitchFamily="34" charset="0"/>
                          <a:cs typeface="Arial" panose="020B0604020202020204" pitchFamily="34" charset="0"/>
                        </a:rPr>
                        <a:t>Prepare Your Organization for a Hurricane Playbook</a:t>
                      </a:r>
                      <a:r>
                        <a:rPr lang="en-US" sz="1000" b="0" dirty="0">
                          <a:solidFill>
                            <a:schemeClr val="tx1"/>
                          </a:solidFill>
                          <a:latin typeface="Arial" panose="020B0604020202020204" pitchFamily="34" charset="0"/>
                          <a:cs typeface="Arial" panose="020B0604020202020204" pitchFamily="34" charset="0"/>
                        </a:rPr>
                        <a:t> to facilitate this discussion and engage your employees.</a:t>
                      </a:r>
                    </a:p>
                    <a:p>
                      <a:pPr>
                        <a:spcBef>
                          <a:spcPts val="300"/>
                        </a:spcBef>
                        <a:spcAft>
                          <a:spcPts val="300"/>
                        </a:spcAft>
                      </a:pPr>
                      <a:r>
                        <a:rPr lang="en-US" sz="1000" b="0" dirty="0">
                          <a:solidFill>
                            <a:schemeClr val="tx1"/>
                          </a:solidFill>
                          <a:latin typeface="Arial" panose="020B0604020202020204" pitchFamily="34" charset="0"/>
                          <a:cs typeface="Arial" panose="020B0604020202020204" pitchFamily="34" charset="0"/>
                        </a:rPr>
                        <a:t>The discussion should:</a:t>
                      </a:r>
                    </a:p>
                    <a:p>
                      <a:pPr marL="114300" marR="0" indent="-114300" algn="l" defTabSz="457200" rtl="0" eaLnBrk="1" fontAlgn="auto" latinLnBrk="0" hangingPunct="1">
                        <a:lnSpc>
                          <a:spcPct val="100000"/>
                        </a:lnSpc>
                        <a:spcBef>
                          <a:spcPts val="300"/>
                        </a:spcBef>
                        <a:spcAft>
                          <a:spcPts val="300"/>
                        </a:spcAft>
                        <a:buClrTx/>
                        <a:buSzTx/>
                        <a:buFont typeface="Arial" panose="020B0604020202020204" pitchFamily="34" charset="0"/>
                        <a:buChar char="•"/>
                        <a:tabLst/>
                        <a:defRPr/>
                      </a:pPr>
                      <a:r>
                        <a:rPr lang="en-US" sz="1000" b="0" kern="1200" dirty="0">
                          <a:solidFill>
                            <a:schemeClr val="tx1"/>
                          </a:solidFill>
                          <a:latin typeface="Arial" panose="020B0604020202020204" pitchFamily="34" charset="0"/>
                          <a:ea typeface="+mn-ea"/>
                          <a:cs typeface="Arial" panose="020B0604020202020204" pitchFamily="34" charset="0"/>
                        </a:rPr>
                        <a:t>Educate the employees about your business continuity and crisis communications plans;</a:t>
                      </a:r>
                    </a:p>
                    <a:p>
                      <a:pPr marL="114300" marR="0" indent="-114300" algn="l" defTabSz="457200" rtl="0" eaLnBrk="1" fontAlgn="auto" latinLnBrk="0" hangingPunct="1">
                        <a:lnSpc>
                          <a:spcPct val="100000"/>
                        </a:lnSpc>
                        <a:spcBef>
                          <a:spcPts val="300"/>
                        </a:spcBef>
                        <a:spcAft>
                          <a:spcPts val="300"/>
                        </a:spcAft>
                        <a:buClrTx/>
                        <a:buSzTx/>
                        <a:buFont typeface="Arial" panose="020B0604020202020204" pitchFamily="34" charset="0"/>
                        <a:buChar char="•"/>
                        <a:tabLst/>
                        <a:defRPr/>
                      </a:pPr>
                      <a:r>
                        <a:rPr lang="en-US" sz="1000" b="0" kern="1200" dirty="0">
                          <a:solidFill>
                            <a:schemeClr val="tx1"/>
                          </a:solidFill>
                          <a:latin typeface="Arial" panose="020B0604020202020204" pitchFamily="34" charset="0"/>
                          <a:ea typeface="+mn-ea"/>
                          <a:cs typeface="Arial" panose="020B0604020202020204" pitchFamily="34" charset="0"/>
                        </a:rPr>
                        <a:t>Include basic first aid and CPR training; and, </a:t>
                      </a:r>
                    </a:p>
                    <a:p>
                      <a:pPr marL="114300" marR="0" indent="-114300" algn="l" defTabSz="457200" rtl="0" eaLnBrk="1" fontAlgn="auto" latinLnBrk="0" hangingPunct="1">
                        <a:lnSpc>
                          <a:spcPct val="100000"/>
                        </a:lnSpc>
                        <a:spcBef>
                          <a:spcPts val="300"/>
                        </a:spcBef>
                        <a:spcAft>
                          <a:spcPts val="300"/>
                        </a:spcAft>
                        <a:buClrTx/>
                        <a:buSzTx/>
                        <a:buFont typeface="Arial" panose="020B0604020202020204" pitchFamily="34" charset="0"/>
                        <a:buChar char="•"/>
                        <a:tabLst/>
                        <a:defRPr/>
                      </a:pPr>
                      <a:r>
                        <a:rPr lang="en-US" sz="1000" b="0" kern="1200" dirty="0">
                          <a:solidFill>
                            <a:schemeClr val="tx1"/>
                          </a:solidFill>
                          <a:latin typeface="Arial" panose="020B0604020202020204" pitchFamily="34" charset="0"/>
                          <a:ea typeface="+mn-ea"/>
                          <a:cs typeface="Arial" panose="020B0604020202020204" pitchFamily="34" charset="0"/>
                        </a:rPr>
                        <a:t>Describe evacuation and </a:t>
                      </a:r>
                      <a:br>
                        <a:rPr lang="en-US" sz="1000" b="0" kern="1200" dirty="0">
                          <a:solidFill>
                            <a:schemeClr val="tx1"/>
                          </a:solidFill>
                          <a:latin typeface="Arial" panose="020B0604020202020204" pitchFamily="34" charset="0"/>
                          <a:ea typeface="+mn-ea"/>
                          <a:cs typeface="Arial" panose="020B0604020202020204" pitchFamily="34" charset="0"/>
                        </a:rPr>
                      </a:br>
                      <a:r>
                        <a:rPr lang="en-US" sz="1000" b="0" kern="1200" dirty="0">
                          <a:solidFill>
                            <a:schemeClr val="tx1"/>
                          </a:solidFill>
                          <a:latin typeface="Arial" panose="020B0604020202020204" pitchFamily="34" charset="0"/>
                          <a:ea typeface="+mn-ea"/>
                          <a:cs typeface="Arial" panose="020B0604020202020204" pitchFamily="34" charset="0"/>
                        </a:rPr>
                        <a:t>shelter plans.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spcAft>
                          <a:spcPts val="700"/>
                        </a:spcAft>
                      </a:pPr>
                      <a:endParaRPr lang="en-US" sz="1000" b="0" i="1" dirty="0">
                        <a:solidFill>
                          <a:schemeClr val="tx1"/>
                        </a:solidFill>
                        <a:latin typeface="Arial" panose="020B0604020202020204" pitchFamily="34" charset="0"/>
                        <a:cs typeface="Arial" panose="020B0604020202020204" pitchFamily="34" charset="0"/>
                      </a:endParaRPr>
                    </a:p>
                    <a:p>
                      <a:pPr>
                        <a:spcAft>
                          <a:spcPts val="700"/>
                        </a:spcAft>
                      </a:pPr>
                      <a:endParaRPr lang="en-US" sz="1000" b="0" i="1" dirty="0">
                        <a:solidFill>
                          <a:schemeClr val="tx1"/>
                        </a:solidFill>
                        <a:latin typeface="Arial" panose="020B0604020202020204" pitchFamily="34" charset="0"/>
                        <a:cs typeface="Arial" panose="020B0604020202020204" pitchFamily="34" charset="0"/>
                      </a:endParaRPr>
                    </a:p>
                    <a:p>
                      <a:pPr>
                        <a:spcAft>
                          <a:spcPts val="700"/>
                        </a:spcAft>
                      </a:pPr>
                      <a:endParaRPr lang="en-US" sz="1000" b="0" i="1" dirty="0">
                        <a:solidFill>
                          <a:schemeClr val="tx1"/>
                        </a:solidFill>
                        <a:latin typeface="Arial" panose="020B0604020202020204" pitchFamily="34" charset="0"/>
                        <a:cs typeface="Arial" panose="020B0604020202020204" pitchFamily="34" charset="0"/>
                      </a:endParaRPr>
                    </a:p>
                    <a:p>
                      <a:pPr>
                        <a:spcAft>
                          <a:spcPts val="700"/>
                        </a:spcAft>
                      </a:pPr>
                      <a:endParaRPr lang="en-US" sz="1000" b="0" i="1" dirty="0">
                        <a:solidFill>
                          <a:schemeClr val="tx1"/>
                        </a:solidFill>
                        <a:latin typeface="Arial" panose="020B0604020202020204" pitchFamily="34" charset="0"/>
                        <a:cs typeface="Arial" panose="020B0604020202020204" pitchFamily="34" charset="0"/>
                      </a:endParaRPr>
                    </a:p>
                    <a:p>
                      <a:pPr>
                        <a:spcAft>
                          <a:spcPts val="700"/>
                        </a:spcAft>
                      </a:pPr>
                      <a:endParaRPr lang="en-US" sz="1000" b="0" i="1" dirty="0">
                        <a:solidFill>
                          <a:schemeClr val="tx1"/>
                        </a:solidFill>
                        <a:latin typeface="Arial" panose="020B0604020202020204" pitchFamily="34" charset="0"/>
                        <a:cs typeface="Arial" panose="020B0604020202020204" pitchFamily="34" charset="0"/>
                      </a:endParaRPr>
                    </a:p>
                    <a:p>
                      <a:pPr>
                        <a:spcAft>
                          <a:spcPts val="700"/>
                        </a:spcAft>
                      </a:pPr>
                      <a:endParaRPr lang="en-US" sz="1000" b="0" i="1" dirty="0">
                        <a:solidFill>
                          <a:schemeClr val="tx1"/>
                        </a:solidFill>
                        <a:latin typeface="Arial" panose="020B0604020202020204" pitchFamily="34" charset="0"/>
                        <a:cs typeface="Arial" panose="020B0604020202020204" pitchFamily="34" charset="0"/>
                      </a:endParaRPr>
                    </a:p>
                    <a:p>
                      <a:pPr>
                        <a:spcAft>
                          <a:spcPts val="700"/>
                        </a:spcAft>
                      </a:pPr>
                      <a:endParaRPr lang="en-US" sz="1000" b="0" i="1" dirty="0">
                        <a:solidFill>
                          <a:schemeClr val="tx1"/>
                        </a:solidFill>
                        <a:latin typeface="Arial" panose="020B0604020202020204" pitchFamily="34" charset="0"/>
                        <a:cs typeface="Arial" panose="020B0604020202020204" pitchFamily="34" charset="0"/>
                      </a:endParaRPr>
                    </a:p>
                    <a:p>
                      <a:pPr>
                        <a:spcAft>
                          <a:spcPts val="700"/>
                        </a:spcAft>
                      </a:pPr>
                      <a:r>
                        <a:rPr lang="en-US" sz="1000" b="0" i="0" dirty="0">
                          <a:solidFill>
                            <a:schemeClr val="tx1"/>
                          </a:solidFill>
                          <a:latin typeface="Arial" panose="020B0604020202020204" pitchFamily="34" charset="0"/>
                          <a:cs typeface="Arial" panose="020B0604020202020204" pitchFamily="34" charset="0"/>
                        </a:rPr>
                        <a:t>FEMA. </a:t>
                      </a:r>
                      <a:r>
                        <a:rPr lang="en-US" sz="1000" b="0" i="1" dirty="0">
                          <a:solidFill>
                            <a:schemeClr val="tx1"/>
                          </a:solidFill>
                          <a:latin typeface="Arial" panose="020B0604020202020204" pitchFamily="34" charset="0"/>
                          <a:cs typeface="Arial" panose="020B0604020202020204" pitchFamily="34" charset="0"/>
                        </a:rPr>
                        <a:t>Prepare Your Organization for a Hurricane Playbook. </a:t>
                      </a:r>
                      <a:r>
                        <a:rPr lang="en-US" sz="1000" b="0" i="0" dirty="0">
                          <a:solidFill>
                            <a:schemeClr val="tx1"/>
                          </a:solidFill>
                          <a:latin typeface="Arial" panose="020B0604020202020204" pitchFamily="34" charset="0"/>
                          <a:cs typeface="Arial" panose="020B0604020202020204" pitchFamily="34" charset="0"/>
                        </a:rPr>
                        <a:t>America’s PrepareAthon!</a:t>
                      </a:r>
                    </a:p>
                    <a:p>
                      <a:pPr>
                        <a:spcAft>
                          <a:spcPts val="700"/>
                        </a:spcAft>
                      </a:pPr>
                      <a:endParaRPr lang="en-US" sz="1000" b="0" i="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2"/>
                  </a:ext>
                </a:extLst>
              </a:tr>
            </a:tbl>
          </a:graphicData>
        </a:graphic>
      </p:graphicFrame>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l="64706" t="17242" r="18791" b="66596"/>
          <a:stretch/>
        </p:blipFill>
        <p:spPr>
          <a:xfrm>
            <a:off x="5041900" y="2127251"/>
            <a:ext cx="1282700" cy="1625599"/>
          </a:xfrm>
          <a:prstGeom prst="rect">
            <a:avLst/>
          </a:prstGeom>
        </p:spPr>
      </p:pic>
      <p:pic>
        <p:nvPicPr>
          <p:cNvPr id="13" name="Picture 12"/>
          <p:cNvPicPr>
            <a:picLocks noChangeAspect="1"/>
          </p:cNvPicPr>
          <p:nvPr/>
        </p:nvPicPr>
        <p:blipFill rotWithShape="1">
          <a:blip r:embed="rId2">
            <a:extLst>
              <a:ext uri="{28A0092B-C50C-407E-A947-70E740481C1C}">
                <a14:useLocalDpi xmlns:a14="http://schemas.microsoft.com/office/drawing/2010/main" val="0"/>
              </a:ext>
            </a:extLst>
          </a:blip>
          <a:srcRect l="64706" t="17242" r="18791" b="66596"/>
          <a:stretch/>
        </p:blipFill>
        <p:spPr>
          <a:xfrm>
            <a:off x="5041900" y="4629397"/>
            <a:ext cx="1282700" cy="1625599"/>
          </a:xfrm>
          <a:prstGeom prst="rect">
            <a:avLst/>
          </a:prstGeom>
        </p:spPr>
      </p:pic>
    </p:spTree>
    <p:extLst>
      <p:ext uri="{BB962C8B-B14F-4D97-AF65-F5344CB8AC3E}">
        <p14:creationId xmlns:p14="http://schemas.microsoft.com/office/powerpoint/2010/main" val="143995994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a:t>Quick Reference Guide</a:t>
            </a:r>
            <a:r>
              <a:rPr lang="en-US" dirty="0"/>
              <a:t>: STAFF</a:t>
            </a:r>
            <a:br>
              <a:rPr lang="en-US" dirty="0"/>
            </a:br>
            <a:r>
              <a:rPr lang="en-US" sz="1400" dirty="0"/>
              <a:t>(continued)</a:t>
            </a:r>
            <a:endParaRPr lang="en-US" dirty="0"/>
          </a:p>
        </p:txBody>
      </p:sp>
      <p:sp>
        <p:nvSpPr>
          <p:cNvPr id="5" name="Slide Number Placeholder 4"/>
          <p:cNvSpPr>
            <a:spLocks noGrp="1"/>
          </p:cNvSpPr>
          <p:nvPr>
            <p:ph type="sldNum" sz="quarter" idx="4"/>
          </p:nvPr>
        </p:nvSpPr>
        <p:spPr/>
        <p:txBody>
          <a:bodyPr/>
          <a:lstStyle/>
          <a:p>
            <a:fld id="{7749E63D-D648-FD44-8A88-2CC5333ECCD2}" type="slidenum">
              <a:rPr lang="en-US" smtClean="0"/>
              <a:pPr/>
              <a:t>29</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112851347"/>
              </p:ext>
            </p:extLst>
          </p:nvPr>
        </p:nvGraphicFramePr>
        <p:xfrm>
          <a:off x="533400" y="1664348"/>
          <a:ext cx="6675120" cy="5252720"/>
        </p:xfrm>
        <a:graphic>
          <a:graphicData uri="http://schemas.openxmlformats.org/drawingml/2006/table">
            <a:tbl>
              <a:tblPr>
                <a:tableStyleId>{5C22544A-7EE6-4342-B048-85BDC9FD1C3A}</a:tableStyleId>
              </a:tblPr>
              <a:tblGrid>
                <a:gridCol w="2225040">
                  <a:extLst>
                    <a:ext uri="{9D8B030D-6E8A-4147-A177-3AD203B41FA5}">
                      <a16:colId xmlns:a16="http://schemas.microsoft.com/office/drawing/2014/main" val="20000"/>
                    </a:ext>
                  </a:extLst>
                </a:gridCol>
                <a:gridCol w="2225040">
                  <a:extLst>
                    <a:ext uri="{9D8B030D-6E8A-4147-A177-3AD203B41FA5}">
                      <a16:colId xmlns:a16="http://schemas.microsoft.com/office/drawing/2014/main" val="20001"/>
                    </a:ext>
                  </a:extLst>
                </a:gridCol>
                <a:gridCol w="2225040">
                  <a:extLst>
                    <a:ext uri="{9D8B030D-6E8A-4147-A177-3AD203B41FA5}">
                      <a16:colId xmlns:a16="http://schemas.microsoft.com/office/drawing/2014/main" val="20002"/>
                    </a:ext>
                  </a:extLst>
                </a:gridCol>
              </a:tblGrid>
              <a:tr h="457200">
                <a:tc>
                  <a:txBody>
                    <a:bodyPr/>
                    <a:lstStyle/>
                    <a:p>
                      <a:r>
                        <a:rPr lang="en-US" sz="1000" b="1" i="0" dirty="0">
                          <a:solidFill>
                            <a:schemeClr val="bg1"/>
                          </a:solidFill>
                          <a:latin typeface="Arial" panose="020B0604020202020204" pitchFamily="34" charset="0"/>
                          <a:ea typeface="Arial" charset="0"/>
                          <a:cs typeface="Arial" panose="020B0604020202020204" pitchFamily="34" charset="0"/>
                        </a:rPr>
                        <a:t>PREPAREDNESS ACTION </a:t>
                      </a:r>
                      <a:endParaRPr lang="en-US" sz="1000" b="1" dirty="0">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Arial" panose="020B0604020202020204" pitchFamily="34" charset="0"/>
                          <a:ea typeface="Arial" charset="0"/>
                          <a:cs typeface="Arial" panose="020B0604020202020204" pitchFamily="34" charset="0"/>
                        </a:rPr>
                        <a:t>PREPAREDNESS SOLUTIONS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r>
                        <a:rPr lang="en-US" sz="1000" b="1" i="0" kern="1200" dirty="0">
                          <a:solidFill>
                            <a:schemeClr val="bg1"/>
                          </a:solidFill>
                          <a:latin typeface="Arial" panose="020B0604020202020204" pitchFamily="34" charset="0"/>
                          <a:ea typeface="Arial" charset="0"/>
                          <a:cs typeface="Arial" panose="020B0604020202020204" pitchFamily="34" charset="0"/>
                        </a:rPr>
                        <a:t>PREPAREDNESS RESOURCES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extLst>
                  <a:ext uri="{0D108BD9-81ED-4DB2-BD59-A6C34878D82A}">
                    <a16:rowId xmlns:a16="http://schemas.microsoft.com/office/drawing/2014/main" val="10000"/>
                  </a:ext>
                </a:extLst>
              </a:tr>
              <a:tr h="640080">
                <a:tc>
                  <a:txBody>
                    <a:bodyPr/>
                    <a:lstStyle/>
                    <a:p>
                      <a:pPr marL="0" indent="0">
                        <a:spcAft>
                          <a:spcPts val="600"/>
                        </a:spcAft>
                      </a:pPr>
                      <a:r>
                        <a:rPr lang="en-US" sz="1400" b="1" dirty="0">
                          <a:solidFill>
                            <a:srgbClr val="832B40"/>
                          </a:solidFill>
                          <a:latin typeface="Arial" panose="020B0604020202020204" pitchFamily="34" charset="0"/>
                          <a:cs typeface="Arial" panose="020B0604020202020204" pitchFamily="34" charset="0"/>
                        </a:rPr>
                        <a:t>STEP</a:t>
                      </a:r>
                      <a:r>
                        <a:rPr lang="en-US" sz="1400" b="1" baseline="0" dirty="0">
                          <a:solidFill>
                            <a:srgbClr val="832B40"/>
                          </a:solidFill>
                          <a:latin typeface="Arial" panose="020B0604020202020204" pitchFamily="34" charset="0"/>
                          <a:cs typeface="Arial" panose="020B0604020202020204" pitchFamily="34" charset="0"/>
                        </a:rPr>
                        <a:t> 5:</a:t>
                      </a:r>
                    </a:p>
                    <a:p>
                      <a:pPr marL="0" indent="0">
                        <a:spcAft>
                          <a:spcPts val="600"/>
                        </a:spcAft>
                      </a:pPr>
                      <a:r>
                        <a:rPr lang="en-US" sz="1000" b="0" baseline="0" dirty="0">
                          <a:solidFill>
                            <a:schemeClr val="tx1"/>
                          </a:solidFill>
                          <a:latin typeface="Arial" panose="020B0604020202020204" pitchFamily="34" charset="0"/>
                          <a:cs typeface="Arial" panose="020B0604020202020204" pitchFamily="34" charset="0"/>
                        </a:rPr>
                        <a:t>Conduct a Hurricane Drill</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spcBef>
                          <a:spcPts val="300"/>
                        </a:spcBef>
                        <a:spcAft>
                          <a:spcPts val="300"/>
                        </a:spcAft>
                      </a:pPr>
                      <a:r>
                        <a:rPr lang="en-US" sz="1000" b="0" dirty="0">
                          <a:solidFill>
                            <a:schemeClr val="tx1"/>
                          </a:solidFill>
                          <a:latin typeface="Arial" panose="020B0604020202020204" pitchFamily="34" charset="0"/>
                          <a:cs typeface="Arial" panose="020B0604020202020204" pitchFamily="34" charset="0"/>
                        </a:rPr>
                        <a:t>Conduct your disaster drill, but before you begin, contact your local emergency manager for additional ideas and to offer them a way to participate.</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spcAft>
                          <a:spcPts val="700"/>
                        </a:spcAft>
                      </a:pPr>
                      <a:endParaRPr lang="en-US" sz="1000" b="0" i="1" dirty="0">
                        <a:solidFill>
                          <a:schemeClr val="tx1"/>
                        </a:solidFill>
                        <a:latin typeface="Arial" panose="020B0604020202020204" pitchFamily="34" charset="0"/>
                        <a:cs typeface="Arial" panose="020B0604020202020204" pitchFamily="34" charset="0"/>
                      </a:endParaRPr>
                    </a:p>
                    <a:p>
                      <a:pPr>
                        <a:spcAft>
                          <a:spcPts val="700"/>
                        </a:spcAft>
                      </a:pPr>
                      <a:endParaRPr lang="en-US" sz="1000" b="0" i="1" dirty="0">
                        <a:solidFill>
                          <a:schemeClr val="tx1"/>
                        </a:solidFill>
                        <a:latin typeface="Arial" panose="020B0604020202020204" pitchFamily="34" charset="0"/>
                        <a:cs typeface="Arial" panose="020B0604020202020204" pitchFamily="34" charset="0"/>
                      </a:endParaRPr>
                    </a:p>
                    <a:p>
                      <a:pPr>
                        <a:spcAft>
                          <a:spcPts val="700"/>
                        </a:spcAft>
                      </a:pPr>
                      <a:endParaRPr lang="en-US" sz="1000" b="0" i="1" dirty="0">
                        <a:solidFill>
                          <a:schemeClr val="tx1"/>
                        </a:solidFill>
                        <a:latin typeface="Arial" panose="020B0604020202020204" pitchFamily="34" charset="0"/>
                        <a:cs typeface="Arial" panose="020B0604020202020204" pitchFamily="34" charset="0"/>
                      </a:endParaRPr>
                    </a:p>
                    <a:p>
                      <a:pPr>
                        <a:spcAft>
                          <a:spcPts val="700"/>
                        </a:spcAft>
                      </a:pPr>
                      <a:endParaRPr lang="en-US" sz="1000" b="0" i="1" dirty="0">
                        <a:solidFill>
                          <a:schemeClr val="tx1"/>
                        </a:solidFill>
                        <a:latin typeface="Arial" panose="020B0604020202020204" pitchFamily="34" charset="0"/>
                        <a:cs typeface="Arial" panose="020B0604020202020204" pitchFamily="34" charset="0"/>
                      </a:endParaRPr>
                    </a:p>
                    <a:p>
                      <a:pPr>
                        <a:spcAft>
                          <a:spcPts val="700"/>
                        </a:spcAft>
                      </a:pPr>
                      <a:endParaRPr lang="en-US" sz="1000" b="0" i="1" dirty="0">
                        <a:solidFill>
                          <a:schemeClr val="tx1"/>
                        </a:solidFill>
                        <a:latin typeface="Arial" panose="020B0604020202020204" pitchFamily="34" charset="0"/>
                        <a:cs typeface="Arial" panose="020B0604020202020204" pitchFamily="34" charset="0"/>
                      </a:endParaRPr>
                    </a:p>
                    <a:p>
                      <a:pPr>
                        <a:spcAft>
                          <a:spcPts val="700"/>
                        </a:spcAft>
                      </a:pPr>
                      <a:endParaRPr lang="en-US" sz="1000" b="0" i="1" dirty="0">
                        <a:solidFill>
                          <a:schemeClr val="tx1"/>
                        </a:solidFill>
                        <a:latin typeface="Arial" panose="020B0604020202020204" pitchFamily="34" charset="0"/>
                        <a:cs typeface="Arial" panose="020B0604020202020204" pitchFamily="34" charset="0"/>
                      </a:endParaRPr>
                    </a:p>
                    <a:p>
                      <a:pPr>
                        <a:spcAft>
                          <a:spcPts val="700"/>
                        </a:spcAft>
                      </a:pPr>
                      <a:endParaRPr lang="en-US" sz="1000" b="0" i="1" dirty="0">
                        <a:solidFill>
                          <a:schemeClr val="tx1"/>
                        </a:solidFill>
                        <a:latin typeface="Arial" panose="020B0604020202020204" pitchFamily="34" charset="0"/>
                        <a:cs typeface="Arial" panose="020B0604020202020204" pitchFamily="34" charset="0"/>
                      </a:endParaRPr>
                    </a:p>
                    <a:p>
                      <a:pPr>
                        <a:spcAft>
                          <a:spcPts val="700"/>
                        </a:spcAft>
                      </a:pPr>
                      <a:r>
                        <a:rPr lang="en-US" sz="1000" b="0" i="0" dirty="0">
                          <a:solidFill>
                            <a:schemeClr val="tx1"/>
                          </a:solidFill>
                          <a:latin typeface="Arial" panose="020B0604020202020204" pitchFamily="34" charset="0"/>
                          <a:cs typeface="Arial" panose="020B0604020202020204" pitchFamily="34" charset="0"/>
                        </a:rPr>
                        <a:t>FEMA. </a:t>
                      </a:r>
                      <a:r>
                        <a:rPr lang="en-US" sz="1000" b="0" i="1" dirty="0">
                          <a:solidFill>
                            <a:schemeClr val="tx1"/>
                          </a:solidFill>
                          <a:latin typeface="Arial" panose="020B0604020202020204" pitchFamily="34" charset="0"/>
                          <a:cs typeface="Arial" panose="020B0604020202020204" pitchFamily="34" charset="0"/>
                        </a:rPr>
                        <a:t>Prepare Your Organization for a Hurricane Playbook. </a:t>
                      </a:r>
                      <a:r>
                        <a:rPr lang="en-US" sz="1000" b="0" i="0" dirty="0">
                          <a:solidFill>
                            <a:schemeClr val="tx1"/>
                          </a:solidFill>
                          <a:latin typeface="Arial" panose="020B0604020202020204" pitchFamily="34" charset="0"/>
                          <a:cs typeface="Arial" panose="020B0604020202020204" pitchFamily="34" charset="0"/>
                        </a:rPr>
                        <a:t>America’s PrepareAthon!</a:t>
                      </a:r>
                    </a:p>
                    <a:p>
                      <a:pPr>
                        <a:spcAft>
                          <a:spcPts val="700"/>
                        </a:spcAft>
                      </a:pPr>
                      <a:r>
                        <a:rPr lang="en-US" sz="1000" b="0" i="1" dirty="0">
                          <a:solidFill>
                            <a:schemeClr val="tx1"/>
                          </a:solidFill>
                          <a:latin typeface="Arial" panose="020B0604020202020204" pitchFamily="34" charset="0"/>
                          <a:cs typeface="Arial" panose="020B0604020202020204" pitchFamily="34" charset="0"/>
                        </a:rPr>
                        <a:t>Turn Around, Don’t Drown!</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2"/>
                  </a:ext>
                </a:extLst>
              </a:tr>
              <a:tr h="640080">
                <a:tc>
                  <a:txBody>
                    <a:bodyPr/>
                    <a:lstStyle/>
                    <a:p>
                      <a:pPr marL="0" indent="0">
                        <a:spcAft>
                          <a:spcPts val="600"/>
                        </a:spcAft>
                      </a:pPr>
                      <a:r>
                        <a:rPr lang="en-US" sz="1400" b="1" dirty="0">
                          <a:solidFill>
                            <a:srgbClr val="832B40"/>
                          </a:solidFill>
                          <a:latin typeface="Arial" panose="020B0604020202020204" pitchFamily="34" charset="0"/>
                          <a:cs typeface="Arial" panose="020B0604020202020204" pitchFamily="34" charset="0"/>
                        </a:rPr>
                        <a:t>STEP</a:t>
                      </a:r>
                      <a:r>
                        <a:rPr lang="en-US" sz="1400" b="1" baseline="0" dirty="0">
                          <a:solidFill>
                            <a:srgbClr val="832B40"/>
                          </a:solidFill>
                          <a:latin typeface="Arial" panose="020B0604020202020204" pitchFamily="34" charset="0"/>
                          <a:cs typeface="Arial" panose="020B0604020202020204" pitchFamily="34" charset="0"/>
                        </a:rPr>
                        <a:t> 6:</a:t>
                      </a:r>
                    </a:p>
                    <a:p>
                      <a:pPr marL="0" indent="0">
                        <a:spcAft>
                          <a:spcPts val="600"/>
                        </a:spcAft>
                      </a:pPr>
                      <a:r>
                        <a:rPr lang="en-US" sz="1000" b="0" baseline="0" dirty="0">
                          <a:solidFill>
                            <a:schemeClr val="tx1"/>
                          </a:solidFill>
                          <a:latin typeface="Arial" panose="020B0604020202020204" pitchFamily="34" charset="0"/>
                          <a:cs typeface="Arial" panose="020B0604020202020204" pitchFamily="34" charset="0"/>
                        </a:rPr>
                        <a:t>Review Insurance Coverage (Including Flood Insurance)/</a:t>
                      </a:r>
                      <a:br>
                        <a:rPr lang="en-US" sz="1000" b="0" baseline="0" dirty="0">
                          <a:solidFill>
                            <a:schemeClr val="tx1"/>
                          </a:solidFill>
                          <a:latin typeface="Arial" panose="020B0604020202020204" pitchFamily="34" charset="0"/>
                          <a:cs typeface="Arial" panose="020B0604020202020204" pitchFamily="34" charset="0"/>
                        </a:rPr>
                      </a:br>
                      <a:r>
                        <a:rPr lang="en-US" sz="1000" b="0" baseline="0" dirty="0">
                          <a:solidFill>
                            <a:schemeClr val="tx1"/>
                          </a:solidFill>
                          <a:latin typeface="Arial" panose="020B0604020202020204" pitchFamily="34" charset="0"/>
                          <a:cs typeface="Arial" panose="020B0604020202020204" pitchFamily="34" charset="0"/>
                        </a:rPr>
                        <a:t>Create Inventory</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300"/>
                        </a:spcBef>
                        <a:spcAft>
                          <a:spcPts val="30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Meet with your insurance agent annually to review your insurance, especially property coverage limits, deductibles, and coinsurance requirements. Maintain a current photo or video inventory of your premises, equipment, inventory, supplies, etc.</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i="1" dirty="0">
                        <a:solidFill>
                          <a:schemeClr val="tx1"/>
                        </a:solidFill>
                        <a:latin typeface="Arial" panose="020B0604020202020204" pitchFamily="34" charset="0"/>
                        <a:cs typeface="Arial" panose="020B0604020202020204" pitchFamily="34" charset="0"/>
                      </a:endParaRPr>
                    </a:p>
                    <a:p>
                      <a:endParaRPr lang="en-US" sz="1000" b="0" i="1" dirty="0">
                        <a:solidFill>
                          <a:schemeClr val="tx1"/>
                        </a:solidFill>
                        <a:latin typeface="Arial" panose="020B0604020202020204" pitchFamily="34" charset="0"/>
                        <a:cs typeface="Arial" panose="020B0604020202020204" pitchFamily="34" charset="0"/>
                      </a:endParaRPr>
                    </a:p>
                    <a:p>
                      <a:endParaRPr lang="en-US" sz="1000" b="0" i="1" dirty="0">
                        <a:solidFill>
                          <a:schemeClr val="tx1"/>
                        </a:solidFill>
                        <a:latin typeface="Arial" panose="020B0604020202020204" pitchFamily="34" charset="0"/>
                        <a:cs typeface="Arial" panose="020B0604020202020204" pitchFamily="34" charset="0"/>
                      </a:endParaRPr>
                    </a:p>
                    <a:p>
                      <a:endParaRPr lang="en-US" sz="1000" b="0" i="1" dirty="0">
                        <a:solidFill>
                          <a:schemeClr val="tx1"/>
                        </a:solidFill>
                        <a:latin typeface="Arial" panose="020B0604020202020204" pitchFamily="34" charset="0"/>
                        <a:cs typeface="Arial" panose="020B0604020202020204" pitchFamily="34" charset="0"/>
                      </a:endParaRPr>
                    </a:p>
                    <a:p>
                      <a:endParaRPr lang="en-US" sz="1000" b="0" i="1" dirty="0">
                        <a:solidFill>
                          <a:schemeClr val="tx1"/>
                        </a:solidFill>
                        <a:latin typeface="Arial" panose="020B0604020202020204" pitchFamily="34" charset="0"/>
                        <a:cs typeface="Arial" panose="020B0604020202020204" pitchFamily="34" charset="0"/>
                      </a:endParaRPr>
                    </a:p>
                    <a:p>
                      <a:r>
                        <a:rPr lang="en-US" sz="1000" b="0" i="1" dirty="0">
                          <a:solidFill>
                            <a:schemeClr val="tx1"/>
                          </a:solidFill>
                          <a:latin typeface="Arial" panose="020B0604020202020204" pitchFamily="34" charset="0"/>
                          <a:cs typeface="Arial" panose="020B0604020202020204" pitchFamily="34" charset="0"/>
                        </a:rPr>
                        <a:t>Insurance Coverage Discussion Form</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1"/>
                  </a:ext>
                </a:extLst>
              </a:tr>
              <a:tr h="640080">
                <a:tc>
                  <a:txBody>
                    <a:bodyPr/>
                    <a:lstStyle/>
                    <a:p>
                      <a:pPr marL="0" indent="0">
                        <a:spcAft>
                          <a:spcPts val="600"/>
                        </a:spcAft>
                      </a:pPr>
                      <a:r>
                        <a:rPr lang="en-US" sz="1000" b="1" baseline="0" dirty="0">
                          <a:solidFill>
                            <a:srgbClr val="832B40"/>
                          </a:solidFill>
                          <a:latin typeface="Arial" panose="020B0604020202020204" pitchFamily="34" charset="0"/>
                          <a:cs typeface="Arial" panose="020B0604020202020204" pitchFamily="34" charset="0"/>
                        </a:rPr>
                        <a:t>ADDITIONAL ACTION: </a:t>
                      </a:r>
                      <a:br>
                        <a:rPr lang="en-US" sz="1000" b="1" baseline="0" dirty="0">
                          <a:solidFill>
                            <a:srgbClr val="DC8823"/>
                          </a:solidFill>
                          <a:latin typeface="Arial" panose="020B0604020202020204" pitchFamily="34" charset="0"/>
                          <a:cs typeface="Arial" panose="020B0604020202020204" pitchFamily="34" charset="0"/>
                        </a:rPr>
                      </a:br>
                      <a:r>
                        <a:rPr lang="en-US" sz="1000" b="0" baseline="0" dirty="0">
                          <a:solidFill>
                            <a:schemeClr val="tx1"/>
                          </a:solidFill>
                          <a:latin typeface="Arial" panose="020B0604020202020204" pitchFamily="34" charset="0"/>
                          <a:cs typeface="Arial" panose="020B0604020202020204" pitchFamily="34" charset="0"/>
                        </a:rPr>
                        <a:t>Develop an Employee Shelter/ Evacuation Plan and Include an Emergency Supply Kit</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spcBef>
                          <a:spcPts val="300"/>
                        </a:spcBef>
                        <a:spcAft>
                          <a:spcPts val="300"/>
                        </a:spcAft>
                      </a:pPr>
                      <a:r>
                        <a:rPr lang="en-US" sz="1000" b="0" dirty="0">
                          <a:solidFill>
                            <a:schemeClr val="tx1"/>
                          </a:solidFill>
                          <a:latin typeface="Arial" panose="020B0604020202020204" pitchFamily="34" charset="0"/>
                          <a:cs typeface="Arial" panose="020B0604020202020204" pitchFamily="34" charset="0"/>
                        </a:rPr>
                        <a:t>Develop an employee shelter/ evacuation plan to include an emergency kit with supplies you may need before, during, and/or after the disaster.</a:t>
                      </a:r>
                      <a:br>
                        <a:rPr lang="en-US" sz="1000" b="0" dirty="0">
                          <a:solidFill>
                            <a:schemeClr val="tx1"/>
                          </a:solidFill>
                          <a:latin typeface="Arial" panose="020B0604020202020204" pitchFamily="34" charset="0"/>
                          <a:cs typeface="Arial" panose="020B0604020202020204" pitchFamily="34" charset="0"/>
                        </a:rPr>
                      </a:b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i="1" dirty="0">
                        <a:solidFill>
                          <a:schemeClr val="tx1"/>
                        </a:solidFill>
                        <a:latin typeface="Arial" panose="020B0604020202020204" pitchFamily="34" charset="0"/>
                        <a:cs typeface="Arial" panose="020B0604020202020204" pitchFamily="34" charset="0"/>
                      </a:endParaRPr>
                    </a:p>
                    <a:p>
                      <a:endParaRPr lang="en-US" sz="1000" b="0" i="1" dirty="0">
                        <a:solidFill>
                          <a:schemeClr val="tx1"/>
                        </a:solidFill>
                        <a:latin typeface="Arial" panose="020B0604020202020204" pitchFamily="34" charset="0"/>
                        <a:cs typeface="Arial" panose="020B0604020202020204" pitchFamily="34" charset="0"/>
                      </a:endParaRPr>
                    </a:p>
                    <a:p>
                      <a:endParaRPr lang="en-US" sz="1000" b="0" i="1" dirty="0">
                        <a:solidFill>
                          <a:schemeClr val="tx1"/>
                        </a:solidFill>
                        <a:latin typeface="Arial" panose="020B0604020202020204" pitchFamily="34" charset="0"/>
                        <a:cs typeface="Arial" panose="020B0604020202020204" pitchFamily="34" charset="0"/>
                      </a:endParaRPr>
                    </a:p>
                    <a:p>
                      <a:endParaRPr lang="en-US" sz="1000" b="0" i="1" dirty="0">
                        <a:solidFill>
                          <a:schemeClr val="tx1"/>
                        </a:solidFill>
                        <a:latin typeface="Arial" panose="020B0604020202020204" pitchFamily="34" charset="0"/>
                        <a:cs typeface="Arial" panose="020B0604020202020204" pitchFamily="34" charset="0"/>
                      </a:endParaRPr>
                    </a:p>
                    <a:p>
                      <a:endParaRPr lang="en-US" sz="1000" b="0" i="1" dirty="0">
                        <a:solidFill>
                          <a:schemeClr val="tx1"/>
                        </a:solidFill>
                        <a:latin typeface="Arial" panose="020B0604020202020204" pitchFamily="34" charset="0"/>
                        <a:cs typeface="Arial" panose="020B0604020202020204" pitchFamily="34" charset="0"/>
                      </a:endParaRPr>
                    </a:p>
                    <a:p>
                      <a:r>
                        <a:rPr lang="en-US" sz="1000" b="0" i="1" dirty="0">
                          <a:solidFill>
                            <a:schemeClr val="tx1"/>
                          </a:solidFill>
                          <a:latin typeface="Arial" panose="020B0604020202020204" pitchFamily="34" charset="0"/>
                          <a:cs typeface="Arial" panose="020B0604020202020204" pitchFamily="34" charset="0"/>
                        </a:rPr>
                        <a:t>Emergency Supply</a:t>
                      </a:r>
                      <a:r>
                        <a:rPr lang="en-US" sz="1000" b="0" i="1" baseline="0" dirty="0">
                          <a:solidFill>
                            <a:schemeClr val="tx1"/>
                          </a:solidFill>
                          <a:latin typeface="Arial" panose="020B0604020202020204" pitchFamily="34" charset="0"/>
                          <a:cs typeface="Arial" panose="020B0604020202020204" pitchFamily="34" charset="0"/>
                        </a:rPr>
                        <a:t> List</a:t>
                      </a:r>
                      <a:endParaRPr lang="en-US" sz="1000" b="0" i="1"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3"/>
                  </a:ext>
                </a:extLst>
              </a:tr>
            </a:tbl>
          </a:graphicData>
        </a:graphic>
      </p:graphicFrame>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l="64303" t="17310" r="18775" b="66252"/>
          <a:stretch/>
        </p:blipFill>
        <p:spPr>
          <a:xfrm>
            <a:off x="5022937" y="2116899"/>
            <a:ext cx="1315234" cy="1653435"/>
          </a:xfrm>
          <a:prstGeom prst="rect">
            <a:avLst/>
          </a:prstGeom>
        </p:spPr>
      </p:pic>
      <p:pic>
        <p:nvPicPr>
          <p:cNvPr id="10" name="Picture 9"/>
          <p:cNvPicPr>
            <a:picLocks noChangeAspect="1"/>
          </p:cNvPicPr>
          <p:nvPr/>
        </p:nvPicPr>
        <p:blipFill rotWithShape="1">
          <a:blip r:embed="rId2">
            <a:extLst>
              <a:ext uri="{28A0092B-C50C-407E-A947-70E740481C1C}">
                <a14:useLocalDpi xmlns:a14="http://schemas.microsoft.com/office/drawing/2010/main" val="0"/>
              </a:ext>
            </a:extLst>
          </a:blip>
          <a:srcRect l="64303" t="42752" r="12168" b="50676"/>
          <a:stretch/>
        </p:blipFill>
        <p:spPr>
          <a:xfrm>
            <a:off x="5022936" y="4676255"/>
            <a:ext cx="1828713" cy="661095"/>
          </a:xfrm>
          <a:prstGeom prst="rect">
            <a:avLst/>
          </a:prstGeom>
        </p:spPr>
      </p:pic>
      <p:pic>
        <p:nvPicPr>
          <p:cNvPr id="13" name="Picture 12"/>
          <p:cNvPicPr>
            <a:picLocks noChangeAspect="1"/>
          </p:cNvPicPr>
          <p:nvPr/>
        </p:nvPicPr>
        <p:blipFill rotWithShape="1">
          <a:blip r:embed="rId2">
            <a:extLst>
              <a:ext uri="{28A0092B-C50C-407E-A947-70E740481C1C}">
                <a14:useLocalDpi xmlns:a14="http://schemas.microsoft.com/office/drawing/2010/main" val="0"/>
              </a:ext>
            </a:extLst>
          </a:blip>
          <a:srcRect l="64303" t="42752" r="12168" b="50676"/>
          <a:stretch/>
        </p:blipFill>
        <p:spPr>
          <a:xfrm>
            <a:off x="5022936" y="5969873"/>
            <a:ext cx="1828713" cy="661095"/>
          </a:xfrm>
          <a:prstGeom prst="rect">
            <a:avLst/>
          </a:prstGeom>
        </p:spPr>
      </p:pic>
    </p:spTree>
    <p:extLst>
      <p:ext uri="{BB962C8B-B14F-4D97-AF65-F5344CB8AC3E}">
        <p14:creationId xmlns:p14="http://schemas.microsoft.com/office/powerpoint/2010/main" val="4303712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Table of Contents</a:t>
            </a:r>
          </a:p>
        </p:txBody>
      </p:sp>
      <p:sp>
        <p:nvSpPr>
          <p:cNvPr id="12" name="Slide Number Placeholder 11"/>
          <p:cNvSpPr>
            <a:spLocks noGrp="1"/>
          </p:cNvSpPr>
          <p:nvPr>
            <p:ph type="sldNum" sz="quarter" idx="4"/>
          </p:nvPr>
        </p:nvSpPr>
        <p:spPr/>
        <p:txBody>
          <a:bodyPr/>
          <a:lstStyle/>
          <a:p>
            <a:fld id="{7749E63D-D648-FD44-8A88-2CC5333ECCD2}" type="slidenum">
              <a:rPr lang="en-US" smtClean="0"/>
              <a:pPr/>
              <a:t>3</a:t>
            </a:fld>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2485136313"/>
              </p:ext>
            </p:extLst>
          </p:nvPr>
        </p:nvGraphicFramePr>
        <p:xfrm>
          <a:off x="533399" y="1645920"/>
          <a:ext cx="6606541" cy="7162800"/>
        </p:xfrm>
        <a:graphic>
          <a:graphicData uri="http://schemas.openxmlformats.org/drawingml/2006/table">
            <a:tbl>
              <a:tblPr>
                <a:tableStyleId>{5C22544A-7EE6-4342-B048-85BDC9FD1C3A}</a:tableStyleId>
              </a:tblPr>
              <a:tblGrid>
                <a:gridCol w="5794830">
                  <a:extLst>
                    <a:ext uri="{9D8B030D-6E8A-4147-A177-3AD203B41FA5}">
                      <a16:colId xmlns:a16="http://schemas.microsoft.com/office/drawing/2014/main" val="20000"/>
                    </a:ext>
                  </a:extLst>
                </a:gridCol>
                <a:gridCol w="811711">
                  <a:extLst>
                    <a:ext uri="{9D8B030D-6E8A-4147-A177-3AD203B41FA5}">
                      <a16:colId xmlns:a16="http://schemas.microsoft.com/office/drawing/2014/main" val="20002"/>
                    </a:ext>
                  </a:extLst>
                </a:gridCol>
              </a:tblGrid>
              <a:tr h="0">
                <a:tc>
                  <a:txBody>
                    <a:bodyPr/>
                    <a:lstStyle/>
                    <a:p>
                      <a:pPr marL="0" indent="0">
                        <a:spcBef>
                          <a:spcPts val="0"/>
                        </a:spcBef>
                        <a:spcAft>
                          <a:spcPts val="600"/>
                        </a:spcAft>
                        <a:buNone/>
                        <a:tabLst>
                          <a:tab pos="6175375" algn="r"/>
                        </a:tabLst>
                      </a:pPr>
                      <a:r>
                        <a:rPr lang="en-US" sz="1200" b="1" dirty="0">
                          <a:solidFill>
                            <a:srgbClr val="832B40"/>
                          </a:solidFill>
                          <a:latin typeface="Arial" panose="020B0604020202020204" pitchFamily="34" charset="0"/>
                          <a:cs typeface="Arial" panose="020B0604020202020204" pitchFamily="34" charset="0"/>
                        </a:rPr>
                        <a:t>INTRODUCTION</a:t>
                      </a:r>
                      <a:r>
                        <a:rPr lang="en-US" sz="1200" dirty="0">
                          <a:solidFill>
                            <a:srgbClr val="832B40"/>
                          </a:solidFill>
                          <a:latin typeface="Arial" panose="020B0604020202020204" pitchFamily="34" charset="0"/>
                          <a:cs typeface="Arial" panose="020B0604020202020204" pitchFamily="34" charset="0"/>
                        </a:rPr>
                        <a:t>	 </a:t>
                      </a:r>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spcBef>
                          <a:spcPts val="0"/>
                        </a:spcBef>
                        <a:spcAft>
                          <a:spcPts val="600"/>
                        </a:spcAft>
                      </a:pPr>
                      <a:r>
                        <a:rPr lang="en-US" sz="1200" b="1" dirty="0">
                          <a:solidFill>
                            <a:srgbClr val="832B40"/>
                          </a:solidFill>
                          <a:latin typeface="Arial" panose="020B0604020202020204" pitchFamily="34" charset="0"/>
                          <a:cs typeface="Arial" panose="020B0604020202020204" pitchFamily="34" charset="0"/>
                        </a:rPr>
                        <a:t>4</a:t>
                      </a:r>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0">
                <a:tc>
                  <a:txBody>
                    <a:bodyPr/>
                    <a:lstStyle/>
                    <a:p>
                      <a:pPr marL="0" indent="0">
                        <a:spcBef>
                          <a:spcPts val="0"/>
                        </a:spcBef>
                        <a:spcAft>
                          <a:spcPts val="600"/>
                        </a:spcAft>
                        <a:buNone/>
                        <a:tabLst>
                          <a:tab pos="6175375" algn="r"/>
                        </a:tabLst>
                      </a:pPr>
                      <a:r>
                        <a:rPr lang="en-US" sz="1000" dirty="0">
                          <a:latin typeface="Arial" panose="020B0604020202020204" pitchFamily="34" charset="0"/>
                          <a:cs typeface="Arial" panose="020B0604020202020204" pitchFamily="34" charset="0"/>
                        </a:rPr>
                        <a:t>Program Overview </a:t>
                      </a:r>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spcBef>
                          <a:spcPts val="0"/>
                        </a:spcBef>
                        <a:spcAft>
                          <a:spcPts val="600"/>
                        </a:spcAft>
                      </a:pPr>
                      <a:r>
                        <a:rPr lang="en-US" sz="1000" b="0" dirty="0">
                          <a:solidFill>
                            <a:schemeClr val="tx1"/>
                          </a:solidFill>
                          <a:latin typeface="Arial" panose="020B0604020202020204" pitchFamily="34" charset="0"/>
                          <a:cs typeface="Arial" panose="020B0604020202020204" pitchFamily="34" charset="0"/>
                        </a:rPr>
                        <a:t>7</a:t>
                      </a:r>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0">
                <a:tc>
                  <a:txBody>
                    <a:bodyPr/>
                    <a:lstStyle/>
                    <a:p>
                      <a:pPr marL="0" indent="0">
                        <a:spcBef>
                          <a:spcPts val="0"/>
                        </a:spcBef>
                        <a:spcAft>
                          <a:spcPts val="600"/>
                        </a:spcAft>
                        <a:buNone/>
                        <a:tabLst>
                          <a:tab pos="6175375" algn="r"/>
                        </a:tabLst>
                      </a:pPr>
                      <a:r>
                        <a:rPr lang="en-US" sz="1000" dirty="0">
                          <a:latin typeface="Arial" panose="020B0604020202020204" pitchFamily="34" charset="0"/>
                          <a:cs typeface="Arial" panose="020B0604020202020204" pitchFamily="34" charset="0"/>
                        </a:rPr>
                        <a:t>Benefits </a:t>
                      </a:r>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9050" cap="flat" cmpd="sng" algn="ctr">
                      <a:solidFill>
                        <a:srgbClr val="832B4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spcBef>
                          <a:spcPts val="0"/>
                        </a:spcBef>
                        <a:spcAft>
                          <a:spcPts val="600"/>
                        </a:spcAft>
                      </a:pPr>
                      <a:r>
                        <a:rPr lang="en-US" sz="1000" b="0" dirty="0">
                          <a:solidFill>
                            <a:schemeClr val="tx1"/>
                          </a:solidFill>
                          <a:latin typeface="Arial" panose="020B0604020202020204" pitchFamily="34" charset="0"/>
                          <a:cs typeface="Arial" panose="020B0604020202020204" pitchFamily="34" charset="0"/>
                        </a:rPr>
                        <a:t>8</a:t>
                      </a:r>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9050" cap="flat" cmpd="sng" algn="ctr">
                      <a:solidFill>
                        <a:srgbClr val="832B4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0">
                <a:tc>
                  <a:txBody>
                    <a:bodyPr/>
                    <a:lstStyle/>
                    <a:p>
                      <a:pPr marL="0" indent="0">
                        <a:spcBef>
                          <a:spcPts val="0"/>
                        </a:spcBef>
                        <a:spcAft>
                          <a:spcPts val="600"/>
                        </a:spcAft>
                        <a:buNone/>
                        <a:tabLst>
                          <a:tab pos="6175375" algn="r"/>
                        </a:tabLst>
                      </a:pPr>
                      <a:r>
                        <a:rPr lang="en-US" sz="1200" b="1" dirty="0">
                          <a:solidFill>
                            <a:srgbClr val="832B40"/>
                          </a:solidFill>
                          <a:latin typeface="Arial" panose="020B0604020202020204" pitchFamily="34" charset="0"/>
                          <a:cs typeface="Arial" panose="020B0604020202020204" pitchFamily="34" charset="0"/>
                        </a:rPr>
                        <a:t>1 | IDENTIFY YOUR RISK</a:t>
                      </a:r>
                      <a:r>
                        <a:rPr lang="en-US" sz="1200" dirty="0">
                          <a:solidFill>
                            <a:srgbClr val="832B40"/>
                          </a:solidFill>
                          <a:latin typeface="Arial" panose="020B0604020202020204" pitchFamily="34" charset="0"/>
                          <a:cs typeface="Arial" panose="020B0604020202020204" pitchFamily="34" charset="0"/>
                        </a:rPr>
                        <a:t>	</a:t>
                      </a:r>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rgbClr val="832B40"/>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spcBef>
                          <a:spcPts val="0"/>
                        </a:spcBef>
                        <a:spcAft>
                          <a:spcPts val="600"/>
                        </a:spcAft>
                      </a:pPr>
                      <a:r>
                        <a:rPr lang="en-US" sz="1200" b="1" dirty="0">
                          <a:solidFill>
                            <a:srgbClr val="832B40"/>
                          </a:solidFill>
                          <a:latin typeface="Arial" panose="020B0604020202020204" pitchFamily="34" charset="0"/>
                          <a:cs typeface="Arial" panose="020B0604020202020204" pitchFamily="34" charset="0"/>
                        </a:rPr>
                        <a:t>10</a:t>
                      </a:r>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rgbClr val="832B40"/>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0">
                <a:tc>
                  <a:txBody>
                    <a:bodyPr/>
                    <a:lstStyle/>
                    <a:p>
                      <a:pPr marL="0" indent="0">
                        <a:spcBef>
                          <a:spcPts val="0"/>
                        </a:spcBef>
                        <a:spcAft>
                          <a:spcPts val="600"/>
                        </a:spcAft>
                        <a:buNone/>
                        <a:tabLst>
                          <a:tab pos="6175375" algn="r"/>
                        </a:tabLst>
                      </a:pPr>
                      <a:r>
                        <a:rPr lang="en-US" sz="1000" i="1" dirty="0">
                          <a:latin typeface="Arial" panose="020B0604020202020204" pitchFamily="34" charset="0"/>
                          <a:cs typeface="Arial" panose="020B0604020202020204" pitchFamily="34" charset="0"/>
                        </a:rPr>
                        <a:t>Back-to-Business Self-Assessment </a:t>
                      </a:r>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spcBef>
                          <a:spcPts val="0"/>
                        </a:spcBef>
                        <a:spcAft>
                          <a:spcPts val="600"/>
                        </a:spcAft>
                      </a:pPr>
                      <a:r>
                        <a:rPr lang="en-US" sz="1000" b="0" dirty="0">
                          <a:solidFill>
                            <a:schemeClr val="tx1"/>
                          </a:solidFill>
                          <a:latin typeface="Arial" panose="020B0604020202020204" pitchFamily="34" charset="0"/>
                          <a:cs typeface="Arial" panose="020B0604020202020204" pitchFamily="34" charset="0"/>
                        </a:rPr>
                        <a:t>11</a:t>
                      </a:r>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r h="0">
                <a:tc>
                  <a:txBody>
                    <a:bodyPr/>
                    <a:lstStyle/>
                    <a:p>
                      <a:pPr marL="0" indent="0">
                        <a:spcBef>
                          <a:spcPts val="0"/>
                        </a:spcBef>
                        <a:spcAft>
                          <a:spcPts val="600"/>
                        </a:spcAft>
                        <a:buNone/>
                        <a:tabLst>
                          <a:tab pos="6175375" algn="r"/>
                        </a:tabLst>
                      </a:pPr>
                      <a:r>
                        <a:rPr lang="en-US" sz="1000" dirty="0">
                          <a:latin typeface="Arial" panose="020B0604020202020204" pitchFamily="34" charset="0"/>
                          <a:cs typeface="Arial" panose="020B0604020202020204" pitchFamily="34" charset="0"/>
                        </a:rPr>
                        <a:t>Assess Your Readiness </a:t>
                      </a:r>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9050" cap="flat" cmpd="sng" algn="ctr">
                      <a:solidFill>
                        <a:srgbClr val="832B4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spcBef>
                          <a:spcPts val="0"/>
                        </a:spcBef>
                        <a:spcAft>
                          <a:spcPts val="600"/>
                        </a:spcAft>
                      </a:pPr>
                      <a:r>
                        <a:rPr lang="en-US" sz="1000" b="0" dirty="0">
                          <a:solidFill>
                            <a:schemeClr val="tx1"/>
                          </a:solidFill>
                          <a:latin typeface="Arial" panose="020B0604020202020204" pitchFamily="34" charset="0"/>
                          <a:cs typeface="Arial" panose="020B0604020202020204" pitchFamily="34" charset="0"/>
                        </a:rPr>
                        <a:t>12</a:t>
                      </a:r>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9050" cap="flat" cmpd="sng" algn="ctr">
                      <a:solidFill>
                        <a:srgbClr val="832B4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8"/>
                  </a:ext>
                </a:extLst>
              </a:tr>
              <a:tr h="0">
                <a:tc>
                  <a:txBody>
                    <a:bodyPr/>
                    <a:lstStyle/>
                    <a:p>
                      <a:pPr marL="0" indent="0">
                        <a:spcBef>
                          <a:spcPts val="0"/>
                        </a:spcBef>
                        <a:spcAft>
                          <a:spcPts val="600"/>
                        </a:spcAft>
                        <a:buNone/>
                        <a:tabLst>
                          <a:tab pos="6175375" algn="r"/>
                        </a:tabLst>
                      </a:pPr>
                      <a:r>
                        <a:rPr lang="en-US" sz="1200" b="1" dirty="0">
                          <a:solidFill>
                            <a:srgbClr val="832B40"/>
                          </a:solidFill>
                          <a:latin typeface="Arial" panose="020B0604020202020204" pitchFamily="34" charset="0"/>
                          <a:cs typeface="Arial" panose="020B0604020202020204" pitchFamily="34" charset="0"/>
                        </a:rPr>
                        <a:t>2 | DEVELOP A PLAN 	</a:t>
                      </a:r>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rgbClr val="832B40"/>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spcBef>
                          <a:spcPts val="0"/>
                        </a:spcBef>
                        <a:spcAft>
                          <a:spcPts val="600"/>
                        </a:spcAft>
                      </a:pPr>
                      <a:r>
                        <a:rPr lang="en-US" sz="1200" b="1" dirty="0">
                          <a:solidFill>
                            <a:srgbClr val="832B40"/>
                          </a:solidFill>
                          <a:latin typeface="Arial" panose="020B0604020202020204" pitchFamily="34" charset="0"/>
                          <a:cs typeface="Arial" panose="020B0604020202020204" pitchFamily="34" charset="0"/>
                        </a:rPr>
                        <a:t>14</a:t>
                      </a:r>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rgbClr val="832B40"/>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0">
                <a:tc>
                  <a:txBody>
                    <a:bodyPr/>
                    <a:lstStyle/>
                    <a:p>
                      <a:pPr marL="0" marR="0" lvl="0" indent="0" algn="l" defTabSz="457200" rtl="0" eaLnBrk="1" fontAlgn="auto" latinLnBrk="0" hangingPunct="1">
                        <a:lnSpc>
                          <a:spcPct val="100000"/>
                        </a:lnSpc>
                        <a:spcBef>
                          <a:spcPts val="0"/>
                        </a:spcBef>
                        <a:spcAft>
                          <a:spcPts val="600"/>
                        </a:spcAft>
                        <a:buClrTx/>
                        <a:buSzTx/>
                        <a:buFontTx/>
                        <a:buNone/>
                        <a:tabLst>
                          <a:tab pos="6175375" algn="r"/>
                        </a:tabLst>
                        <a:defRPr/>
                      </a:pPr>
                      <a:r>
                        <a:rPr lang="en-US" sz="1000" dirty="0">
                          <a:latin typeface="Arial" panose="020B0604020202020204" pitchFamily="34" charset="0"/>
                          <a:cs typeface="Arial" panose="020B0604020202020204" pitchFamily="34" charset="0"/>
                        </a:rPr>
                        <a:t>STAFF/SURROUNDINGS/SPACE/SYSTEMS/STRUCTURE/SERVICE 	</a:t>
                      </a:r>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spcBef>
                          <a:spcPts val="0"/>
                        </a:spcBef>
                        <a:spcAft>
                          <a:spcPts val="600"/>
                        </a:spcAft>
                      </a:pPr>
                      <a:r>
                        <a:rPr lang="en-US" sz="1000" b="0" dirty="0">
                          <a:solidFill>
                            <a:schemeClr val="tx1"/>
                          </a:solidFill>
                          <a:latin typeface="Arial" panose="020B0604020202020204" pitchFamily="34" charset="0"/>
                          <a:cs typeface="Arial" panose="020B0604020202020204" pitchFamily="34" charset="0"/>
                        </a:rPr>
                        <a:t>16</a:t>
                      </a:r>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9"/>
                  </a:ext>
                </a:extLst>
              </a:tr>
              <a:tr h="0">
                <a:tc>
                  <a:txBody>
                    <a:bodyPr/>
                    <a:lstStyle/>
                    <a:p>
                      <a:pPr marL="0" indent="0">
                        <a:spcBef>
                          <a:spcPts val="0"/>
                        </a:spcBef>
                        <a:spcAft>
                          <a:spcPts val="600"/>
                        </a:spcAft>
                        <a:buNone/>
                        <a:tabLst>
                          <a:tab pos="6175375" algn="r"/>
                        </a:tabLst>
                      </a:pPr>
                      <a:r>
                        <a:rPr lang="en-US" sz="1000" dirty="0">
                          <a:latin typeface="Arial" panose="020B0604020202020204" pitchFamily="34" charset="0"/>
                          <a:cs typeface="Arial" panose="020B0604020202020204" pitchFamily="34" charset="0"/>
                        </a:rPr>
                        <a:t>STAFF </a:t>
                      </a:r>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spcBef>
                          <a:spcPts val="0"/>
                        </a:spcBef>
                        <a:spcAft>
                          <a:spcPts val="600"/>
                        </a:spcAft>
                      </a:pPr>
                      <a:r>
                        <a:rPr lang="en-US" sz="1000" b="0" dirty="0">
                          <a:solidFill>
                            <a:schemeClr val="tx1"/>
                          </a:solidFill>
                          <a:latin typeface="Arial" panose="020B0604020202020204" pitchFamily="34" charset="0"/>
                          <a:cs typeface="Arial" panose="020B0604020202020204" pitchFamily="34" charset="0"/>
                        </a:rPr>
                        <a:t>17</a:t>
                      </a:r>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0"/>
                  </a:ext>
                </a:extLst>
              </a:tr>
              <a:tr h="0">
                <a:tc>
                  <a:txBody>
                    <a:bodyPr/>
                    <a:lstStyle/>
                    <a:p>
                      <a:pPr marL="0" indent="0">
                        <a:spcBef>
                          <a:spcPts val="0"/>
                        </a:spcBef>
                        <a:spcAft>
                          <a:spcPts val="600"/>
                        </a:spcAft>
                        <a:buNone/>
                        <a:tabLst>
                          <a:tab pos="6175375" algn="r"/>
                        </a:tabLst>
                      </a:pPr>
                      <a:r>
                        <a:rPr lang="en-US" sz="1000" dirty="0">
                          <a:latin typeface="Arial" panose="020B0604020202020204" pitchFamily="34" charset="0"/>
                          <a:cs typeface="Arial" panose="020B0604020202020204" pitchFamily="34" charset="0"/>
                        </a:rPr>
                        <a:t>SURROUNDINGS </a:t>
                      </a:r>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spcBef>
                          <a:spcPts val="0"/>
                        </a:spcBef>
                        <a:spcAft>
                          <a:spcPts val="600"/>
                        </a:spcAft>
                      </a:pPr>
                      <a:r>
                        <a:rPr lang="en-US" sz="1000" b="0" dirty="0">
                          <a:solidFill>
                            <a:schemeClr val="tx1"/>
                          </a:solidFill>
                          <a:latin typeface="Arial" panose="020B0604020202020204" pitchFamily="34" charset="0"/>
                          <a:cs typeface="Arial" panose="020B0604020202020204" pitchFamily="34" charset="0"/>
                        </a:rPr>
                        <a:t>19</a:t>
                      </a:r>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1"/>
                  </a:ext>
                </a:extLst>
              </a:tr>
              <a:tr h="0">
                <a:tc>
                  <a:txBody>
                    <a:bodyPr/>
                    <a:lstStyle/>
                    <a:p>
                      <a:pPr marL="0" indent="0">
                        <a:spcBef>
                          <a:spcPts val="0"/>
                        </a:spcBef>
                        <a:spcAft>
                          <a:spcPts val="600"/>
                        </a:spcAft>
                        <a:buNone/>
                        <a:tabLst>
                          <a:tab pos="6175375" algn="r"/>
                        </a:tabLst>
                      </a:pPr>
                      <a:r>
                        <a:rPr lang="en-US" sz="1000" dirty="0">
                          <a:latin typeface="Arial" panose="020B0604020202020204" pitchFamily="34" charset="0"/>
                          <a:cs typeface="Arial" panose="020B0604020202020204" pitchFamily="34" charset="0"/>
                        </a:rPr>
                        <a:t>SPACE </a:t>
                      </a:r>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spcBef>
                          <a:spcPts val="0"/>
                        </a:spcBef>
                        <a:spcAft>
                          <a:spcPts val="600"/>
                        </a:spcAft>
                      </a:pPr>
                      <a:r>
                        <a:rPr lang="en-US" sz="1000" b="0" dirty="0">
                          <a:solidFill>
                            <a:schemeClr val="tx1"/>
                          </a:solidFill>
                          <a:latin typeface="Arial" panose="020B0604020202020204" pitchFamily="34" charset="0"/>
                          <a:cs typeface="Arial" panose="020B0604020202020204" pitchFamily="34" charset="0"/>
                        </a:rPr>
                        <a:t>20</a:t>
                      </a:r>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2"/>
                  </a:ext>
                </a:extLst>
              </a:tr>
              <a:tr h="0">
                <a:tc>
                  <a:txBody>
                    <a:bodyPr/>
                    <a:lstStyle/>
                    <a:p>
                      <a:pPr marL="0" indent="0">
                        <a:spcBef>
                          <a:spcPts val="0"/>
                        </a:spcBef>
                        <a:spcAft>
                          <a:spcPts val="600"/>
                        </a:spcAft>
                        <a:buNone/>
                        <a:tabLst>
                          <a:tab pos="6175375" algn="r"/>
                        </a:tabLst>
                      </a:pPr>
                      <a:r>
                        <a:rPr lang="en-US" sz="1000" dirty="0">
                          <a:latin typeface="Arial" panose="020B0604020202020204" pitchFamily="34" charset="0"/>
                          <a:cs typeface="Arial" panose="020B0604020202020204" pitchFamily="34" charset="0"/>
                        </a:rPr>
                        <a:t>SYSTEMS </a:t>
                      </a:r>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spcBef>
                          <a:spcPts val="0"/>
                        </a:spcBef>
                        <a:spcAft>
                          <a:spcPts val="600"/>
                        </a:spcAft>
                      </a:pPr>
                      <a:r>
                        <a:rPr lang="en-US" sz="1000" b="0" dirty="0">
                          <a:solidFill>
                            <a:schemeClr val="tx1"/>
                          </a:solidFill>
                          <a:latin typeface="Arial" panose="020B0604020202020204" pitchFamily="34" charset="0"/>
                          <a:cs typeface="Arial" panose="020B0604020202020204" pitchFamily="34" charset="0"/>
                        </a:rPr>
                        <a:t>21</a:t>
                      </a:r>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3"/>
                  </a:ext>
                </a:extLst>
              </a:tr>
              <a:tr h="0">
                <a:tc>
                  <a:txBody>
                    <a:bodyPr/>
                    <a:lstStyle/>
                    <a:p>
                      <a:pPr marL="0" indent="0">
                        <a:spcBef>
                          <a:spcPts val="0"/>
                        </a:spcBef>
                        <a:spcAft>
                          <a:spcPts val="600"/>
                        </a:spcAft>
                        <a:buNone/>
                        <a:tabLst>
                          <a:tab pos="6175375" algn="r"/>
                        </a:tabLst>
                      </a:pPr>
                      <a:r>
                        <a:rPr lang="en-US" sz="1000" dirty="0">
                          <a:latin typeface="Arial" panose="020B0604020202020204" pitchFamily="34" charset="0"/>
                          <a:cs typeface="Arial" panose="020B0604020202020204" pitchFamily="34" charset="0"/>
                        </a:rPr>
                        <a:t>STRUCTURE </a:t>
                      </a:r>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spcBef>
                          <a:spcPts val="0"/>
                        </a:spcBef>
                        <a:spcAft>
                          <a:spcPts val="600"/>
                        </a:spcAft>
                      </a:pPr>
                      <a:r>
                        <a:rPr lang="en-US" sz="1000" b="0" dirty="0">
                          <a:solidFill>
                            <a:schemeClr val="tx1"/>
                          </a:solidFill>
                          <a:latin typeface="Arial" panose="020B0604020202020204" pitchFamily="34" charset="0"/>
                          <a:cs typeface="Arial" panose="020B0604020202020204" pitchFamily="34" charset="0"/>
                        </a:rPr>
                        <a:t>22</a:t>
                      </a:r>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4"/>
                  </a:ext>
                </a:extLst>
              </a:tr>
              <a:tr h="0">
                <a:tc>
                  <a:txBody>
                    <a:bodyPr/>
                    <a:lstStyle/>
                    <a:p>
                      <a:pPr marL="0" indent="0">
                        <a:spcBef>
                          <a:spcPts val="0"/>
                        </a:spcBef>
                        <a:spcAft>
                          <a:spcPts val="600"/>
                        </a:spcAft>
                        <a:buNone/>
                        <a:tabLst>
                          <a:tab pos="6175375" algn="r"/>
                        </a:tabLst>
                      </a:pPr>
                      <a:r>
                        <a:rPr lang="en-US" sz="1000" dirty="0">
                          <a:latin typeface="Arial" panose="020B0604020202020204" pitchFamily="34" charset="0"/>
                          <a:cs typeface="Arial" panose="020B0604020202020204" pitchFamily="34" charset="0"/>
                        </a:rPr>
                        <a:t>SERVICE </a:t>
                      </a:r>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spcBef>
                          <a:spcPts val="0"/>
                        </a:spcBef>
                        <a:spcAft>
                          <a:spcPts val="600"/>
                        </a:spcAft>
                      </a:pPr>
                      <a:r>
                        <a:rPr lang="en-US" sz="1000" b="0" dirty="0">
                          <a:solidFill>
                            <a:schemeClr val="tx1"/>
                          </a:solidFill>
                          <a:latin typeface="Arial" panose="020B0604020202020204" pitchFamily="34" charset="0"/>
                          <a:cs typeface="Arial" panose="020B0604020202020204" pitchFamily="34" charset="0"/>
                        </a:rPr>
                        <a:t>25</a:t>
                      </a:r>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5"/>
                  </a:ext>
                </a:extLst>
              </a:tr>
              <a:tr h="0">
                <a:tc>
                  <a:txBody>
                    <a:bodyPr/>
                    <a:lstStyle/>
                    <a:p>
                      <a:pPr marL="0" indent="0">
                        <a:spcBef>
                          <a:spcPts val="0"/>
                        </a:spcBef>
                        <a:spcAft>
                          <a:spcPts val="600"/>
                        </a:spcAft>
                        <a:buNone/>
                        <a:tabLst>
                          <a:tab pos="6175375" algn="r"/>
                        </a:tabLst>
                      </a:pPr>
                      <a:r>
                        <a:rPr lang="en-US" sz="1000" i="1" dirty="0">
                          <a:latin typeface="Arial" panose="020B0604020202020204" pitchFamily="34" charset="0"/>
                          <a:cs typeface="Arial" panose="020B0604020202020204" pitchFamily="34" charset="0"/>
                        </a:rPr>
                        <a:t>Quick Reference Guide </a:t>
                      </a:r>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9050" cap="flat" cmpd="sng" algn="ctr">
                      <a:solidFill>
                        <a:srgbClr val="832B4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spcBef>
                          <a:spcPts val="0"/>
                        </a:spcBef>
                        <a:spcAft>
                          <a:spcPts val="600"/>
                        </a:spcAft>
                      </a:pPr>
                      <a:r>
                        <a:rPr lang="en-US" sz="1000" b="0" dirty="0">
                          <a:solidFill>
                            <a:schemeClr val="tx1"/>
                          </a:solidFill>
                          <a:latin typeface="Arial" panose="020B0604020202020204" pitchFamily="34" charset="0"/>
                          <a:cs typeface="Arial" panose="020B0604020202020204" pitchFamily="34" charset="0"/>
                        </a:rPr>
                        <a:t>26</a:t>
                      </a:r>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9050" cap="flat" cmpd="sng" algn="ctr">
                      <a:solidFill>
                        <a:srgbClr val="832B4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6"/>
                  </a:ext>
                </a:extLst>
              </a:tr>
              <a:tr h="0">
                <a:tc>
                  <a:txBody>
                    <a:bodyPr/>
                    <a:lstStyle/>
                    <a:p>
                      <a:pPr marL="0" indent="0">
                        <a:spcBef>
                          <a:spcPts val="0"/>
                        </a:spcBef>
                        <a:spcAft>
                          <a:spcPts val="600"/>
                        </a:spcAft>
                        <a:buNone/>
                        <a:tabLst>
                          <a:tab pos="6175375" algn="r"/>
                        </a:tabLst>
                      </a:pPr>
                      <a:r>
                        <a:rPr lang="en-US" sz="1200" b="1" dirty="0">
                          <a:solidFill>
                            <a:srgbClr val="832B40"/>
                          </a:solidFill>
                          <a:latin typeface="Arial" panose="020B0604020202020204" pitchFamily="34" charset="0"/>
                          <a:cs typeface="Arial" panose="020B0604020202020204" pitchFamily="34" charset="0"/>
                        </a:rPr>
                        <a:t>3 | TAKE ACTION </a:t>
                      </a:r>
                      <a:r>
                        <a:rPr lang="en-US" sz="1200" dirty="0">
                          <a:solidFill>
                            <a:srgbClr val="832B40"/>
                          </a:solidFill>
                          <a:latin typeface="Arial" panose="020B0604020202020204" pitchFamily="34" charset="0"/>
                          <a:cs typeface="Arial" panose="020B0604020202020204" pitchFamily="34" charset="0"/>
                        </a:rPr>
                        <a:t>	</a:t>
                      </a:r>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rgbClr val="832B40"/>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spcBef>
                          <a:spcPts val="0"/>
                        </a:spcBef>
                        <a:spcAft>
                          <a:spcPts val="600"/>
                        </a:spcAft>
                      </a:pPr>
                      <a:r>
                        <a:rPr lang="en-US" sz="1200" b="1" dirty="0">
                          <a:solidFill>
                            <a:srgbClr val="832B40"/>
                          </a:solidFill>
                          <a:latin typeface="Arial" panose="020B0604020202020204" pitchFamily="34" charset="0"/>
                          <a:cs typeface="Arial" panose="020B0604020202020204" pitchFamily="34" charset="0"/>
                        </a:rPr>
                        <a:t>43</a:t>
                      </a:r>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rgbClr val="832B40"/>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0">
                <a:tc>
                  <a:txBody>
                    <a:bodyPr/>
                    <a:lstStyle/>
                    <a:p>
                      <a:pPr marL="0" indent="0">
                        <a:spcBef>
                          <a:spcPts val="0"/>
                        </a:spcBef>
                        <a:spcAft>
                          <a:spcPts val="600"/>
                        </a:spcAft>
                        <a:buNone/>
                        <a:tabLst>
                          <a:tab pos="6175375" algn="r"/>
                        </a:tabLst>
                      </a:pPr>
                      <a:r>
                        <a:rPr lang="en-US" sz="1000" dirty="0">
                          <a:latin typeface="Arial" panose="020B0604020202020204" pitchFamily="34" charset="0"/>
                          <a:cs typeface="Arial" panose="020B0604020202020204" pitchFamily="34" charset="0"/>
                        </a:rPr>
                        <a:t>Applications </a:t>
                      </a:r>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spcBef>
                          <a:spcPts val="0"/>
                        </a:spcBef>
                        <a:spcAft>
                          <a:spcPts val="600"/>
                        </a:spcAft>
                      </a:pPr>
                      <a:r>
                        <a:rPr lang="en-US" sz="1000" b="0" dirty="0">
                          <a:solidFill>
                            <a:schemeClr val="tx1"/>
                          </a:solidFill>
                          <a:latin typeface="Arial" panose="020B0604020202020204" pitchFamily="34" charset="0"/>
                          <a:cs typeface="Arial" panose="020B0604020202020204" pitchFamily="34" charset="0"/>
                        </a:rPr>
                        <a:t>45</a:t>
                      </a:r>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7"/>
                  </a:ext>
                </a:extLst>
              </a:tr>
              <a:tr h="0">
                <a:tc>
                  <a:txBody>
                    <a:bodyPr/>
                    <a:lstStyle/>
                    <a:p>
                      <a:pPr marL="0" indent="0">
                        <a:spcBef>
                          <a:spcPts val="0"/>
                        </a:spcBef>
                        <a:spcAft>
                          <a:spcPts val="600"/>
                        </a:spcAft>
                        <a:buNone/>
                        <a:tabLst>
                          <a:tab pos="6175375" algn="r"/>
                        </a:tabLst>
                      </a:pPr>
                      <a:r>
                        <a:rPr lang="en-US" sz="1000" dirty="0">
                          <a:latin typeface="Arial" panose="020B0604020202020204" pitchFamily="34" charset="0"/>
                          <a:cs typeface="Arial" panose="020B0604020202020204" pitchFamily="34" charset="0"/>
                        </a:rPr>
                        <a:t>Feedback </a:t>
                      </a:r>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spcBef>
                          <a:spcPts val="0"/>
                        </a:spcBef>
                        <a:spcAft>
                          <a:spcPts val="600"/>
                        </a:spcAft>
                      </a:pPr>
                      <a:r>
                        <a:rPr lang="en-US" sz="1000" b="0" dirty="0">
                          <a:solidFill>
                            <a:schemeClr val="tx1"/>
                          </a:solidFill>
                          <a:latin typeface="Arial" panose="020B0604020202020204" pitchFamily="34" charset="0"/>
                          <a:cs typeface="Arial" panose="020B0604020202020204" pitchFamily="34" charset="0"/>
                        </a:rPr>
                        <a:t>53</a:t>
                      </a:r>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8"/>
                  </a:ext>
                </a:extLst>
              </a:tr>
              <a:tr h="0">
                <a:tc>
                  <a:txBody>
                    <a:bodyPr/>
                    <a:lstStyle/>
                    <a:p>
                      <a:pPr marL="0" indent="0">
                        <a:spcBef>
                          <a:spcPts val="0"/>
                        </a:spcBef>
                        <a:spcAft>
                          <a:spcPts val="600"/>
                        </a:spcAft>
                        <a:buNone/>
                        <a:tabLst>
                          <a:tab pos="6175375" algn="r"/>
                        </a:tabLst>
                      </a:pPr>
                      <a:r>
                        <a:rPr lang="en-US" sz="1000" dirty="0">
                          <a:latin typeface="Arial" panose="020B0604020202020204" pitchFamily="34" charset="0"/>
                          <a:cs typeface="Arial" panose="020B0604020202020204" pitchFamily="34" charset="0"/>
                        </a:rPr>
                        <a:t>Valuable Websites </a:t>
                      </a:r>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spcBef>
                          <a:spcPts val="0"/>
                        </a:spcBef>
                        <a:spcAft>
                          <a:spcPts val="600"/>
                        </a:spcAft>
                      </a:pPr>
                      <a:r>
                        <a:rPr lang="en-US" sz="1000" b="0" dirty="0">
                          <a:solidFill>
                            <a:schemeClr val="tx1"/>
                          </a:solidFill>
                          <a:latin typeface="Arial" panose="020B0604020202020204" pitchFamily="34" charset="0"/>
                          <a:cs typeface="Arial" panose="020B0604020202020204" pitchFamily="34" charset="0"/>
                        </a:rPr>
                        <a:t>54</a:t>
                      </a:r>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9"/>
                  </a:ext>
                </a:extLst>
              </a:tr>
              <a:tr h="0">
                <a:tc>
                  <a:txBody>
                    <a:bodyPr/>
                    <a:lstStyle/>
                    <a:p>
                      <a:pPr marL="0" indent="0" algn="l" defTabSz="457200" rtl="0" eaLnBrk="1" latinLnBrk="0" hangingPunct="1">
                        <a:spcBef>
                          <a:spcPts val="0"/>
                        </a:spcBef>
                        <a:spcAft>
                          <a:spcPts val="600"/>
                        </a:spcAft>
                        <a:buNone/>
                        <a:tabLst>
                          <a:tab pos="6175375" algn="r"/>
                        </a:tabLst>
                      </a:pPr>
                      <a:r>
                        <a:rPr lang="en-US" sz="1000" b="1" dirty="0">
                          <a:solidFill>
                            <a:srgbClr val="832B40"/>
                          </a:solidFill>
                          <a:latin typeface="Arial" panose="020B0604020202020204" pitchFamily="34" charset="0"/>
                          <a:cs typeface="Arial" panose="020B0604020202020204" pitchFamily="34" charset="0"/>
                        </a:rPr>
                        <a:t>APPENDIX A | </a:t>
                      </a:r>
                      <a:r>
                        <a:rPr lang="en-US" sz="1000" kern="1200" dirty="0">
                          <a:solidFill>
                            <a:srgbClr val="832B40"/>
                          </a:solidFill>
                          <a:latin typeface="Arial" panose="020B0604020202020204" pitchFamily="34" charset="0"/>
                          <a:ea typeface="+mn-ea"/>
                          <a:cs typeface="Arial" panose="020B0604020202020204" pitchFamily="34" charset="0"/>
                        </a:rPr>
                        <a:t> </a:t>
                      </a:r>
                      <a:r>
                        <a:rPr lang="en-US" sz="1000" kern="1200" dirty="0">
                          <a:solidFill>
                            <a:schemeClr val="dk1"/>
                          </a:solidFill>
                          <a:latin typeface="Arial" panose="020B0604020202020204" pitchFamily="34" charset="0"/>
                          <a:ea typeface="+mn-ea"/>
                          <a:cs typeface="Arial" panose="020B0604020202020204" pitchFamily="34" charset="0"/>
                        </a:rPr>
                        <a:t>Acronyms and Glossary </a:t>
                      </a:r>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defTabSz="457200" rtl="0" eaLnBrk="1" latinLnBrk="0" hangingPunct="1">
                        <a:spcBef>
                          <a:spcPts val="0"/>
                        </a:spcBef>
                        <a:spcAft>
                          <a:spcPts val="600"/>
                        </a:spcAft>
                      </a:pPr>
                      <a:r>
                        <a:rPr lang="en-US" sz="1000" b="0" kern="1200" dirty="0">
                          <a:solidFill>
                            <a:schemeClr val="tx1"/>
                          </a:solidFill>
                          <a:latin typeface="Arial" panose="020B0604020202020204" pitchFamily="34" charset="0"/>
                          <a:ea typeface="+mn-ea"/>
                          <a:cs typeface="Arial" panose="020B0604020202020204" pitchFamily="34" charset="0"/>
                        </a:rPr>
                        <a:t>55</a:t>
                      </a:r>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20"/>
                  </a:ext>
                </a:extLst>
              </a:tr>
              <a:tr h="0">
                <a:tc>
                  <a:txBody>
                    <a:bodyPr/>
                    <a:lstStyle/>
                    <a:p>
                      <a:pPr marL="0" indent="0" algn="l" defTabSz="457200" rtl="0" eaLnBrk="1" latinLnBrk="0" hangingPunct="1">
                        <a:spcBef>
                          <a:spcPts val="0"/>
                        </a:spcBef>
                        <a:spcAft>
                          <a:spcPts val="600"/>
                        </a:spcAft>
                        <a:buNone/>
                        <a:tabLst>
                          <a:tab pos="6175375" algn="r"/>
                        </a:tabLst>
                      </a:pPr>
                      <a:r>
                        <a:rPr lang="en-US" sz="1000" b="1" dirty="0">
                          <a:solidFill>
                            <a:srgbClr val="832B40"/>
                          </a:solidFill>
                          <a:latin typeface="Arial" panose="020B0604020202020204" pitchFamily="34" charset="0"/>
                          <a:cs typeface="Arial" panose="020B0604020202020204" pitchFamily="34" charset="0"/>
                        </a:rPr>
                        <a:t>APPENDIX B | </a:t>
                      </a:r>
                      <a:r>
                        <a:rPr lang="en-US" sz="1000" kern="1200" dirty="0">
                          <a:solidFill>
                            <a:srgbClr val="832B40"/>
                          </a:solidFill>
                          <a:latin typeface="Arial" panose="020B0604020202020204" pitchFamily="34" charset="0"/>
                          <a:ea typeface="+mn-ea"/>
                          <a:cs typeface="Arial" panose="020B0604020202020204" pitchFamily="34" charset="0"/>
                        </a:rPr>
                        <a:t> </a:t>
                      </a:r>
                      <a:r>
                        <a:rPr lang="en-US" sz="1000" kern="1200" dirty="0">
                          <a:solidFill>
                            <a:schemeClr val="dk1"/>
                          </a:solidFill>
                          <a:latin typeface="Arial" panose="020B0604020202020204" pitchFamily="34" charset="0"/>
                          <a:ea typeface="+mn-ea"/>
                          <a:cs typeface="Arial" panose="020B0604020202020204" pitchFamily="34" charset="0"/>
                        </a:rPr>
                        <a:t>Acronyms and Glossary </a:t>
                      </a:r>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defTabSz="457200" rtl="0" eaLnBrk="1" latinLnBrk="0" hangingPunct="1">
                        <a:spcBef>
                          <a:spcPts val="0"/>
                        </a:spcBef>
                        <a:spcAft>
                          <a:spcPts val="600"/>
                        </a:spcAft>
                      </a:pPr>
                      <a:r>
                        <a:rPr lang="en-US" sz="1000" b="0" kern="1200" dirty="0">
                          <a:solidFill>
                            <a:schemeClr val="tx1"/>
                          </a:solidFill>
                          <a:latin typeface="Arial" panose="020B0604020202020204" pitchFamily="34" charset="0"/>
                          <a:ea typeface="+mn-ea"/>
                          <a:cs typeface="Arial" panose="020B0604020202020204" pitchFamily="34" charset="0"/>
                        </a:rPr>
                        <a:t>59</a:t>
                      </a:r>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21"/>
                  </a:ext>
                </a:extLst>
              </a:tr>
            </a:tbl>
          </a:graphicData>
        </a:graphic>
      </p:graphicFrame>
    </p:spTree>
    <p:extLst>
      <p:ext uri="{BB962C8B-B14F-4D97-AF65-F5344CB8AC3E}">
        <p14:creationId xmlns:p14="http://schemas.microsoft.com/office/powerpoint/2010/main" val="12183224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a:t>Quick Reference Guide</a:t>
            </a:r>
            <a:r>
              <a:rPr lang="en-US" dirty="0"/>
              <a:t>: STAFF</a:t>
            </a:r>
            <a:br>
              <a:rPr lang="en-US" dirty="0"/>
            </a:br>
            <a:r>
              <a:rPr lang="en-US" sz="1400" dirty="0"/>
              <a:t>(continued)</a:t>
            </a:r>
            <a:endParaRPr lang="en-US" dirty="0"/>
          </a:p>
        </p:txBody>
      </p:sp>
      <p:sp>
        <p:nvSpPr>
          <p:cNvPr id="5" name="Slide Number Placeholder 4"/>
          <p:cNvSpPr>
            <a:spLocks noGrp="1"/>
          </p:cNvSpPr>
          <p:nvPr>
            <p:ph type="sldNum" sz="quarter" idx="4"/>
          </p:nvPr>
        </p:nvSpPr>
        <p:spPr/>
        <p:txBody>
          <a:bodyPr/>
          <a:lstStyle/>
          <a:p>
            <a:fld id="{7749E63D-D648-FD44-8A88-2CC5333ECCD2}" type="slidenum">
              <a:rPr lang="en-US" smtClean="0"/>
              <a:pPr/>
              <a:t>30</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4254286943"/>
              </p:ext>
            </p:extLst>
          </p:nvPr>
        </p:nvGraphicFramePr>
        <p:xfrm>
          <a:off x="533400" y="1664348"/>
          <a:ext cx="6675120" cy="3825240"/>
        </p:xfrm>
        <a:graphic>
          <a:graphicData uri="http://schemas.openxmlformats.org/drawingml/2006/table">
            <a:tbl>
              <a:tblPr>
                <a:tableStyleId>{5C22544A-7EE6-4342-B048-85BDC9FD1C3A}</a:tableStyleId>
              </a:tblPr>
              <a:tblGrid>
                <a:gridCol w="2225040">
                  <a:extLst>
                    <a:ext uri="{9D8B030D-6E8A-4147-A177-3AD203B41FA5}">
                      <a16:colId xmlns:a16="http://schemas.microsoft.com/office/drawing/2014/main" val="20000"/>
                    </a:ext>
                  </a:extLst>
                </a:gridCol>
                <a:gridCol w="2225040">
                  <a:extLst>
                    <a:ext uri="{9D8B030D-6E8A-4147-A177-3AD203B41FA5}">
                      <a16:colId xmlns:a16="http://schemas.microsoft.com/office/drawing/2014/main" val="20001"/>
                    </a:ext>
                  </a:extLst>
                </a:gridCol>
                <a:gridCol w="2225040">
                  <a:extLst>
                    <a:ext uri="{9D8B030D-6E8A-4147-A177-3AD203B41FA5}">
                      <a16:colId xmlns:a16="http://schemas.microsoft.com/office/drawing/2014/main" val="20002"/>
                    </a:ext>
                  </a:extLst>
                </a:gridCol>
              </a:tblGrid>
              <a:tr h="457200">
                <a:tc>
                  <a:txBody>
                    <a:bodyPr/>
                    <a:lstStyle/>
                    <a:p>
                      <a:r>
                        <a:rPr lang="en-US" sz="1000" b="1" i="0" dirty="0">
                          <a:solidFill>
                            <a:schemeClr val="bg1"/>
                          </a:solidFill>
                          <a:latin typeface="Arial" panose="020B0604020202020204" pitchFamily="34" charset="0"/>
                          <a:ea typeface="Arial" charset="0"/>
                          <a:cs typeface="Arial" panose="020B0604020202020204" pitchFamily="34" charset="0"/>
                        </a:rPr>
                        <a:t>PREPAREDNESS ACTION </a:t>
                      </a:r>
                      <a:endParaRPr lang="en-US" sz="1000" b="1" dirty="0">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Arial" panose="020B0604020202020204" pitchFamily="34" charset="0"/>
                          <a:ea typeface="Arial" charset="0"/>
                          <a:cs typeface="Arial" panose="020B0604020202020204" pitchFamily="34" charset="0"/>
                        </a:rPr>
                        <a:t>PREPAREDNESS SOLUTIONS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r>
                        <a:rPr lang="en-US" sz="1000" b="1" i="0" kern="1200" dirty="0">
                          <a:solidFill>
                            <a:schemeClr val="bg1"/>
                          </a:solidFill>
                          <a:latin typeface="Arial" panose="020B0604020202020204" pitchFamily="34" charset="0"/>
                          <a:ea typeface="Arial" charset="0"/>
                          <a:cs typeface="Arial" panose="020B0604020202020204" pitchFamily="34" charset="0"/>
                        </a:rPr>
                        <a:t>PREPAREDNESS RESOURCES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extLst>
                  <a:ext uri="{0D108BD9-81ED-4DB2-BD59-A6C34878D82A}">
                    <a16:rowId xmlns:a16="http://schemas.microsoft.com/office/drawing/2014/main" val="10000"/>
                  </a:ext>
                </a:extLst>
              </a:tr>
              <a:tr h="640080">
                <a:tc>
                  <a:txBody>
                    <a:bodyPr/>
                    <a:lstStyle/>
                    <a:p>
                      <a:pPr marL="0" indent="0">
                        <a:spcAft>
                          <a:spcPts val="600"/>
                        </a:spcAft>
                      </a:pPr>
                      <a:r>
                        <a:rPr lang="en-US" sz="1000" b="1" baseline="0" dirty="0">
                          <a:solidFill>
                            <a:srgbClr val="832B40"/>
                          </a:solidFill>
                          <a:latin typeface="Arial" panose="020B0604020202020204" pitchFamily="34" charset="0"/>
                          <a:cs typeface="Arial" panose="020B0604020202020204" pitchFamily="34" charset="0"/>
                        </a:rPr>
                        <a:t>ADDITIONAL ACTION: </a:t>
                      </a:r>
                      <a:br>
                        <a:rPr lang="en-US" sz="1000" b="1" baseline="0" dirty="0">
                          <a:solidFill>
                            <a:srgbClr val="DC8823"/>
                          </a:solidFill>
                          <a:latin typeface="Arial" panose="020B0604020202020204" pitchFamily="34" charset="0"/>
                          <a:cs typeface="Arial" panose="020B0604020202020204" pitchFamily="34" charset="0"/>
                        </a:rPr>
                      </a:br>
                      <a:r>
                        <a:rPr lang="en-US" sz="1000" b="0" baseline="0" dirty="0">
                          <a:solidFill>
                            <a:schemeClr val="tx1"/>
                          </a:solidFill>
                          <a:latin typeface="Arial" panose="020B0604020202020204" pitchFamily="34" charset="0"/>
                          <a:cs typeface="Arial" panose="020B0604020202020204" pitchFamily="34" charset="0"/>
                        </a:rPr>
                        <a:t>Purchase a NOAA Weather Radio for Monitoring During an Event/ Download a Mobile Alerting App</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spcBef>
                          <a:spcPts val="300"/>
                        </a:spcBef>
                        <a:spcAft>
                          <a:spcPts val="300"/>
                        </a:spcAft>
                      </a:pPr>
                      <a:r>
                        <a:rPr lang="en-US" sz="1000" b="0" dirty="0">
                          <a:solidFill>
                            <a:schemeClr val="tx1"/>
                          </a:solidFill>
                          <a:latin typeface="Arial" panose="020B0604020202020204" pitchFamily="34" charset="0"/>
                          <a:cs typeface="Arial" panose="020B0604020202020204" pitchFamily="34" charset="0"/>
                        </a:rPr>
                        <a:t>Purchase a NOAA Weather Radio with single area message encoding (SAME) and download a severe weather alerts app for your </a:t>
                      </a:r>
                      <a:br>
                        <a:rPr lang="en-US" sz="1000" b="0" dirty="0">
                          <a:solidFill>
                            <a:schemeClr val="tx1"/>
                          </a:solidFill>
                          <a:latin typeface="Arial" panose="020B0604020202020204" pitchFamily="34" charset="0"/>
                          <a:cs typeface="Arial" panose="020B0604020202020204" pitchFamily="34" charset="0"/>
                        </a:rPr>
                      </a:br>
                      <a:r>
                        <a:rPr lang="en-US" sz="1000" b="0" dirty="0">
                          <a:solidFill>
                            <a:schemeClr val="tx1"/>
                          </a:solidFill>
                          <a:latin typeface="Arial" panose="020B0604020202020204" pitchFamily="34" charset="0"/>
                          <a:cs typeface="Arial" panose="020B0604020202020204" pitchFamily="34" charset="0"/>
                        </a:rPr>
                        <a:t>mobile device. </a:t>
                      </a:r>
                    </a:p>
                    <a:p>
                      <a:pPr>
                        <a:spcBef>
                          <a:spcPts val="300"/>
                        </a:spcBef>
                        <a:spcAft>
                          <a:spcPts val="300"/>
                        </a:spcAft>
                      </a:pPr>
                      <a:r>
                        <a:rPr lang="en-US" sz="1000" b="0" dirty="0">
                          <a:solidFill>
                            <a:schemeClr val="tx1"/>
                          </a:solidFill>
                          <a:latin typeface="Arial" panose="020B0604020202020204" pitchFamily="34" charset="0"/>
                          <a:cs typeface="Arial" panose="020B0604020202020204" pitchFamily="34" charset="0"/>
                        </a:rPr>
                        <a:t>You may also sign up to receive emergency notifications from your local emergency services. Download </a:t>
                      </a:r>
                      <a:r>
                        <a:rPr lang="en-US" sz="1000" b="0" i="1" dirty="0">
                          <a:solidFill>
                            <a:schemeClr val="tx1"/>
                          </a:solidFill>
                          <a:latin typeface="Arial" panose="020B0604020202020204" pitchFamily="34" charset="0"/>
                          <a:cs typeface="Arial" panose="020B0604020202020204" pitchFamily="34" charset="0"/>
                        </a:rPr>
                        <a:t>Be Smart. Take Part. Know Your Alerts and Warnings </a:t>
                      </a:r>
                      <a:r>
                        <a:rPr lang="en-US" sz="1000" b="0" dirty="0">
                          <a:solidFill>
                            <a:schemeClr val="tx1"/>
                          </a:solidFill>
                          <a:latin typeface="Arial" panose="020B0604020202020204" pitchFamily="34" charset="0"/>
                          <a:cs typeface="Arial" panose="020B0604020202020204" pitchFamily="34" charset="0"/>
                        </a:rPr>
                        <a:t>for a summary of available notifications. </a:t>
                      </a:r>
                    </a:p>
                    <a:p>
                      <a:pPr>
                        <a:spcBef>
                          <a:spcPts val="300"/>
                        </a:spcBef>
                        <a:spcAft>
                          <a:spcPts val="300"/>
                        </a:spcAft>
                      </a:pPr>
                      <a:r>
                        <a:rPr lang="en-US" sz="1000" b="0" dirty="0">
                          <a:solidFill>
                            <a:schemeClr val="tx1"/>
                          </a:solidFill>
                          <a:latin typeface="Arial" panose="020B0604020202020204" pitchFamily="34" charset="0"/>
                          <a:cs typeface="Arial" panose="020B0604020202020204" pitchFamily="34" charset="0"/>
                        </a:rPr>
                        <a:t>Designate a Team Leader and assign them to monitor your NOAA Weather Radio during an event. Listen and heed instructions given by local emergency management officials. Have backup batteries </a:t>
                      </a:r>
                      <a:br>
                        <a:rPr lang="en-US" sz="1000" b="0" dirty="0">
                          <a:solidFill>
                            <a:schemeClr val="tx1"/>
                          </a:solidFill>
                          <a:latin typeface="Arial" panose="020B0604020202020204" pitchFamily="34" charset="0"/>
                          <a:cs typeface="Arial" panose="020B0604020202020204" pitchFamily="34" charset="0"/>
                        </a:rPr>
                      </a:br>
                      <a:r>
                        <a:rPr lang="en-US" sz="1000" b="0" dirty="0">
                          <a:solidFill>
                            <a:schemeClr val="tx1"/>
                          </a:solidFill>
                          <a:latin typeface="Arial" panose="020B0604020202020204" pitchFamily="34" charset="0"/>
                          <a:cs typeface="Arial" panose="020B0604020202020204" pitchFamily="34" charset="0"/>
                        </a:rPr>
                        <a:t>and chargers.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spcBef>
                          <a:spcPts val="300"/>
                        </a:spcBef>
                        <a:spcAft>
                          <a:spcPts val="300"/>
                        </a:spcAft>
                      </a:pPr>
                      <a:endParaRPr lang="en-US" sz="1000" b="0" i="0" dirty="0">
                        <a:solidFill>
                          <a:schemeClr val="tx1"/>
                        </a:solidFill>
                        <a:latin typeface="Arial" panose="020B0604020202020204" pitchFamily="34" charset="0"/>
                        <a:cs typeface="Arial" panose="020B0604020202020204" pitchFamily="34" charset="0"/>
                      </a:endParaRPr>
                    </a:p>
                    <a:p>
                      <a:pPr>
                        <a:spcBef>
                          <a:spcPts val="300"/>
                        </a:spcBef>
                        <a:spcAft>
                          <a:spcPts val="300"/>
                        </a:spcAft>
                      </a:pPr>
                      <a:endParaRPr lang="en-US" sz="1000" b="0" i="0" dirty="0">
                        <a:solidFill>
                          <a:schemeClr val="tx1"/>
                        </a:solidFill>
                        <a:latin typeface="Arial" panose="020B0604020202020204" pitchFamily="34" charset="0"/>
                        <a:cs typeface="Arial" panose="020B0604020202020204" pitchFamily="34" charset="0"/>
                      </a:endParaRPr>
                    </a:p>
                    <a:p>
                      <a:pPr>
                        <a:spcBef>
                          <a:spcPts val="300"/>
                        </a:spcBef>
                        <a:spcAft>
                          <a:spcPts val="300"/>
                        </a:spcAft>
                      </a:pPr>
                      <a:endParaRPr lang="en-US" sz="1000" b="0" i="0" dirty="0">
                        <a:solidFill>
                          <a:schemeClr val="tx1"/>
                        </a:solidFill>
                        <a:latin typeface="Arial" panose="020B0604020202020204" pitchFamily="34" charset="0"/>
                        <a:cs typeface="Arial" panose="020B0604020202020204" pitchFamily="34" charset="0"/>
                      </a:endParaRPr>
                    </a:p>
                    <a:p>
                      <a:pPr>
                        <a:spcBef>
                          <a:spcPts val="300"/>
                        </a:spcBef>
                        <a:spcAft>
                          <a:spcPts val="300"/>
                        </a:spcAft>
                      </a:pPr>
                      <a:endParaRPr lang="en-US" sz="1000" b="0" i="0" dirty="0">
                        <a:solidFill>
                          <a:schemeClr val="tx1"/>
                        </a:solidFill>
                        <a:latin typeface="Arial" panose="020B0604020202020204" pitchFamily="34" charset="0"/>
                        <a:cs typeface="Arial" panose="020B0604020202020204" pitchFamily="34" charset="0"/>
                      </a:endParaRPr>
                    </a:p>
                    <a:p>
                      <a:pPr>
                        <a:spcBef>
                          <a:spcPts val="300"/>
                        </a:spcBef>
                        <a:spcAft>
                          <a:spcPts val="300"/>
                        </a:spcAft>
                      </a:pPr>
                      <a:endParaRPr lang="en-US" sz="1000" b="0" i="0" dirty="0">
                        <a:solidFill>
                          <a:schemeClr val="tx1"/>
                        </a:solidFill>
                        <a:latin typeface="Arial" panose="020B0604020202020204" pitchFamily="34" charset="0"/>
                        <a:cs typeface="Arial" panose="020B0604020202020204" pitchFamily="34" charset="0"/>
                      </a:endParaRPr>
                    </a:p>
                    <a:p>
                      <a:pPr>
                        <a:spcBef>
                          <a:spcPts val="300"/>
                        </a:spcBef>
                        <a:spcAft>
                          <a:spcPts val="300"/>
                        </a:spcAft>
                      </a:pPr>
                      <a:endParaRPr lang="en-US" sz="1000" b="0" i="0" dirty="0">
                        <a:solidFill>
                          <a:schemeClr val="tx1"/>
                        </a:solidFill>
                        <a:latin typeface="Arial" panose="020B0604020202020204" pitchFamily="34" charset="0"/>
                        <a:cs typeface="Arial" panose="020B0604020202020204" pitchFamily="34" charset="0"/>
                      </a:endParaRPr>
                    </a:p>
                    <a:p>
                      <a:pPr>
                        <a:spcBef>
                          <a:spcPts val="300"/>
                        </a:spcBef>
                        <a:spcAft>
                          <a:spcPts val="300"/>
                        </a:spcAft>
                      </a:pPr>
                      <a:endParaRPr lang="en-US" sz="1000" b="0" i="0" dirty="0">
                        <a:solidFill>
                          <a:schemeClr val="tx1"/>
                        </a:solidFill>
                        <a:latin typeface="Arial" panose="020B0604020202020204" pitchFamily="34" charset="0"/>
                        <a:cs typeface="Arial" panose="020B0604020202020204" pitchFamily="34" charset="0"/>
                      </a:endParaRPr>
                    </a:p>
                    <a:p>
                      <a:pPr>
                        <a:spcBef>
                          <a:spcPts val="300"/>
                        </a:spcBef>
                        <a:spcAft>
                          <a:spcPts val="300"/>
                        </a:spcAft>
                      </a:pPr>
                      <a:endParaRPr lang="en-US" sz="1000" b="0" i="0" dirty="0">
                        <a:solidFill>
                          <a:schemeClr val="tx1"/>
                        </a:solidFill>
                        <a:latin typeface="Arial" panose="020B0604020202020204" pitchFamily="34" charset="0"/>
                        <a:cs typeface="Arial" panose="020B0604020202020204" pitchFamily="34" charset="0"/>
                      </a:endParaRPr>
                    </a:p>
                    <a:p>
                      <a:pPr>
                        <a:spcBef>
                          <a:spcPts val="300"/>
                        </a:spcBef>
                        <a:spcAft>
                          <a:spcPts val="300"/>
                        </a:spcAft>
                      </a:pPr>
                      <a:r>
                        <a:rPr lang="en-US" sz="1000" b="0" i="1" dirty="0">
                          <a:solidFill>
                            <a:schemeClr val="tx1"/>
                          </a:solidFill>
                          <a:latin typeface="Arial" panose="020B0604020202020204" pitchFamily="34" charset="0"/>
                          <a:cs typeface="Arial" panose="020B0604020202020204" pitchFamily="34" charset="0"/>
                        </a:rPr>
                        <a:t>NOAA Weather Radio All Hazards </a:t>
                      </a:r>
                    </a:p>
                    <a:p>
                      <a:pPr>
                        <a:spcBef>
                          <a:spcPts val="300"/>
                        </a:spcBef>
                        <a:spcAft>
                          <a:spcPts val="300"/>
                        </a:spcAft>
                      </a:pPr>
                      <a:endParaRPr lang="en-US" sz="1000" b="0" i="1" dirty="0">
                        <a:solidFill>
                          <a:schemeClr val="tx1"/>
                        </a:solidFill>
                        <a:latin typeface="Arial" panose="020B0604020202020204" pitchFamily="34" charset="0"/>
                        <a:cs typeface="Arial" panose="020B0604020202020204" pitchFamily="34" charset="0"/>
                      </a:endParaRPr>
                    </a:p>
                    <a:p>
                      <a:pPr>
                        <a:spcBef>
                          <a:spcPts val="300"/>
                        </a:spcBef>
                        <a:spcAft>
                          <a:spcPts val="300"/>
                        </a:spcAft>
                      </a:pPr>
                      <a:endParaRPr lang="en-US" sz="1000" b="0" i="1" dirty="0">
                        <a:solidFill>
                          <a:schemeClr val="tx1"/>
                        </a:solidFill>
                        <a:latin typeface="Arial" panose="020B0604020202020204" pitchFamily="34" charset="0"/>
                        <a:cs typeface="Arial" panose="020B0604020202020204" pitchFamily="34" charset="0"/>
                      </a:endParaRPr>
                    </a:p>
                    <a:p>
                      <a:pPr>
                        <a:spcBef>
                          <a:spcPts val="300"/>
                        </a:spcBef>
                        <a:spcAft>
                          <a:spcPts val="300"/>
                        </a:spcAft>
                      </a:pPr>
                      <a:endParaRPr lang="en-US" sz="1000" b="0" i="1" dirty="0">
                        <a:solidFill>
                          <a:schemeClr val="tx1"/>
                        </a:solidFill>
                        <a:latin typeface="Arial" panose="020B0604020202020204" pitchFamily="34" charset="0"/>
                        <a:cs typeface="Arial" panose="020B0604020202020204" pitchFamily="34" charset="0"/>
                      </a:endParaRPr>
                    </a:p>
                    <a:p>
                      <a:pPr>
                        <a:spcBef>
                          <a:spcPts val="300"/>
                        </a:spcBef>
                        <a:spcAft>
                          <a:spcPts val="300"/>
                        </a:spcAft>
                      </a:pPr>
                      <a:endParaRPr lang="en-US" sz="1000" b="0" i="1" dirty="0">
                        <a:solidFill>
                          <a:schemeClr val="tx1"/>
                        </a:solidFill>
                        <a:latin typeface="Arial" panose="020B0604020202020204" pitchFamily="34" charset="0"/>
                        <a:cs typeface="Arial" panose="020B0604020202020204" pitchFamily="34" charset="0"/>
                      </a:endParaRPr>
                    </a:p>
                    <a:p>
                      <a:pPr>
                        <a:spcBef>
                          <a:spcPts val="300"/>
                        </a:spcBef>
                        <a:spcAft>
                          <a:spcPts val="300"/>
                        </a:spcAft>
                      </a:pPr>
                      <a:r>
                        <a:rPr lang="en-US" sz="1000" b="0" i="1" dirty="0">
                          <a:solidFill>
                            <a:schemeClr val="tx1"/>
                          </a:solidFill>
                          <a:latin typeface="Arial" panose="020B0604020202020204" pitchFamily="34" charset="0"/>
                          <a:cs typeface="Arial" panose="020B0604020202020204" pitchFamily="34" charset="0"/>
                        </a:rPr>
                        <a:t>Be Smart. Take Part. Know Your Alerts and Warnings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1"/>
                  </a:ext>
                </a:extLst>
              </a:tr>
            </a:tbl>
          </a:graphicData>
        </a:graphic>
      </p:graphicFrame>
      <p:pic>
        <p:nvPicPr>
          <p:cNvPr id="9" name="Picture 8"/>
          <p:cNvPicPr>
            <a:picLocks noChangeAspect="1"/>
          </p:cNvPicPr>
          <p:nvPr/>
        </p:nvPicPr>
        <p:blipFill rotWithShape="1">
          <a:blip r:embed="rId2">
            <a:extLst>
              <a:ext uri="{28A0092B-C50C-407E-A947-70E740481C1C}">
                <a14:useLocalDpi xmlns:a14="http://schemas.microsoft.com/office/drawing/2010/main" val="0"/>
              </a:ext>
            </a:extLst>
          </a:blip>
          <a:srcRect l="67465" t="44988" r="12029" b="38577"/>
          <a:stretch/>
        </p:blipFill>
        <p:spPr>
          <a:xfrm>
            <a:off x="5048250" y="2238784"/>
            <a:ext cx="1593851" cy="1653189"/>
          </a:xfrm>
          <a:prstGeom prst="rect">
            <a:avLst/>
          </a:prstGeom>
        </p:spPr>
      </p:pic>
      <p:pic>
        <p:nvPicPr>
          <p:cNvPr id="12" name="Picture 11"/>
          <p:cNvPicPr>
            <a:picLocks noChangeAspect="1"/>
          </p:cNvPicPr>
          <p:nvPr/>
        </p:nvPicPr>
        <p:blipFill rotWithShape="1">
          <a:blip r:embed="rId3">
            <a:extLst>
              <a:ext uri="{28A0092B-C50C-407E-A947-70E740481C1C}">
                <a14:useLocalDpi xmlns:a14="http://schemas.microsoft.com/office/drawing/2010/main" val="0"/>
              </a:ext>
            </a:extLst>
          </a:blip>
          <a:srcRect l="49387" t="43466" r="28554" b="50379"/>
          <a:stretch/>
        </p:blipFill>
        <p:spPr>
          <a:xfrm>
            <a:off x="5013959" y="4444717"/>
            <a:ext cx="1714501" cy="619125"/>
          </a:xfrm>
          <a:prstGeom prst="rect">
            <a:avLst/>
          </a:prstGeom>
        </p:spPr>
      </p:pic>
    </p:spTree>
    <p:extLst>
      <p:ext uri="{BB962C8B-B14F-4D97-AF65-F5344CB8AC3E}">
        <p14:creationId xmlns:p14="http://schemas.microsoft.com/office/powerpoint/2010/main" val="87492804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a:t>Quick Reference Guide</a:t>
            </a:r>
            <a:r>
              <a:rPr lang="en-US" dirty="0"/>
              <a:t>: STAFF</a:t>
            </a:r>
            <a:br>
              <a:rPr lang="en-US" dirty="0"/>
            </a:br>
            <a:r>
              <a:rPr lang="en-US" sz="1400" dirty="0"/>
              <a:t>(continued)</a:t>
            </a:r>
            <a:endParaRPr lang="en-US" dirty="0"/>
          </a:p>
        </p:txBody>
      </p:sp>
      <p:sp>
        <p:nvSpPr>
          <p:cNvPr id="5" name="Slide Number Placeholder 4"/>
          <p:cNvSpPr>
            <a:spLocks noGrp="1"/>
          </p:cNvSpPr>
          <p:nvPr>
            <p:ph type="sldNum" sz="quarter" idx="4"/>
          </p:nvPr>
        </p:nvSpPr>
        <p:spPr/>
        <p:txBody>
          <a:bodyPr/>
          <a:lstStyle/>
          <a:p>
            <a:fld id="{7749E63D-D648-FD44-8A88-2CC5333ECCD2}" type="slidenum">
              <a:rPr lang="en-US" smtClean="0"/>
              <a:pPr/>
              <a:t>31</a:t>
            </a:fld>
            <a:endParaRPr lang="en-US" dirty="0"/>
          </a:p>
        </p:txBody>
      </p:sp>
      <p:sp>
        <p:nvSpPr>
          <p:cNvPr id="7" name="Title 1"/>
          <p:cNvSpPr txBox="1">
            <a:spLocks/>
          </p:cNvSpPr>
          <p:nvPr/>
        </p:nvSpPr>
        <p:spPr>
          <a:xfrm>
            <a:off x="533400" y="1655064"/>
            <a:ext cx="6705600" cy="769441"/>
          </a:xfrm>
          <a:prstGeom prst="rect">
            <a:avLst/>
          </a:prstGeom>
        </p:spPr>
        <p:txBody>
          <a:bodyPr wrap="square" lIns="0" rIns="0" anchor="t" anchorCtr="0">
            <a:spAutoFit/>
          </a:bodyPr>
          <a:lstStyle>
            <a:defPPr>
              <a:defRPr lang="en-US"/>
            </a:defPPr>
            <a:lvl1pPr>
              <a:spcBef>
                <a:spcPct val="0"/>
              </a:spcBef>
              <a:buNone/>
              <a:defRPr sz="1200">
                <a:solidFill>
                  <a:prstClr val="black">
                    <a:lumMod val="65000"/>
                    <a:lumOff val="35000"/>
                  </a:prstClr>
                </a:solidFill>
                <a:latin typeface="Arial" panose="020B0604020202020204" pitchFamily="34" charset="0"/>
                <a:ea typeface="Calibri Light" charset="0"/>
                <a:cs typeface="Arial" panose="020B0604020202020204" pitchFamily="34" charset="0"/>
              </a:defRPr>
            </a:lvl1pPr>
          </a:lstStyle>
          <a:p>
            <a:pPr>
              <a:spcBef>
                <a:spcPts val="0"/>
              </a:spcBef>
              <a:spcAft>
                <a:spcPts val="600"/>
              </a:spcAft>
            </a:pPr>
            <a:r>
              <a:rPr lang="en-US" b="1" dirty="0">
                <a:solidFill>
                  <a:srgbClr val="832B40"/>
                </a:solidFill>
              </a:rPr>
              <a:t>RESOURCES:</a:t>
            </a:r>
          </a:p>
          <a:p>
            <a:pPr>
              <a:spcBef>
                <a:spcPts val="0"/>
              </a:spcBef>
              <a:spcAft>
                <a:spcPts val="600"/>
              </a:spcAft>
            </a:pPr>
            <a:r>
              <a:rPr lang="en-US" sz="1100" dirty="0">
                <a:solidFill>
                  <a:schemeClr val="tx1"/>
                </a:solidFill>
              </a:rPr>
              <a:t>FEMA. </a:t>
            </a:r>
            <a:r>
              <a:rPr lang="en-US" sz="1100" i="1" dirty="0">
                <a:solidFill>
                  <a:schemeClr val="tx1"/>
                </a:solidFill>
              </a:rPr>
              <a:t>Prepare Your Organization for a Hurricane Playbook</a:t>
            </a:r>
            <a:r>
              <a:rPr lang="en-US" sz="1100" dirty="0">
                <a:solidFill>
                  <a:schemeClr val="tx1"/>
                </a:solidFill>
              </a:rPr>
              <a:t>. America’s PrepareAthon!</a:t>
            </a:r>
          </a:p>
          <a:p>
            <a:pPr>
              <a:spcBef>
                <a:spcPts val="0"/>
              </a:spcBef>
              <a:spcAft>
                <a:spcPts val="600"/>
              </a:spcAft>
            </a:pPr>
            <a:r>
              <a:rPr lang="en-US" sz="1100" dirty="0">
                <a:solidFill>
                  <a:schemeClr val="tx1"/>
                </a:solidFill>
              </a:rPr>
              <a:t>FEMA. </a:t>
            </a:r>
            <a:r>
              <a:rPr lang="en-US" sz="1100" i="1" dirty="0">
                <a:solidFill>
                  <a:schemeClr val="tx1"/>
                </a:solidFill>
              </a:rPr>
              <a:t>How to Prepare for a Hurricane</a:t>
            </a:r>
            <a:r>
              <a:rPr lang="en-US" sz="1100" dirty="0">
                <a:solidFill>
                  <a:schemeClr val="tx1"/>
                </a:solidFill>
              </a:rPr>
              <a:t>. America’s PrepareAthon! </a:t>
            </a:r>
          </a:p>
        </p:txBody>
      </p:sp>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l="4673" t="26899" r="5560" b="29140"/>
          <a:stretch/>
        </p:blipFill>
        <p:spPr>
          <a:xfrm>
            <a:off x="533400" y="2797839"/>
            <a:ext cx="6712907" cy="4254320"/>
          </a:xfrm>
          <a:prstGeom prst="rect">
            <a:avLst/>
          </a:prstGeom>
        </p:spPr>
      </p:pic>
    </p:spTree>
    <p:extLst>
      <p:ext uri="{BB962C8B-B14F-4D97-AF65-F5344CB8AC3E}">
        <p14:creationId xmlns:p14="http://schemas.microsoft.com/office/powerpoint/2010/main" val="221258394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a:t>Quick Reference Guide</a:t>
            </a:r>
            <a:r>
              <a:rPr lang="en-US" dirty="0"/>
              <a:t>: SURROUNDINGS</a:t>
            </a:r>
          </a:p>
        </p:txBody>
      </p:sp>
      <p:sp>
        <p:nvSpPr>
          <p:cNvPr id="5" name="Slide Number Placeholder 4"/>
          <p:cNvSpPr>
            <a:spLocks noGrp="1"/>
          </p:cNvSpPr>
          <p:nvPr>
            <p:ph type="sldNum" sz="quarter" idx="4"/>
          </p:nvPr>
        </p:nvSpPr>
        <p:spPr/>
        <p:txBody>
          <a:bodyPr/>
          <a:lstStyle/>
          <a:p>
            <a:fld id="{7749E63D-D648-FD44-8A88-2CC5333ECCD2}" type="slidenum">
              <a:rPr lang="en-US" smtClean="0"/>
              <a:pPr/>
              <a:t>32</a:t>
            </a:fld>
            <a:endParaRPr lang="en-US" dirty="0"/>
          </a:p>
        </p:txBody>
      </p:sp>
      <p:graphicFrame>
        <p:nvGraphicFramePr>
          <p:cNvPr id="7" name="Table 6"/>
          <p:cNvGraphicFramePr>
            <a:graphicFrameLocks noGrp="1"/>
          </p:cNvGraphicFramePr>
          <p:nvPr>
            <p:extLst>
              <p:ext uri="{D42A27DB-BD31-4B8C-83A1-F6EECF244321}">
                <p14:modId xmlns:p14="http://schemas.microsoft.com/office/powerpoint/2010/main" val="2806465070"/>
              </p:ext>
            </p:extLst>
          </p:nvPr>
        </p:nvGraphicFramePr>
        <p:xfrm>
          <a:off x="533400" y="1664348"/>
          <a:ext cx="6702552" cy="4632960"/>
        </p:xfrm>
        <a:graphic>
          <a:graphicData uri="http://schemas.openxmlformats.org/drawingml/2006/table">
            <a:tbl>
              <a:tblPr>
                <a:tableStyleId>{5C22544A-7EE6-4342-B048-85BDC9FD1C3A}</a:tableStyleId>
              </a:tblPr>
              <a:tblGrid>
                <a:gridCol w="1920240">
                  <a:extLst>
                    <a:ext uri="{9D8B030D-6E8A-4147-A177-3AD203B41FA5}">
                      <a16:colId xmlns:a16="http://schemas.microsoft.com/office/drawing/2014/main" val="20000"/>
                    </a:ext>
                  </a:extLst>
                </a:gridCol>
                <a:gridCol w="2496312">
                  <a:extLst>
                    <a:ext uri="{9D8B030D-6E8A-4147-A177-3AD203B41FA5}">
                      <a16:colId xmlns:a16="http://schemas.microsoft.com/office/drawing/2014/main" val="20001"/>
                    </a:ext>
                  </a:extLst>
                </a:gridCol>
                <a:gridCol w="2286000">
                  <a:extLst>
                    <a:ext uri="{9D8B030D-6E8A-4147-A177-3AD203B41FA5}">
                      <a16:colId xmlns:a16="http://schemas.microsoft.com/office/drawing/2014/main" val="20002"/>
                    </a:ext>
                  </a:extLst>
                </a:gridCol>
              </a:tblGrid>
              <a:tr h="457200">
                <a:tc>
                  <a:txBody>
                    <a:bodyPr/>
                    <a:lstStyle/>
                    <a:p>
                      <a:r>
                        <a:rPr lang="en-US" sz="1000" b="1" i="0" dirty="0">
                          <a:solidFill>
                            <a:schemeClr val="bg1"/>
                          </a:solidFill>
                          <a:latin typeface="Arial" panose="020B0604020202020204" pitchFamily="34" charset="0"/>
                          <a:ea typeface="Arial" charset="0"/>
                          <a:cs typeface="Arial" panose="020B0604020202020204" pitchFamily="34" charset="0"/>
                        </a:rPr>
                        <a:t>SURROUNDINGS RISKS</a:t>
                      </a:r>
                      <a:endParaRPr lang="en-US" sz="1000" b="1" dirty="0">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Arial" panose="020B0604020202020204" pitchFamily="34" charset="0"/>
                          <a:ea typeface="Arial" charset="0"/>
                          <a:cs typeface="Arial" panose="020B0604020202020204" pitchFamily="34" charset="0"/>
                        </a:rPr>
                        <a:t>MITIGATION SOLUTION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r>
                        <a:rPr lang="en-US" sz="1000" b="1" i="0" kern="1200" dirty="0">
                          <a:solidFill>
                            <a:schemeClr val="bg1"/>
                          </a:solidFill>
                          <a:latin typeface="Arial" panose="020B0604020202020204" pitchFamily="34" charset="0"/>
                          <a:ea typeface="Arial" charset="0"/>
                          <a:cs typeface="Arial" panose="020B0604020202020204" pitchFamily="34" charset="0"/>
                        </a:rPr>
                        <a:t>REFERENCES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extLst>
                  <a:ext uri="{0D108BD9-81ED-4DB2-BD59-A6C34878D82A}">
                    <a16:rowId xmlns:a16="http://schemas.microsoft.com/office/drawing/2014/main" val="10000"/>
                  </a:ext>
                </a:extLst>
              </a:tr>
              <a:tr h="640080">
                <a:tc>
                  <a:txBody>
                    <a:bodyPr/>
                    <a:lstStyle/>
                    <a:p>
                      <a:pPr marL="0" indent="0">
                        <a:spcAft>
                          <a:spcPts val="600"/>
                        </a:spcAft>
                      </a:pPr>
                      <a:r>
                        <a:rPr lang="en-US" sz="1000" b="0" baseline="0" dirty="0">
                          <a:solidFill>
                            <a:schemeClr val="tx1"/>
                          </a:solidFill>
                          <a:latin typeface="Arial" panose="020B0604020202020204" pitchFamily="34" charset="0"/>
                          <a:cs typeface="Arial" panose="020B0604020202020204" pitchFamily="34" charset="0"/>
                        </a:rPr>
                        <a:t>Signs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rowSpan="4">
                  <a:txBody>
                    <a:bodyPr/>
                    <a:lstStyle/>
                    <a:p>
                      <a:pPr marL="0" marR="0" indent="0" algn="l" defTabSz="457200" rtl="0" eaLnBrk="1" fontAlgn="auto" latinLnBrk="0" hangingPunct="1">
                        <a:lnSpc>
                          <a:spcPct val="100000"/>
                        </a:lnSpc>
                        <a:spcBef>
                          <a:spcPts val="300"/>
                        </a:spcBef>
                        <a:spcAft>
                          <a:spcPts val="30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Consult a professional landscaper, </a:t>
                      </a:r>
                      <a:br>
                        <a:rPr lang="en-US" sz="1000" b="0" dirty="0">
                          <a:solidFill>
                            <a:schemeClr val="tx1"/>
                          </a:solidFill>
                          <a:latin typeface="Arial" panose="020B0604020202020204" pitchFamily="34" charset="0"/>
                          <a:cs typeface="Arial" panose="020B0604020202020204" pitchFamily="34" charset="0"/>
                        </a:rPr>
                      </a:br>
                      <a:r>
                        <a:rPr lang="en-US" sz="1000" b="0" dirty="0">
                          <a:solidFill>
                            <a:schemeClr val="tx1"/>
                          </a:solidFill>
                          <a:latin typeface="Arial" panose="020B0604020202020204" pitchFamily="34" charset="0"/>
                          <a:cs typeface="Arial" panose="020B0604020202020204" pitchFamily="34" charset="0"/>
                        </a:rPr>
                        <a:t>and develop a plan for your surroundings that mitigates against damage from hurricanes by removing dead branches and other potential projectiles or </a:t>
                      </a:r>
                      <a:br>
                        <a:rPr lang="en-US" sz="1000" b="0" dirty="0">
                          <a:solidFill>
                            <a:schemeClr val="tx1"/>
                          </a:solidFill>
                          <a:latin typeface="Arial" panose="020B0604020202020204" pitchFamily="34" charset="0"/>
                          <a:cs typeface="Arial" panose="020B0604020202020204" pitchFamily="34" charset="0"/>
                        </a:rPr>
                      </a:br>
                      <a:r>
                        <a:rPr lang="en-US" sz="1000" b="0" dirty="0">
                          <a:solidFill>
                            <a:schemeClr val="tx1"/>
                          </a:solidFill>
                          <a:latin typeface="Arial" panose="020B0604020202020204" pitchFamily="34" charset="0"/>
                          <a:cs typeface="Arial" panose="020B0604020202020204" pitchFamily="34" charset="0"/>
                        </a:rPr>
                        <a:t>falling trees.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rowSpan="4">
                  <a:txBody>
                    <a:bodyPr/>
                    <a:lstStyle/>
                    <a:p>
                      <a:pPr>
                        <a:spcBef>
                          <a:spcPts val="0"/>
                        </a:spcBef>
                        <a:spcAft>
                          <a:spcPts val="600"/>
                        </a:spcAft>
                      </a:pPr>
                      <a:endParaRPr lang="en-US" sz="1000" b="0" i="1" dirty="0">
                        <a:solidFill>
                          <a:schemeClr val="tx1"/>
                        </a:solidFill>
                        <a:latin typeface="Arial" panose="020B0604020202020204" pitchFamily="34" charset="0"/>
                        <a:cs typeface="Arial" panose="020B0604020202020204" pitchFamily="34" charset="0"/>
                      </a:endParaRPr>
                    </a:p>
                    <a:p>
                      <a:pPr>
                        <a:spcBef>
                          <a:spcPts val="0"/>
                        </a:spcBef>
                        <a:spcAft>
                          <a:spcPts val="600"/>
                        </a:spcAft>
                      </a:pPr>
                      <a:endParaRPr lang="en-US" sz="1000" b="0" i="1" dirty="0">
                        <a:solidFill>
                          <a:schemeClr val="tx1"/>
                        </a:solidFill>
                        <a:latin typeface="Arial" panose="020B0604020202020204" pitchFamily="34" charset="0"/>
                        <a:cs typeface="Arial" panose="020B0604020202020204" pitchFamily="34" charset="0"/>
                      </a:endParaRPr>
                    </a:p>
                    <a:p>
                      <a:pPr>
                        <a:spcBef>
                          <a:spcPts val="0"/>
                        </a:spcBef>
                        <a:spcAft>
                          <a:spcPts val="600"/>
                        </a:spcAft>
                      </a:pPr>
                      <a:endParaRPr lang="en-US" sz="1000" b="0" i="1" dirty="0">
                        <a:solidFill>
                          <a:schemeClr val="tx1"/>
                        </a:solidFill>
                        <a:latin typeface="Arial" panose="020B0604020202020204" pitchFamily="34" charset="0"/>
                        <a:cs typeface="Arial" panose="020B0604020202020204" pitchFamily="34" charset="0"/>
                      </a:endParaRPr>
                    </a:p>
                    <a:p>
                      <a:pPr>
                        <a:spcBef>
                          <a:spcPts val="0"/>
                        </a:spcBef>
                        <a:spcAft>
                          <a:spcPts val="600"/>
                        </a:spcAft>
                      </a:pPr>
                      <a:r>
                        <a:rPr lang="en-US" sz="1000" b="0" i="1" dirty="0">
                          <a:solidFill>
                            <a:schemeClr val="tx1"/>
                          </a:solidFill>
                          <a:latin typeface="Arial" panose="020B0604020202020204" pitchFamily="34" charset="0"/>
                          <a:cs typeface="Arial" panose="020B0604020202020204" pitchFamily="34" charset="0"/>
                        </a:rPr>
                        <a:t>Remove Trees and Potential Windborne Missiles: Protecting Your Property from High Winds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1"/>
                  </a:ext>
                </a:extLst>
              </a:tr>
              <a:tr h="640080">
                <a:tc>
                  <a:txBody>
                    <a:bodyPr/>
                    <a:lstStyle/>
                    <a:p>
                      <a:pPr marL="0" indent="0">
                        <a:spcAft>
                          <a:spcPts val="600"/>
                        </a:spcAft>
                      </a:pPr>
                      <a:r>
                        <a:rPr lang="en-US" sz="1000" b="0" baseline="0" dirty="0">
                          <a:solidFill>
                            <a:schemeClr val="tx1"/>
                          </a:solidFill>
                          <a:latin typeface="Arial" panose="020B0604020202020204" pitchFamily="34" charset="0"/>
                          <a:cs typeface="Arial" panose="020B0604020202020204" pitchFamily="34" charset="0"/>
                        </a:rPr>
                        <a:t>Flagpoles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vMerge="1">
                  <a:txBody>
                    <a:bodyPr/>
                    <a:lstStyle/>
                    <a:p>
                      <a:pPr marL="0" marR="0" indent="0" algn="l" defTabSz="457200" rtl="0" eaLnBrk="1" fontAlgn="auto" latinLnBrk="0" hangingPunct="1">
                        <a:lnSpc>
                          <a:spcPct val="100000"/>
                        </a:lnSpc>
                        <a:spcBef>
                          <a:spcPts val="300"/>
                        </a:spcBef>
                        <a:spcAft>
                          <a:spcPts val="300"/>
                        </a:spcAft>
                        <a:buClrTx/>
                        <a:buSzTx/>
                        <a:buFontTx/>
                        <a:buNone/>
                        <a:tabLst/>
                        <a:defRPr/>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vMerge="1">
                  <a:txBody>
                    <a:bodyPr/>
                    <a:lstStyle/>
                    <a:p>
                      <a:pPr>
                        <a:spcBef>
                          <a:spcPts val="0"/>
                        </a:spcBef>
                        <a:spcAft>
                          <a:spcPts val="600"/>
                        </a:spcAft>
                      </a:pPr>
                      <a:endParaRPr lang="en-US" sz="1000" b="0" dirty="0">
                        <a:solidFill>
                          <a:schemeClr val="tx1"/>
                        </a:solidFill>
                        <a:latin typeface="Arial" panose="020B0604020202020204" pitchFamily="34" charset="0"/>
                        <a:cs typeface="Arial" panose="020B0604020202020204" pitchFamily="34" charset="0"/>
                      </a:endParaRP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2"/>
                  </a:ext>
                </a:extLst>
              </a:tr>
              <a:tr h="640080">
                <a:tc>
                  <a:txBody>
                    <a:bodyPr/>
                    <a:lstStyle/>
                    <a:p>
                      <a:pPr marL="0" indent="0">
                        <a:spcAft>
                          <a:spcPts val="600"/>
                        </a:spcAft>
                      </a:pPr>
                      <a:r>
                        <a:rPr lang="en-US" sz="1000" b="0" baseline="0" dirty="0">
                          <a:solidFill>
                            <a:schemeClr val="tx1"/>
                          </a:solidFill>
                          <a:latin typeface="Arial" panose="020B0604020202020204" pitchFamily="34" charset="0"/>
                          <a:cs typeface="Arial" panose="020B0604020202020204" pitchFamily="34" charset="0"/>
                        </a:rPr>
                        <a:t>Landscaping/Trees</a:t>
                      </a:r>
                    </a:p>
                    <a:p>
                      <a:pPr marL="0" indent="0">
                        <a:spcAft>
                          <a:spcPts val="600"/>
                        </a:spcAft>
                      </a:pPr>
                      <a:endParaRPr lang="en-US" sz="1000" b="0" baseline="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vMerge="1">
                  <a:txBody>
                    <a:bodyPr/>
                    <a:lstStyle/>
                    <a:p>
                      <a:pPr marL="0" marR="0" indent="0" algn="l" defTabSz="457200" rtl="0" eaLnBrk="1" fontAlgn="auto" latinLnBrk="0" hangingPunct="1">
                        <a:lnSpc>
                          <a:spcPct val="100000"/>
                        </a:lnSpc>
                        <a:spcBef>
                          <a:spcPts val="300"/>
                        </a:spcBef>
                        <a:spcAft>
                          <a:spcPts val="300"/>
                        </a:spcAft>
                        <a:buClrTx/>
                        <a:buSzTx/>
                        <a:buFontTx/>
                        <a:buNone/>
                        <a:tabLst/>
                        <a:defRPr/>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vMerge="1">
                  <a:txBody>
                    <a:bodyPr/>
                    <a:lstStyle/>
                    <a:p>
                      <a:pPr>
                        <a:spcBef>
                          <a:spcPts val="300"/>
                        </a:spcBef>
                        <a:spcAft>
                          <a:spcPts val="300"/>
                        </a:spcAft>
                      </a:pPr>
                      <a:endParaRPr lang="en-US" sz="1000" b="0" i="1" dirty="0">
                        <a:solidFill>
                          <a:schemeClr val="tx1"/>
                        </a:solidFill>
                        <a:latin typeface="Arial" panose="020B0604020202020204" pitchFamily="34" charset="0"/>
                        <a:cs typeface="Arial" panose="020B0604020202020204" pitchFamily="34" charset="0"/>
                      </a:endParaRP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3"/>
                  </a:ext>
                </a:extLst>
              </a:tr>
              <a:tr h="640080">
                <a:tc>
                  <a:txBody>
                    <a:bodyPr/>
                    <a:lstStyle/>
                    <a:p>
                      <a:pPr marL="0" indent="0">
                        <a:spcAft>
                          <a:spcPts val="600"/>
                        </a:spcAft>
                      </a:pPr>
                      <a:r>
                        <a:rPr lang="en-US" sz="1000" b="0" baseline="0" dirty="0">
                          <a:solidFill>
                            <a:schemeClr val="tx1"/>
                          </a:solidFill>
                          <a:latin typeface="Arial" panose="020B0604020202020204" pitchFamily="34" charset="0"/>
                          <a:cs typeface="Arial" panose="020B0604020202020204" pitchFamily="34" charset="0"/>
                        </a:rPr>
                        <a:t>Fences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vMerge="1">
                  <a:txBody>
                    <a:bodyPr/>
                    <a:lstStyle/>
                    <a:p>
                      <a:pPr marL="0" marR="0" indent="0" algn="l" defTabSz="457200" rtl="0" eaLnBrk="1" fontAlgn="auto" latinLnBrk="0" hangingPunct="1">
                        <a:lnSpc>
                          <a:spcPct val="100000"/>
                        </a:lnSpc>
                        <a:spcBef>
                          <a:spcPts val="300"/>
                        </a:spcBef>
                        <a:spcAft>
                          <a:spcPts val="300"/>
                        </a:spcAft>
                        <a:buClrTx/>
                        <a:buSzTx/>
                        <a:buFontTx/>
                        <a:buNone/>
                        <a:tabLst/>
                        <a:defRPr/>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vMerge="1">
                  <a:txBody>
                    <a:bodyPr/>
                    <a:lstStyle/>
                    <a:p>
                      <a:pPr>
                        <a:spcBef>
                          <a:spcPts val="300"/>
                        </a:spcBef>
                        <a:spcAft>
                          <a:spcPts val="300"/>
                        </a:spcAft>
                      </a:pPr>
                      <a:endParaRPr lang="en-US" sz="1000" b="0" i="1" dirty="0">
                        <a:solidFill>
                          <a:schemeClr val="tx1"/>
                        </a:solidFill>
                        <a:latin typeface="Arial" panose="020B0604020202020204" pitchFamily="34" charset="0"/>
                        <a:cs typeface="Arial" panose="020B0604020202020204" pitchFamily="34" charset="0"/>
                      </a:endParaRP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4"/>
                  </a:ext>
                </a:extLst>
              </a:tr>
              <a:tr h="640080">
                <a:tc>
                  <a:txBody>
                    <a:bodyPr/>
                    <a:lstStyle/>
                    <a:p>
                      <a:pPr marL="0" indent="0">
                        <a:spcAft>
                          <a:spcPts val="600"/>
                        </a:spcAft>
                      </a:pPr>
                      <a:r>
                        <a:rPr lang="en-US" sz="1000" b="0" baseline="0" dirty="0">
                          <a:solidFill>
                            <a:schemeClr val="tx1"/>
                          </a:solidFill>
                          <a:latin typeface="Arial" panose="020B0604020202020204" pitchFamily="34" charset="0"/>
                          <a:cs typeface="Arial" panose="020B0604020202020204" pitchFamily="34" charset="0"/>
                        </a:rPr>
                        <a:t>Floodwalls and Levees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300"/>
                        </a:spcBef>
                        <a:spcAft>
                          <a:spcPts val="30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Consult with a floodplain manager or professional engineer regarding land use or code restrictions/requirements in your area. If elevating the structure or performing </a:t>
                      </a:r>
                      <a:r>
                        <a:rPr lang="en-US" sz="1000" b="0" dirty="0" err="1">
                          <a:solidFill>
                            <a:schemeClr val="tx1"/>
                          </a:solidFill>
                          <a:latin typeface="Arial" panose="020B0604020202020204" pitchFamily="34" charset="0"/>
                          <a:cs typeface="Arial" panose="020B0604020202020204" pitchFamily="34" charset="0"/>
                        </a:rPr>
                        <a:t>floodproofing</a:t>
                      </a:r>
                      <a:r>
                        <a:rPr lang="en-US" sz="1000" b="0" dirty="0">
                          <a:solidFill>
                            <a:schemeClr val="tx1"/>
                          </a:solidFill>
                          <a:latin typeface="Arial" panose="020B0604020202020204" pitchFamily="34" charset="0"/>
                          <a:cs typeface="Arial" panose="020B0604020202020204" pitchFamily="34" charset="0"/>
                        </a:rPr>
                        <a:t> techniques is not feasible, then consider designing floodwalls or levees on the property to attempt to repel floodwaters.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spcBef>
                          <a:spcPts val="0"/>
                        </a:spcBef>
                        <a:spcAft>
                          <a:spcPts val="600"/>
                        </a:spcAft>
                      </a:pPr>
                      <a:endParaRPr lang="en-US" sz="1000" b="0" i="0" dirty="0">
                        <a:solidFill>
                          <a:schemeClr val="tx1"/>
                        </a:solidFill>
                        <a:latin typeface="Arial" panose="020B0604020202020204" pitchFamily="34" charset="0"/>
                        <a:cs typeface="Arial" panose="020B0604020202020204" pitchFamily="34" charset="0"/>
                      </a:endParaRPr>
                    </a:p>
                    <a:p>
                      <a:pPr>
                        <a:spcBef>
                          <a:spcPts val="0"/>
                        </a:spcBef>
                        <a:spcAft>
                          <a:spcPts val="600"/>
                        </a:spcAft>
                      </a:pPr>
                      <a:endParaRPr lang="en-US" sz="1000" b="0" i="0" dirty="0">
                        <a:solidFill>
                          <a:schemeClr val="tx1"/>
                        </a:solidFill>
                        <a:latin typeface="Arial" panose="020B0604020202020204" pitchFamily="34" charset="0"/>
                        <a:cs typeface="Arial" panose="020B0604020202020204" pitchFamily="34" charset="0"/>
                      </a:endParaRPr>
                    </a:p>
                    <a:p>
                      <a:pPr>
                        <a:spcBef>
                          <a:spcPts val="0"/>
                        </a:spcBef>
                        <a:spcAft>
                          <a:spcPts val="600"/>
                        </a:spcAft>
                      </a:pPr>
                      <a:endParaRPr lang="en-US" sz="1000" b="0" i="0" dirty="0">
                        <a:solidFill>
                          <a:schemeClr val="tx1"/>
                        </a:solidFill>
                        <a:latin typeface="Arial" panose="020B0604020202020204" pitchFamily="34" charset="0"/>
                        <a:cs typeface="Arial" panose="020B0604020202020204" pitchFamily="34" charset="0"/>
                      </a:endParaRPr>
                    </a:p>
                    <a:p>
                      <a:pPr>
                        <a:spcBef>
                          <a:spcPts val="0"/>
                        </a:spcBef>
                        <a:spcAft>
                          <a:spcPts val="600"/>
                        </a:spcAft>
                      </a:pPr>
                      <a:r>
                        <a:rPr lang="en-US" sz="1000" b="0" i="0" dirty="0">
                          <a:solidFill>
                            <a:schemeClr val="tx1"/>
                          </a:solidFill>
                          <a:latin typeface="Arial" panose="020B0604020202020204" pitchFamily="34" charset="0"/>
                          <a:cs typeface="Arial" panose="020B0604020202020204" pitchFamily="34" charset="0"/>
                        </a:rPr>
                        <a:t>FEMA P-936,</a:t>
                      </a:r>
                      <a:r>
                        <a:rPr lang="en-US" sz="1000" b="0" i="1" dirty="0">
                          <a:solidFill>
                            <a:schemeClr val="tx1"/>
                          </a:solidFill>
                          <a:latin typeface="Arial" panose="020B0604020202020204" pitchFamily="34" charset="0"/>
                          <a:cs typeface="Arial" panose="020B0604020202020204" pitchFamily="34" charset="0"/>
                        </a:rPr>
                        <a:t> </a:t>
                      </a:r>
                      <a:r>
                        <a:rPr lang="en-US" sz="1000" b="0" i="1" dirty="0" err="1">
                          <a:solidFill>
                            <a:schemeClr val="tx1"/>
                          </a:solidFill>
                          <a:latin typeface="Arial" panose="020B0604020202020204" pitchFamily="34" charset="0"/>
                          <a:cs typeface="Arial" panose="020B0604020202020204" pitchFamily="34" charset="0"/>
                        </a:rPr>
                        <a:t>Floodproofing</a:t>
                      </a:r>
                      <a:r>
                        <a:rPr lang="en-US" sz="1000" b="0" i="1" dirty="0">
                          <a:solidFill>
                            <a:schemeClr val="tx1"/>
                          </a:solidFill>
                          <a:latin typeface="Arial" panose="020B0604020202020204" pitchFamily="34" charset="0"/>
                          <a:cs typeface="Arial" panose="020B0604020202020204" pitchFamily="34" charset="0"/>
                        </a:rPr>
                        <a:t> </a:t>
                      </a:r>
                      <a:r>
                        <a:rPr lang="en-US" sz="1000" b="0" i="1" dirty="0" err="1">
                          <a:solidFill>
                            <a:schemeClr val="tx1"/>
                          </a:solidFill>
                          <a:latin typeface="Arial" panose="020B0604020202020204" pitchFamily="34" charset="0"/>
                          <a:cs typeface="Arial" panose="020B0604020202020204" pitchFamily="34" charset="0"/>
                        </a:rPr>
                        <a:t>NonResidential</a:t>
                      </a:r>
                      <a:r>
                        <a:rPr lang="en-US" sz="1000" b="0" i="1" dirty="0">
                          <a:solidFill>
                            <a:schemeClr val="tx1"/>
                          </a:solidFill>
                          <a:latin typeface="Arial" panose="020B0604020202020204" pitchFamily="34" charset="0"/>
                          <a:cs typeface="Arial" panose="020B0604020202020204" pitchFamily="34" charset="0"/>
                        </a:rPr>
                        <a:t> Buildings</a:t>
                      </a:r>
                    </a:p>
                    <a:p>
                      <a:pPr>
                        <a:spcBef>
                          <a:spcPts val="0"/>
                        </a:spcBef>
                        <a:spcAft>
                          <a:spcPts val="600"/>
                        </a:spcAft>
                      </a:pPr>
                      <a:r>
                        <a:rPr lang="en-US" sz="1000" b="0" i="0" dirty="0">
                          <a:solidFill>
                            <a:schemeClr val="tx1"/>
                          </a:solidFill>
                          <a:latin typeface="Arial" panose="020B0604020202020204" pitchFamily="34" charset="0"/>
                          <a:cs typeface="Arial" panose="020B0604020202020204" pitchFamily="34" charset="0"/>
                        </a:rPr>
                        <a:t>FEMA P-259, </a:t>
                      </a:r>
                      <a:r>
                        <a:rPr lang="en-US" sz="1000" b="0" i="1" dirty="0">
                          <a:solidFill>
                            <a:schemeClr val="tx1"/>
                          </a:solidFill>
                          <a:latin typeface="Arial" panose="020B0604020202020204" pitchFamily="34" charset="0"/>
                          <a:cs typeface="Arial" panose="020B0604020202020204" pitchFamily="34" charset="0"/>
                        </a:rPr>
                        <a:t>Engineering Principles and Practices for Retrofitting Flood-Prone Residential Structures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5"/>
                  </a:ext>
                </a:extLst>
              </a:tr>
            </a:tbl>
          </a:graphicData>
        </a:graphic>
      </p:graphicFrame>
      <p:pic>
        <p:nvPicPr>
          <p:cNvPr id="10" name="Picture 9"/>
          <p:cNvPicPr>
            <a:picLocks noChangeAspect="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65196" t="19286" r="15278" b="75347"/>
          <a:stretch/>
        </p:blipFill>
        <p:spPr>
          <a:xfrm>
            <a:off x="5067300" y="2184399"/>
            <a:ext cx="1517650" cy="539751"/>
          </a:xfrm>
          <a:prstGeom prst="rect">
            <a:avLst/>
          </a:prstGeom>
        </p:spPr>
      </p:pic>
      <p:pic>
        <p:nvPicPr>
          <p:cNvPr id="11" name="Picture 10"/>
          <p:cNvPicPr>
            <a:picLocks noChangeAspect="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65196" t="19286" r="15278" b="75347"/>
          <a:stretch/>
        </p:blipFill>
        <p:spPr>
          <a:xfrm>
            <a:off x="5067300" y="4777287"/>
            <a:ext cx="1517650" cy="539751"/>
          </a:xfrm>
          <a:prstGeom prst="rect">
            <a:avLst/>
          </a:prstGeom>
        </p:spPr>
      </p:pic>
    </p:spTree>
    <p:extLst>
      <p:ext uri="{BB962C8B-B14F-4D97-AF65-F5344CB8AC3E}">
        <p14:creationId xmlns:p14="http://schemas.microsoft.com/office/powerpoint/2010/main" val="332766955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a:t>Quick Reference Guide</a:t>
            </a:r>
            <a:r>
              <a:rPr lang="en-US" dirty="0"/>
              <a:t>: SPACE</a:t>
            </a:r>
          </a:p>
        </p:txBody>
      </p:sp>
      <p:sp>
        <p:nvSpPr>
          <p:cNvPr id="5" name="Slide Number Placeholder 4"/>
          <p:cNvSpPr>
            <a:spLocks noGrp="1"/>
          </p:cNvSpPr>
          <p:nvPr>
            <p:ph type="sldNum" sz="quarter" idx="4"/>
          </p:nvPr>
        </p:nvSpPr>
        <p:spPr/>
        <p:txBody>
          <a:bodyPr/>
          <a:lstStyle/>
          <a:p>
            <a:fld id="{7749E63D-D648-FD44-8A88-2CC5333ECCD2}" type="slidenum">
              <a:rPr lang="en-US" smtClean="0"/>
              <a:pPr/>
              <a:t>33</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3267035823"/>
              </p:ext>
            </p:extLst>
          </p:nvPr>
        </p:nvGraphicFramePr>
        <p:xfrm>
          <a:off x="533400" y="1664348"/>
          <a:ext cx="6702552" cy="2468880"/>
        </p:xfrm>
        <a:graphic>
          <a:graphicData uri="http://schemas.openxmlformats.org/drawingml/2006/table">
            <a:tbl>
              <a:tblPr>
                <a:tableStyleId>{5C22544A-7EE6-4342-B048-85BDC9FD1C3A}</a:tableStyleId>
              </a:tblPr>
              <a:tblGrid>
                <a:gridCol w="1920240">
                  <a:extLst>
                    <a:ext uri="{9D8B030D-6E8A-4147-A177-3AD203B41FA5}">
                      <a16:colId xmlns:a16="http://schemas.microsoft.com/office/drawing/2014/main" val="20000"/>
                    </a:ext>
                  </a:extLst>
                </a:gridCol>
                <a:gridCol w="2496312">
                  <a:extLst>
                    <a:ext uri="{9D8B030D-6E8A-4147-A177-3AD203B41FA5}">
                      <a16:colId xmlns:a16="http://schemas.microsoft.com/office/drawing/2014/main" val="20001"/>
                    </a:ext>
                  </a:extLst>
                </a:gridCol>
                <a:gridCol w="2286000">
                  <a:extLst>
                    <a:ext uri="{9D8B030D-6E8A-4147-A177-3AD203B41FA5}">
                      <a16:colId xmlns:a16="http://schemas.microsoft.com/office/drawing/2014/main" val="20002"/>
                    </a:ext>
                  </a:extLst>
                </a:gridCol>
              </a:tblGrid>
              <a:tr h="457200">
                <a:tc>
                  <a:txBody>
                    <a:bodyPr/>
                    <a:lstStyle/>
                    <a:p>
                      <a:r>
                        <a:rPr lang="en-US" sz="1000" b="1" i="0" dirty="0">
                          <a:solidFill>
                            <a:schemeClr val="bg1"/>
                          </a:solidFill>
                          <a:latin typeface="Arial" panose="020B0604020202020204" pitchFamily="34" charset="0"/>
                          <a:ea typeface="Arial" charset="0"/>
                          <a:cs typeface="Arial" panose="020B0604020202020204" pitchFamily="34" charset="0"/>
                        </a:rPr>
                        <a:t>SPACE RISKS</a:t>
                      </a:r>
                      <a:endParaRPr lang="en-US" sz="1000" b="1" dirty="0">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Arial" panose="020B0604020202020204" pitchFamily="34" charset="0"/>
                          <a:ea typeface="Arial" charset="0"/>
                          <a:cs typeface="Arial" panose="020B0604020202020204" pitchFamily="34" charset="0"/>
                        </a:rPr>
                        <a:t>MITIGATION SOLUTION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r>
                        <a:rPr lang="en-US" sz="1000" b="1" i="0" kern="1200" dirty="0">
                          <a:solidFill>
                            <a:schemeClr val="bg1"/>
                          </a:solidFill>
                          <a:latin typeface="Arial" panose="020B0604020202020204" pitchFamily="34" charset="0"/>
                          <a:ea typeface="Arial" charset="0"/>
                          <a:cs typeface="Arial" panose="020B0604020202020204" pitchFamily="34" charset="0"/>
                        </a:rPr>
                        <a:t>REFERENCES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extLst>
                  <a:ext uri="{0D108BD9-81ED-4DB2-BD59-A6C34878D82A}">
                    <a16:rowId xmlns:a16="http://schemas.microsoft.com/office/drawing/2014/main" val="10000"/>
                  </a:ext>
                </a:extLst>
              </a:tr>
              <a:tr h="640080">
                <a:tc>
                  <a:txBody>
                    <a:bodyPr/>
                    <a:lstStyle/>
                    <a:p>
                      <a:pPr marL="0" indent="0">
                        <a:spcAft>
                          <a:spcPts val="600"/>
                        </a:spcAft>
                      </a:pPr>
                      <a:r>
                        <a:rPr lang="en-US" sz="1000" b="0" baseline="0" dirty="0">
                          <a:solidFill>
                            <a:schemeClr val="tx1"/>
                          </a:solidFill>
                          <a:latin typeface="Arial" panose="020B0604020202020204" pitchFamily="34" charset="0"/>
                          <a:cs typeface="Arial" panose="020B0604020202020204" pitchFamily="34" charset="0"/>
                        </a:rPr>
                        <a:t>Contents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300"/>
                        </a:spcBef>
                        <a:spcAft>
                          <a:spcPts val="30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Determine and relocate your critical contents at least one foot above the BFE or the DFE, whichever is higher,</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spcBef>
                          <a:spcPts val="0"/>
                        </a:spcBef>
                        <a:spcAft>
                          <a:spcPts val="600"/>
                        </a:spcAft>
                      </a:pPr>
                      <a:endParaRPr lang="en-US" sz="1000" b="0" i="0" dirty="0">
                        <a:solidFill>
                          <a:schemeClr val="tx1"/>
                        </a:solidFill>
                        <a:latin typeface="Arial" panose="020B0604020202020204" pitchFamily="34" charset="0"/>
                        <a:cs typeface="Arial" panose="020B0604020202020204" pitchFamily="34" charset="0"/>
                      </a:endParaRPr>
                    </a:p>
                    <a:p>
                      <a:pPr>
                        <a:spcBef>
                          <a:spcPts val="0"/>
                        </a:spcBef>
                        <a:spcAft>
                          <a:spcPts val="600"/>
                        </a:spcAft>
                      </a:pPr>
                      <a:endParaRPr lang="en-US" sz="1000" b="0" i="0" dirty="0">
                        <a:solidFill>
                          <a:schemeClr val="tx1"/>
                        </a:solidFill>
                        <a:latin typeface="Arial" panose="020B0604020202020204" pitchFamily="34" charset="0"/>
                        <a:cs typeface="Arial" panose="020B0604020202020204" pitchFamily="34" charset="0"/>
                      </a:endParaRPr>
                    </a:p>
                    <a:p>
                      <a:pPr>
                        <a:spcBef>
                          <a:spcPts val="0"/>
                        </a:spcBef>
                        <a:spcAft>
                          <a:spcPts val="600"/>
                        </a:spcAft>
                      </a:pPr>
                      <a:endParaRPr lang="en-US" sz="1000" b="0" i="0" dirty="0">
                        <a:solidFill>
                          <a:schemeClr val="tx1"/>
                        </a:solidFill>
                        <a:latin typeface="Arial" panose="020B0604020202020204" pitchFamily="34" charset="0"/>
                        <a:cs typeface="Arial" panose="020B0604020202020204" pitchFamily="34" charset="0"/>
                      </a:endParaRPr>
                    </a:p>
                    <a:p>
                      <a:pPr>
                        <a:spcBef>
                          <a:spcPts val="0"/>
                        </a:spcBef>
                        <a:spcAft>
                          <a:spcPts val="600"/>
                        </a:spcAft>
                      </a:pPr>
                      <a:r>
                        <a:rPr lang="en-US" sz="1000" b="0" i="0" dirty="0">
                          <a:solidFill>
                            <a:schemeClr val="tx1"/>
                          </a:solidFill>
                          <a:latin typeface="Arial" panose="020B0604020202020204" pitchFamily="34" charset="0"/>
                          <a:cs typeface="Arial" panose="020B0604020202020204" pitchFamily="34" charset="0"/>
                        </a:rPr>
                        <a:t>FEMA P-936, </a:t>
                      </a:r>
                      <a:r>
                        <a:rPr lang="en-US" sz="1000" b="0" i="1" dirty="0" err="1">
                          <a:solidFill>
                            <a:schemeClr val="tx1"/>
                          </a:solidFill>
                          <a:latin typeface="Arial" panose="020B0604020202020204" pitchFamily="34" charset="0"/>
                          <a:cs typeface="Arial" panose="020B0604020202020204" pitchFamily="34" charset="0"/>
                        </a:rPr>
                        <a:t>Floodproofing</a:t>
                      </a:r>
                      <a:r>
                        <a:rPr lang="en-US" sz="1000" b="0" i="1" dirty="0">
                          <a:solidFill>
                            <a:schemeClr val="tx1"/>
                          </a:solidFill>
                          <a:latin typeface="Arial" panose="020B0604020202020204" pitchFamily="34" charset="0"/>
                          <a:cs typeface="Arial" panose="020B0604020202020204" pitchFamily="34" charset="0"/>
                        </a:rPr>
                        <a:t> </a:t>
                      </a:r>
                      <a:br>
                        <a:rPr lang="en-US" sz="1000" b="0" i="1" dirty="0">
                          <a:solidFill>
                            <a:schemeClr val="tx1"/>
                          </a:solidFill>
                          <a:latin typeface="Arial" panose="020B0604020202020204" pitchFamily="34" charset="0"/>
                          <a:cs typeface="Arial" panose="020B0604020202020204" pitchFamily="34" charset="0"/>
                        </a:rPr>
                      </a:br>
                      <a:r>
                        <a:rPr lang="en-US" sz="1000" b="0" i="1" dirty="0">
                          <a:solidFill>
                            <a:schemeClr val="tx1"/>
                          </a:solidFill>
                          <a:latin typeface="Arial" panose="020B0604020202020204" pitchFamily="34" charset="0"/>
                          <a:cs typeface="Arial" panose="020B0604020202020204" pitchFamily="34" charset="0"/>
                        </a:rPr>
                        <a:t>Non-Residential Buildings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1"/>
                  </a:ext>
                </a:extLst>
              </a:tr>
              <a:tr h="640080">
                <a:tc>
                  <a:txBody>
                    <a:bodyPr/>
                    <a:lstStyle/>
                    <a:p>
                      <a:pPr marL="0" indent="0">
                        <a:spcAft>
                          <a:spcPts val="600"/>
                        </a:spcAft>
                      </a:pPr>
                      <a:r>
                        <a:rPr lang="en-US" sz="1000" b="0" baseline="0" dirty="0">
                          <a:solidFill>
                            <a:schemeClr val="tx1"/>
                          </a:solidFill>
                          <a:latin typeface="Arial" panose="020B0604020202020204" pitchFamily="34" charset="0"/>
                          <a:cs typeface="Arial" panose="020B0604020202020204" pitchFamily="34" charset="0"/>
                        </a:rPr>
                        <a:t>Chemicals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300"/>
                        </a:spcBef>
                        <a:spcAft>
                          <a:spcPts val="30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Establish a method for safeguarding chemicals in your Preparedness and Mitigation Project Plan.</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spcBef>
                          <a:spcPts val="0"/>
                        </a:spcBef>
                        <a:spcAft>
                          <a:spcPts val="600"/>
                        </a:spcAft>
                      </a:pPr>
                      <a:endParaRPr lang="en-US" sz="1000" b="0" dirty="0">
                        <a:solidFill>
                          <a:schemeClr val="tx1"/>
                        </a:solidFill>
                        <a:latin typeface="Arial" panose="020B0604020202020204" pitchFamily="34" charset="0"/>
                        <a:cs typeface="Arial" panose="020B0604020202020204" pitchFamily="34" charset="0"/>
                      </a:endParaRPr>
                    </a:p>
                    <a:p>
                      <a:pPr>
                        <a:spcBef>
                          <a:spcPts val="0"/>
                        </a:spcBef>
                        <a:spcAft>
                          <a:spcPts val="600"/>
                        </a:spcAft>
                      </a:pPr>
                      <a:endParaRPr lang="en-US" sz="1000" b="0" dirty="0">
                        <a:solidFill>
                          <a:schemeClr val="tx1"/>
                        </a:solidFill>
                        <a:latin typeface="Arial" panose="020B0604020202020204" pitchFamily="34" charset="0"/>
                        <a:cs typeface="Arial" panose="020B0604020202020204" pitchFamily="34" charset="0"/>
                      </a:endParaRPr>
                    </a:p>
                    <a:p>
                      <a:pPr>
                        <a:spcBef>
                          <a:spcPts val="0"/>
                        </a:spcBef>
                        <a:spcAft>
                          <a:spcPts val="600"/>
                        </a:spcAft>
                      </a:pPr>
                      <a:endParaRPr lang="en-US" sz="1000" b="0" dirty="0">
                        <a:solidFill>
                          <a:schemeClr val="tx1"/>
                        </a:solidFill>
                        <a:latin typeface="Arial" panose="020B0604020202020204" pitchFamily="34" charset="0"/>
                        <a:cs typeface="Arial" panose="020B0604020202020204" pitchFamily="34" charset="0"/>
                      </a:endParaRPr>
                    </a:p>
                    <a:p>
                      <a:pPr>
                        <a:spcBef>
                          <a:spcPts val="0"/>
                        </a:spcBef>
                        <a:spcAft>
                          <a:spcPts val="600"/>
                        </a:spcAft>
                      </a:pPr>
                      <a:r>
                        <a:rPr lang="en-US" sz="1000" b="0" dirty="0">
                          <a:solidFill>
                            <a:schemeClr val="tx1"/>
                          </a:solidFill>
                          <a:latin typeface="Arial" panose="020B0604020202020204" pitchFamily="34" charset="0"/>
                          <a:cs typeface="Arial" panose="020B0604020202020204" pitchFamily="34" charset="0"/>
                        </a:rPr>
                        <a:t>Emergency Response Plan</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2"/>
                  </a:ext>
                </a:extLst>
              </a:tr>
            </a:tbl>
          </a:graphicData>
        </a:graphic>
      </p:graphicFrame>
      <p:pic>
        <p:nvPicPr>
          <p:cNvPr id="11" name="Picture 10"/>
          <p:cNvPicPr>
            <a:picLocks noChangeAspect="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65196" t="19286" r="15278" b="75347"/>
          <a:stretch/>
        </p:blipFill>
        <p:spPr>
          <a:xfrm>
            <a:off x="5067300" y="2184399"/>
            <a:ext cx="1517650" cy="539751"/>
          </a:xfrm>
          <a:prstGeom prst="rect">
            <a:avLst/>
          </a:prstGeom>
        </p:spPr>
      </p:pic>
      <p:pic>
        <p:nvPicPr>
          <p:cNvPr id="12" name="Picture 11"/>
          <p:cNvPicPr>
            <a:picLocks noChangeAspect="1"/>
          </p:cNvPicPr>
          <p:nvPr/>
        </p:nvPicPr>
        <p:blipFill rotWithShape="1">
          <a:blip r:embed="rId3">
            <a:extLst>
              <a:ext uri="{28A0092B-C50C-407E-A947-70E740481C1C}">
                <a14:useLocalDpi xmlns:a14="http://schemas.microsoft.com/office/drawing/2010/main" val="0"/>
              </a:ext>
            </a:extLst>
          </a:blip>
          <a:srcRect l="64303" t="42752" r="12168" b="50676"/>
          <a:stretch/>
        </p:blipFill>
        <p:spPr>
          <a:xfrm>
            <a:off x="5022936" y="3231675"/>
            <a:ext cx="1828713" cy="661095"/>
          </a:xfrm>
          <a:prstGeom prst="rect">
            <a:avLst/>
          </a:prstGeom>
        </p:spPr>
      </p:pic>
    </p:spTree>
    <p:extLst>
      <p:ext uri="{BB962C8B-B14F-4D97-AF65-F5344CB8AC3E}">
        <p14:creationId xmlns:p14="http://schemas.microsoft.com/office/powerpoint/2010/main" val="204001729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a:t>Quick Reference Guide</a:t>
            </a:r>
            <a:r>
              <a:rPr lang="en-US" dirty="0"/>
              <a:t>: SYSTEMS</a:t>
            </a:r>
          </a:p>
        </p:txBody>
      </p:sp>
      <p:sp>
        <p:nvSpPr>
          <p:cNvPr id="5" name="Slide Number Placeholder 4"/>
          <p:cNvSpPr>
            <a:spLocks noGrp="1"/>
          </p:cNvSpPr>
          <p:nvPr>
            <p:ph type="sldNum" sz="quarter" idx="4"/>
          </p:nvPr>
        </p:nvSpPr>
        <p:spPr/>
        <p:txBody>
          <a:bodyPr/>
          <a:lstStyle/>
          <a:p>
            <a:fld id="{7749E63D-D648-FD44-8A88-2CC5333ECCD2}" type="slidenum">
              <a:rPr lang="en-US" smtClean="0"/>
              <a:pPr/>
              <a:t>34</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3876394722"/>
              </p:ext>
            </p:extLst>
          </p:nvPr>
        </p:nvGraphicFramePr>
        <p:xfrm>
          <a:off x="533400" y="1664348"/>
          <a:ext cx="6702552" cy="5943600"/>
        </p:xfrm>
        <a:graphic>
          <a:graphicData uri="http://schemas.openxmlformats.org/drawingml/2006/table">
            <a:tbl>
              <a:tblPr>
                <a:tableStyleId>{5C22544A-7EE6-4342-B048-85BDC9FD1C3A}</a:tableStyleId>
              </a:tblPr>
              <a:tblGrid>
                <a:gridCol w="1920240">
                  <a:extLst>
                    <a:ext uri="{9D8B030D-6E8A-4147-A177-3AD203B41FA5}">
                      <a16:colId xmlns:a16="http://schemas.microsoft.com/office/drawing/2014/main" val="20000"/>
                    </a:ext>
                  </a:extLst>
                </a:gridCol>
                <a:gridCol w="2496312">
                  <a:extLst>
                    <a:ext uri="{9D8B030D-6E8A-4147-A177-3AD203B41FA5}">
                      <a16:colId xmlns:a16="http://schemas.microsoft.com/office/drawing/2014/main" val="20001"/>
                    </a:ext>
                  </a:extLst>
                </a:gridCol>
                <a:gridCol w="2286000">
                  <a:extLst>
                    <a:ext uri="{9D8B030D-6E8A-4147-A177-3AD203B41FA5}">
                      <a16:colId xmlns:a16="http://schemas.microsoft.com/office/drawing/2014/main" val="20002"/>
                    </a:ext>
                  </a:extLst>
                </a:gridCol>
              </a:tblGrid>
              <a:tr h="457200">
                <a:tc>
                  <a:txBody>
                    <a:bodyPr/>
                    <a:lstStyle/>
                    <a:p>
                      <a:r>
                        <a:rPr lang="en-US" sz="1000" b="1" i="0" dirty="0">
                          <a:solidFill>
                            <a:schemeClr val="bg1"/>
                          </a:solidFill>
                          <a:latin typeface="Arial" panose="020B0604020202020204" pitchFamily="34" charset="0"/>
                          <a:ea typeface="Arial" charset="0"/>
                          <a:cs typeface="Arial" panose="020B0604020202020204" pitchFamily="34" charset="0"/>
                        </a:rPr>
                        <a:t>SYSTEMS RISKS</a:t>
                      </a:r>
                      <a:endParaRPr lang="en-US" sz="1000" b="1" dirty="0">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Arial" panose="020B0604020202020204" pitchFamily="34" charset="0"/>
                          <a:ea typeface="Arial" charset="0"/>
                          <a:cs typeface="Arial" panose="020B0604020202020204" pitchFamily="34" charset="0"/>
                        </a:rPr>
                        <a:t>MITIGATION SOLUTION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r>
                        <a:rPr lang="en-US" sz="1000" b="1" i="0" kern="1200" dirty="0">
                          <a:solidFill>
                            <a:schemeClr val="bg1"/>
                          </a:solidFill>
                          <a:latin typeface="Arial" panose="020B0604020202020204" pitchFamily="34" charset="0"/>
                          <a:ea typeface="Arial" charset="0"/>
                          <a:cs typeface="Arial" panose="020B0604020202020204" pitchFamily="34" charset="0"/>
                        </a:rPr>
                        <a:t>REFERENCES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extLst>
                  <a:ext uri="{0D108BD9-81ED-4DB2-BD59-A6C34878D82A}">
                    <a16:rowId xmlns:a16="http://schemas.microsoft.com/office/drawing/2014/main" val="10000"/>
                  </a:ext>
                </a:extLst>
              </a:tr>
              <a:tr h="548640">
                <a:tc>
                  <a:txBody>
                    <a:bodyPr/>
                    <a:lstStyle/>
                    <a:p>
                      <a:pPr marL="0" indent="0">
                        <a:spcAft>
                          <a:spcPts val="600"/>
                        </a:spcAft>
                      </a:pPr>
                      <a:r>
                        <a:rPr lang="en-US" sz="1000" b="0" baseline="0" dirty="0">
                          <a:solidFill>
                            <a:schemeClr val="tx1"/>
                          </a:solidFill>
                          <a:latin typeface="Arial" panose="020B0604020202020204" pitchFamily="34" charset="0"/>
                          <a:cs typeface="Arial" panose="020B0604020202020204" pitchFamily="34" charset="0"/>
                        </a:rPr>
                        <a:t>Mechanical Systems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rowSpan="10">
                  <a:txBody>
                    <a:bodyPr/>
                    <a:lstStyle/>
                    <a:p>
                      <a:pPr marL="0" marR="0" indent="0" algn="l" defTabSz="457200" rtl="0" eaLnBrk="1" fontAlgn="auto" latinLnBrk="0" hangingPunct="1">
                        <a:lnSpc>
                          <a:spcPct val="100000"/>
                        </a:lnSpc>
                        <a:spcBef>
                          <a:spcPts val="300"/>
                        </a:spcBef>
                        <a:spcAft>
                          <a:spcPts val="30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Consult a professional engineer to evaluate and design structural connections to resist the expected wind loads and provide uplift resistance. </a:t>
                      </a:r>
                    </a:p>
                    <a:p>
                      <a:pPr marL="0" marR="0" indent="0" algn="l" defTabSz="457200" rtl="0" eaLnBrk="1" fontAlgn="auto" latinLnBrk="0" hangingPunct="1">
                        <a:lnSpc>
                          <a:spcPct val="100000"/>
                        </a:lnSpc>
                        <a:spcBef>
                          <a:spcPts val="300"/>
                        </a:spcBef>
                        <a:spcAft>
                          <a:spcPts val="30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Additionally, consult a professional to evaluate and design for the following flood mitigation techniques:</a:t>
                      </a:r>
                    </a:p>
                    <a:p>
                      <a:pPr marL="112713" marR="0" indent="-112713" algn="l" defTabSz="457200" rtl="0" eaLnBrk="1" fontAlgn="auto" latinLnBrk="0" hangingPunct="1">
                        <a:lnSpc>
                          <a:spcPct val="100000"/>
                        </a:lnSpc>
                        <a:spcBef>
                          <a:spcPts val="300"/>
                        </a:spcBef>
                        <a:spcAft>
                          <a:spcPts val="300"/>
                        </a:spcAft>
                        <a:buClrTx/>
                        <a:buSzTx/>
                        <a:buFont typeface="Arial" panose="020B0604020202020204" pitchFamily="34" charset="0"/>
                        <a:buChar char="•"/>
                        <a:tabLst/>
                        <a:defRPr/>
                      </a:pPr>
                      <a:r>
                        <a:rPr lang="en-US" sz="1000" b="0" dirty="0">
                          <a:solidFill>
                            <a:schemeClr val="tx1"/>
                          </a:solidFill>
                          <a:latin typeface="Arial" panose="020B0604020202020204" pitchFamily="34" charset="0"/>
                          <a:cs typeface="Arial" panose="020B0604020202020204" pitchFamily="34" charset="0"/>
                        </a:rPr>
                        <a:t>Elevate service equipment at least </a:t>
                      </a:r>
                      <a:br>
                        <a:rPr lang="en-US" sz="1000" b="0" dirty="0">
                          <a:solidFill>
                            <a:schemeClr val="tx1"/>
                          </a:solidFill>
                          <a:latin typeface="Arial" panose="020B0604020202020204" pitchFamily="34" charset="0"/>
                          <a:cs typeface="Arial" panose="020B0604020202020204" pitchFamily="34" charset="0"/>
                        </a:rPr>
                      </a:br>
                      <a:r>
                        <a:rPr lang="en-US" sz="1000" b="0" dirty="0">
                          <a:solidFill>
                            <a:schemeClr val="tx1"/>
                          </a:solidFill>
                          <a:latin typeface="Arial" panose="020B0604020202020204" pitchFamily="34" charset="0"/>
                          <a:cs typeface="Arial" panose="020B0604020202020204" pitchFamily="34" charset="0"/>
                        </a:rPr>
                        <a:t>12-inches above BFE. Use platforms or pedestals for equipment installed </a:t>
                      </a:r>
                      <a:br>
                        <a:rPr lang="en-US" sz="1000" b="0" dirty="0">
                          <a:solidFill>
                            <a:schemeClr val="tx1"/>
                          </a:solidFill>
                          <a:latin typeface="Arial" panose="020B0604020202020204" pitchFamily="34" charset="0"/>
                          <a:cs typeface="Arial" panose="020B0604020202020204" pitchFamily="34" charset="0"/>
                        </a:rPr>
                      </a:br>
                      <a:r>
                        <a:rPr lang="en-US" sz="1000" b="0" dirty="0">
                          <a:solidFill>
                            <a:schemeClr val="tx1"/>
                          </a:solidFill>
                          <a:latin typeface="Arial" panose="020B0604020202020204" pitchFamily="34" charset="0"/>
                          <a:cs typeface="Arial" panose="020B0604020202020204" pitchFamily="34" charset="0"/>
                        </a:rPr>
                        <a:t>on the ground.</a:t>
                      </a:r>
                    </a:p>
                    <a:p>
                      <a:pPr marL="112713" marR="0" indent="-112713" algn="l" defTabSz="457200" rtl="0" eaLnBrk="1" fontAlgn="auto" latinLnBrk="0" hangingPunct="1">
                        <a:lnSpc>
                          <a:spcPct val="100000"/>
                        </a:lnSpc>
                        <a:spcBef>
                          <a:spcPts val="300"/>
                        </a:spcBef>
                        <a:spcAft>
                          <a:spcPts val="300"/>
                        </a:spcAft>
                        <a:buClrTx/>
                        <a:buSzTx/>
                        <a:buFont typeface="Arial" panose="020B0604020202020204" pitchFamily="34" charset="0"/>
                        <a:buChar char="•"/>
                        <a:tabLst/>
                        <a:defRPr/>
                      </a:pPr>
                      <a:r>
                        <a:rPr lang="en-US" sz="1000" b="0" dirty="0">
                          <a:solidFill>
                            <a:schemeClr val="tx1"/>
                          </a:solidFill>
                          <a:latin typeface="Arial" panose="020B0604020202020204" pitchFamily="34" charset="0"/>
                          <a:cs typeface="Arial" panose="020B0604020202020204" pitchFamily="34" charset="0"/>
                        </a:rPr>
                        <a:t>Relocate equipment to an existing location above the BFE.</a:t>
                      </a:r>
                    </a:p>
                    <a:p>
                      <a:pPr marL="112713" marR="0" indent="-112713" algn="l" defTabSz="457200" rtl="0" eaLnBrk="1" fontAlgn="auto" latinLnBrk="0" hangingPunct="1">
                        <a:lnSpc>
                          <a:spcPct val="100000"/>
                        </a:lnSpc>
                        <a:spcBef>
                          <a:spcPts val="300"/>
                        </a:spcBef>
                        <a:spcAft>
                          <a:spcPts val="300"/>
                        </a:spcAft>
                        <a:buClrTx/>
                        <a:buSzTx/>
                        <a:buFont typeface="Arial" panose="020B0604020202020204" pitchFamily="34" charset="0"/>
                        <a:buChar char="•"/>
                        <a:tabLst/>
                        <a:defRPr/>
                      </a:pPr>
                      <a:r>
                        <a:rPr lang="en-US" sz="1000" b="0" dirty="0">
                          <a:solidFill>
                            <a:schemeClr val="tx1"/>
                          </a:solidFill>
                          <a:latin typeface="Arial" panose="020B0604020202020204" pitchFamily="34" charset="0"/>
                          <a:cs typeface="Arial" panose="020B0604020202020204" pitchFamily="34" charset="0"/>
                        </a:rPr>
                        <a:t>Protect the equipment in place with floodwalls, shields, or anchors and </a:t>
                      </a:r>
                      <a:br>
                        <a:rPr lang="en-US" sz="1000" b="0" dirty="0">
                          <a:solidFill>
                            <a:schemeClr val="tx1"/>
                          </a:solidFill>
                          <a:latin typeface="Arial" panose="020B0604020202020204" pitchFamily="34" charset="0"/>
                          <a:cs typeface="Arial" panose="020B0604020202020204" pitchFamily="34" charset="0"/>
                        </a:rPr>
                      </a:br>
                      <a:r>
                        <a:rPr lang="en-US" sz="1000" b="0" dirty="0">
                          <a:solidFill>
                            <a:schemeClr val="tx1"/>
                          </a:solidFill>
                          <a:latin typeface="Arial" panose="020B0604020202020204" pitchFamily="34" charset="0"/>
                          <a:cs typeface="Arial" panose="020B0604020202020204" pitchFamily="34" charset="0"/>
                        </a:rPr>
                        <a:t>tie-downs.</a:t>
                      </a:r>
                    </a:p>
                    <a:p>
                      <a:pPr marL="0" marR="0" indent="0" algn="l" defTabSz="457200" rtl="0" eaLnBrk="1" fontAlgn="auto" latinLnBrk="0" hangingPunct="1">
                        <a:lnSpc>
                          <a:spcPct val="100000"/>
                        </a:lnSpc>
                        <a:spcBef>
                          <a:spcPts val="300"/>
                        </a:spcBef>
                        <a:spcAft>
                          <a:spcPts val="30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 </a:t>
                      </a:r>
                    </a:p>
                    <a:p>
                      <a:pPr marL="0" marR="0" indent="0" algn="l" defTabSz="457200" rtl="0" eaLnBrk="1" fontAlgn="auto" latinLnBrk="0" hangingPunct="1">
                        <a:lnSpc>
                          <a:spcPct val="100000"/>
                        </a:lnSpc>
                        <a:spcBef>
                          <a:spcPts val="300"/>
                        </a:spcBef>
                        <a:spcAft>
                          <a:spcPts val="30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Protect drainage systems with backflow valves. Consult a professional plumber for proper installation of these devices.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rowSpan="10">
                  <a:txBody>
                    <a:bodyPr/>
                    <a:lstStyle/>
                    <a:p>
                      <a:pPr>
                        <a:spcBef>
                          <a:spcPts val="0"/>
                        </a:spcBef>
                        <a:spcAft>
                          <a:spcPts val="600"/>
                        </a:spcAft>
                      </a:pPr>
                      <a:endParaRPr lang="en-US" sz="1000" b="0" i="1" dirty="0">
                        <a:solidFill>
                          <a:schemeClr val="tx1"/>
                        </a:solidFill>
                        <a:latin typeface="Arial" panose="020B0604020202020204" pitchFamily="34" charset="0"/>
                        <a:cs typeface="Arial" panose="020B0604020202020204" pitchFamily="34" charset="0"/>
                      </a:endParaRPr>
                    </a:p>
                    <a:p>
                      <a:pPr>
                        <a:spcBef>
                          <a:spcPts val="0"/>
                        </a:spcBef>
                        <a:spcAft>
                          <a:spcPts val="600"/>
                        </a:spcAft>
                      </a:pPr>
                      <a:endParaRPr lang="en-US" sz="1000" b="0" i="1" dirty="0">
                        <a:solidFill>
                          <a:schemeClr val="tx1"/>
                        </a:solidFill>
                        <a:latin typeface="Arial" panose="020B0604020202020204" pitchFamily="34" charset="0"/>
                        <a:cs typeface="Arial" panose="020B0604020202020204" pitchFamily="34" charset="0"/>
                      </a:endParaRPr>
                    </a:p>
                    <a:p>
                      <a:pPr>
                        <a:spcBef>
                          <a:spcPts val="0"/>
                        </a:spcBef>
                        <a:spcAft>
                          <a:spcPts val="600"/>
                        </a:spcAft>
                      </a:pPr>
                      <a:endParaRPr lang="en-US" sz="1000" b="0" i="1" dirty="0">
                        <a:solidFill>
                          <a:schemeClr val="tx1"/>
                        </a:solidFill>
                        <a:latin typeface="Arial" panose="020B0604020202020204" pitchFamily="34" charset="0"/>
                        <a:cs typeface="Arial" panose="020B0604020202020204" pitchFamily="34" charset="0"/>
                      </a:endParaRPr>
                    </a:p>
                    <a:p>
                      <a:pPr>
                        <a:spcBef>
                          <a:spcPts val="0"/>
                        </a:spcBef>
                        <a:spcAft>
                          <a:spcPts val="600"/>
                        </a:spcAft>
                      </a:pPr>
                      <a:r>
                        <a:rPr lang="en-US" sz="1000" b="0" i="0" dirty="0">
                          <a:solidFill>
                            <a:schemeClr val="tx1"/>
                          </a:solidFill>
                          <a:latin typeface="Arial" panose="020B0604020202020204" pitchFamily="34" charset="0"/>
                          <a:cs typeface="Arial" panose="020B0604020202020204" pitchFamily="34" charset="0"/>
                        </a:rPr>
                        <a:t>FEMA P-424, </a:t>
                      </a:r>
                      <a:r>
                        <a:rPr lang="en-US" sz="1000" b="0" i="1" dirty="0">
                          <a:solidFill>
                            <a:schemeClr val="tx1"/>
                          </a:solidFill>
                          <a:latin typeface="Arial" panose="020B0604020202020204" pitchFamily="34" charset="0"/>
                          <a:cs typeface="Arial" panose="020B0604020202020204" pitchFamily="34" charset="0"/>
                        </a:rPr>
                        <a:t>Design Guide for Improving School Safety in Earthquakes, Floods, and High Winds</a:t>
                      </a:r>
                    </a:p>
                    <a:p>
                      <a:pPr>
                        <a:spcBef>
                          <a:spcPts val="0"/>
                        </a:spcBef>
                        <a:spcAft>
                          <a:spcPts val="600"/>
                        </a:spcAft>
                      </a:pPr>
                      <a:endParaRPr lang="en-US" sz="1000" b="0" i="1" dirty="0">
                        <a:solidFill>
                          <a:schemeClr val="tx1"/>
                        </a:solidFill>
                        <a:latin typeface="Arial" panose="020B0604020202020204" pitchFamily="34" charset="0"/>
                        <a:cs typeface="Arial" panose="020B0604020202020204" pitchFamily="34" charset="0"/>
                      </a:endParaRPr>
                    </a:p>
                    <a:p>
                      <a:pPr>
                        <a:spcBef>
                          <a:spcPts val="0"/>
                        </a:spcBef>
                        <a:spcAft>
                          <a:spcPts val="600"/>
                        </a:spcAft>
                      </a:pPr>
                      <a:endParaRPr lang="en-US" sz="1000" b="0" i="1" dirty="0">
                        <a:solidFill>
                          <a:schemeClr val="tx1"/>
                        </a:solidFill>
                        <a:latin typeface="Arial" panose="020B0604020202020204" pitchFamily="34" charset="0"/>
                        <a:cs typeface="Arial" panose="020B0604020202020204" pitchFamily="34" charset="0"/>
                      </a:endParaRPr>
                    </a:p>
                    <a:p>
                      <a:pPr>
                        <a:spcBef>
                          <a:spcPts val="0"/>
                        </a:spcBef>
                        <a:spcAft>
                          <a:spcPts val="600"/>
                        </a:spcAft>
                      </a:pPr>
                      <a:endParaRPr lang="en-US" sz="1000" b="0" i="1" dirty="0">
                        <a:solidFill>
                          <a:schemeClr val="tx1"/>
                        </a:solidFill>
                        <a:latin typeface="Arial" panose="020B0604020202020204" pitchFamily="34" charset="0"/>
                        <a:cs typeface="Arial" panose="020B0604020202020204" pitchFamily="34" charset="0"/>
                      </a:endParaRPr>
                    </a:p>
                    <a:p>
                      <a:pPr>
                        <a:spcBef>
                          <a:spcPts val="0"/>
                        </a:spcBef>
                        <a:spcAft>
                          <a:spcPts val="600"/>
                        </a:spcAft>
                      </a:pPr>
                      <a:endParaRPr lang="en-US" sz="1000" b="0" i="1" dirty="0">
                        <a:solidFill>
                          <a:schemeClr val="tx1"/>
                        </a:solidFill>
                        <a:latin typeface="Arial" panose="020B0604020202020204" pitchFamily="34" charset="0"/>
                        <a:cs typeface="Arial" panose="020B0604020202020204" pitchFamily="34" charset="0"/>
                      </a:endParaRPr>
                    </a:p>
                    <a:p>
                      <a:pPr>
                        <a:spcBef>
                          <a:spcPts val="0"/>
                        </a:spcBef>
                        <a:spcAft>
                          <a:spcPts val="600"/>
                        </a:spcAft>
                      </a:pPr>
                      <a:r>
                        <a:rPr lang="en-US" sz="1000" b="0" i="0" dirty="0">
                          <a:solidFill>
                            <a:schemeClr val="tx1"/>
                          </a:solidFill>
                          <a:latin typeface="Arial" panose="020B0604020202020204" pitchFamily="34" charset="0"/>
                          <a:cs typeface="Arial" panose="020B0604020202020204" pitchFamily="34" charset="0"/>
                        </a:rPr>
                        <a:t>FEMA P-259, </a:t>
                      </a:r>
                      <a:r>
                        <a:rPr lang="en-US" sz="1000" b="0" i="1" dirty="0">
                          <a:solidFill>
                            <a:schemeClr val="tx1"/>
                          </a:solidFill>
                          <a:latin typeface="Arial" panose="020B0604020202020204" pitchFamily="34" charset="0"/>
                          <a:cs typeface="Arial" panose="020B0604020202020204" pitchFamily="34" charset="0"/>
                        </a:rPr>
                        <a:t>Engineering Principles and Practices for Retrofitting </a:t>
                      </a:r>
                      <a:r>
                        <a:rPr lang="en-US" sz="1000" b="0" i="1" dirty="0" err="1">
                          <a:solidFill>
                            <a:schemeClr val="tx1"/>
                          </a:solidFill>
                          <a:latin typeface="Arial" panose="020B0604020202020204" pitchFamily="34" charset="0"/>
                          <a:cs typeface="Arial" panose="020B0604020202020204" pitchFamily="34" charset="0"/>
                        </a:rPr>
                        <a:t>FloodProne</a:t>
                      </a:r>
                      <a:r>
                        <a:rPr lang="en-US" sz="1000" b="0" i="1" dirty="0">
                          <a:solidFill>
                            <a:schemeClr val="tx1"/>
                          </a:solidFill>
                          <a:latin typeface="Arial" panose="020B0604020202020204" pitchFamily="34" charset="0"/>
                          <a:cs typeface="Arial" panose="020B0604020202020204" pitchFamily="34" charset="0"/>
                        </a:rPr>
                        <a:t> Residential Structures</a:t>
                      </a:r>
                    </a:p>
                    <a:p>
                      <a:pPr>
                        <a:spcBef>
                          <a:spcPts val="0"/>
                        </a:spcBef>
                        <a:spcAft>
                          <a:spcPts val="600"/>
                        </a:spcAft>
                      </a:pPr>
                      <a:r>
                        <a:rPr lang="en-US" sz="1000" b="0" i="0" dirty="0">
                          <a:solidFill>
                            <a:schemeClr val="tx1"/>
                          </a:solidFill>
                          <a:latin typeface="Arial" panose="020B0604020202020204" pitchFamily="34" charset="0"/>
                          <a:cs typeface="Arial" panose="020B0604020202020204" pitchFamily="34" charset="0"/>
                        </a:rPr>
                        <a:t>FEMA P-936, </a:t>
                      </a:r>
                      <a:r>
                        <a:rPr lang="en-US" sz="1000" b="0" i="1" dirty="0" err="1">
                          <a:solidFill>
                            <a:schemeClr val="tx1"/>
                          </a:solidFill>
                          <a:latin typeface="Arial" panose="020B0604020202020204" pitchFamily="34" charset="0"/>
                          <a:cs typeface="Arial" panose="020B0604020202020204" pitchFamily="34" charset="0"/>
                        </a:rPr>
                        <a:t>Floodproofing</a:t>
                      </a:r>
                      <a:r>
                        <a:rPr lang="en-US" sz="1000" b="0" i="1" dirty="0">
                          <a:solidFill>
                            <a:schemeClr val="tx1"/>
                          </a:solidFill>
                          <a:latin typeface="Arial" panose="020B0604020202020204" pitchFamily="34" charset="0"/>
                          <a:cs typeface="Arial" panose="020B0604020202020204" pitchFamily="34" charset="0"/>
                        </a:rPr>
                        <a:t> </a:t>
                      </a:r>
                      <a:br>
                        <a:rPr lang="en-US" sz="1000" b="0" i="1" dirty="0">
                          <a:solidFill>
                            <a:schemeClr val="tx1"/>
                          </a:solidFill>
                          <a:latin typeface="Arial" panose="020B0604020202020204" pitchFamily="34" charset="0"/>
                          <a:cs typeface="Arial" panose="020B0604020202020204" pitchFamily="34" charset="0"/>
                        </a:rPr>
                      </a:br>
                      <a:r>
                        <a:rPr lang="en-US" sz="1000" b="0" i="1" dirty="0">
                          <a:solidFill>
                            <a:schemeClr val="tx1"/>
                          </a:solidFill>
                          <a:latin typeface="Arial" panose="020B0604020202020204" pitchFamily="34" charset="0"/>
                          <a:cs typeface="Arial" panose="020B0604020202020204" pitchFamily="34" charset="0"/>
                        </a:rPr>
                        <a:t>Non-Residential Buildings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1"/>
                  </a:ext>
                </a:extLst>
              </a:tr>
              <a:tr h="548640">
                <a:tc>
                  <a:txBody>
                    <a:bodyPr/>
                    <a:lstStyle/>
                    <a:p>
                      <a:pPr marL="0" indent="0">
                        <a:spcAft>
                          <a:spcPts val="600"/>
                        </a:spcAft>
                      </a:pPr>
                      <a:r>
                        <a:rPr lang="en-US" sz="1000" b="0" baseline="0" dirty="0">
                          <a:solidFill>
                            <a:schemeClr val="tx1"/>
                          </a:solidFill>
                          <a:latin typeface="Arial" panose="020B0604020202020204" pitchFamily="34" charset="0"/>
                          <a:cs typeface="Arial" panose="020B0604020202020204" pitchFamily="34" charset="0"/>
                        </a:rPr>
                        <a:t>Fuel Tanks/Systems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vMerge="1">
                  <a:txBody>
                    <a:bodyPr/>
                    <a:lstStyle/>
                    <a:p>
                      <a:pPr marL="0" marR="0" indent="0" algn="l" defTabSz="457200" rtl="0" eaLnBrk="1" fontAlgn="auto" latinLnBrk="0" hangingPunct="1">
                        <a:lnSpc>
                          <a:spcPct val="100000"/>
                        </a:lnSpc>
                        <a:spcBef>
                          <a:spcPts val="300"/>
                        </a:spcBef>
                        <a:spcAft>
                          <a:spcPts val="300"/>
                        </a:spcAft>
                        <a:buClrTx/>
                        <a:buSzTx/>
                        <a:buFontTx/>
                        <a:buNone/>
                        <a:tabLst/>
                        <a:defRPr/>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vMerge="1">
                  <a:txBody>
                    <a:bodyPr/>
                    <a:lstStyle/>
                    <a:p>
                      <a:pPr>
                        <a:spcBef>
                          <a:spcPts val="0"/>
                        </a:spcBef>
                        <a:spcAft>
                          <a:spcPts val="600"/>
                        </a:spcAft>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2"/>
                  </a:ext>
                </a:extLst>
              </a:tr>
              <a:tr h="548640">
                <a:tc>
                  <a:txBody>
                    <a:bodyPr/>
                    <a:lstStyle/>
                    <a:p>
                      <a:pPr marL="0" indent="0">
                        <a:spcAft>
                          <a:spcPts val="600"/>
                        </a:spcAft>
                      </a:pPr>
                      <a:r>
                        <a:rPr lang="en-US" sz="1000" b="0" baseline="0" dirty="0">
                          <a:solidFill>
                            <a:schemeClr val="tx1"/>
                          </a:solidFill>
                          <a:latin typeface="Arial" panose="020B0604020202020204" pitchFamily="34" charset="0"/>
                          <a:cs typeface="Arial" panose="020B0604020202020204" pitchFamily="34" charset="0"/>
                        </a:rPr>
                        <a:t>Electrical Systems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vMerge="1">
                  <a:txBody>
                    <a:bodyPr/>
                    <a:lstStyle/>
                    <a:p>
                      <a:pPr marL="0" marR="0" indent="0" algn="l" defTabSz="457200" rtl="0" eaLnBrk="1" fontAlgn="auto" latinLnBrk="0" hangingPunct="1">
                        <a:lnSpc>
                          <a:spcPct val="100000"/>
                        </a:lnSpc>
                        <a:spcBef>
                          <a:spcPts val="300"/>
                        </a:spcBef>
                        <a:spcAft>
                          <a:spcPts val="300"/>
                        </a:spcAft>
                        <a:buClrTx/>
                        <a:buSzTx/>
                        <a:buFontTx/>
                        <a:buNone/>
                        <a:tabLst/>
                        <a:defRPr/>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vMerge="1">
                  <a:txBody>
                    <a:bodyPr/>
                    <a:lstStyle/>
                    <a:p>
                      <a:pPr>
                        <a:spcBef>
                          <a:spcPts val="0"/>
                        </a:spcBef>
                        <a:spcAft>
                          <a:spcPts val="600"/>
                        </a:spcAft>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3"/>
                  </a:ext>
                </a:extLst>
              </a:tr>
              <a:tr h="548640">
                <a:tc>
                  <a:txBody>
                    <a:bodyPr/>
                    <a:lstStyle/>
                    <a:p>
                      <a:pPr marL="0" indent="0">
                        <a:spcAft>
                          <a:spcPts val="600"/>
                        </a:spcAft>
                      </a:pPr>
                      <a:r>
                        <a:rPr lang="en-US" sz="1000" b="0" baseline="0" dirty="0">
                          <a:solidFill>
                            <a:schemeClr val="tx1"/>
                          </a:solidFill>
                          <a:latin typeface="Arial" panose="020B0604020202020204" pitchFamily="34" charset="0"/>
                          <a:cs typeface="Arial" panose="020B0604020202020204" pitchFamily="34" charset="0"/>
                        </a:rPr>
                        <a:t>Communications Systems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vMerge="1">
                  <a:txBody>
                    <a:bodyPr/>
                    <a:lstStyle/>
                    <a:p>
                      <a:pPr marL="0" marR="0" indent="0" algn="l" defTabSz="457200" rtl="0" eaLnBrk="1" fontAlgn="auto" latinLnBrk="0" hangingPunct="1">
                        <a:lnSpc>
                          <a:spcPct val="100000"/>
                        </a:lnSpc>
                        <a:spcBef>
                          <a:spcPts val="300"/>
                        </a:spcBef>
                        <a:spcAft>
                          <a:spcPts val="300"/>
                        </a:spcAft>
                        <a:buClrTx/>
                        <a:buSzTx/>
                        <a:buFontTx/>
                        <a:buNone/>
                        <a:tabLst/>
                        <a:defRPr/>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vMerge="1">
                  <a:txBody>
                    <a:bodyPr/>
                    <a:lstStyle/>
                    <a:p>
                      <a:pPr>
                        <a:spcBef>
                          <a:spcPts val="0"/>
                        </a:spcBef>
                        <a:spcAft>
                          <a:spcPts val="600"/>
                        </a:spcAft>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4"/>
                  </a:ext>
                </a:extLst>
              </a:tr>
              <a:tr h="548640">
                <a:tc>
                  <a:txBody>
                    <a:bodyPr/>
                    <a:lstStyle/>
                    <a:p>
                      <a:pPr marL="0" indent="0">
                        <a:spcAft>
                          <a:spcPts val="600"/>
                        </a:spcAft>
                      </a:pPr>
                      <a:r>
                        <a:rPr lang="en-US" sz="1000" b="0" baseline="0" dirty="0">
                          <a:solidFill>
                            <a:schemeClr val="tx1"/>
                          </a:solidFill>
                          <a:latin typeface="Arial" panose="020B0604020202020204" pitchFamily="34" charset="0"/>
                          <a:cs typeface="Arial" panose="020B0604020202020204" pitchFamily="34" charset="0"/>
                        </a:rPr>
                        <a:t>Lightning Protection Systems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vMerge="1">
                  <a:txBody>
                    <a:bodyPr/>
                    <a:lstStyle/>
                    <a:p>
                      <a:pPr marL="0" marR="0" indent="0" algn="l" defTabSz="457200" rtl="0" eaLnBrk="1" fontAlgn="auto" latinLnBrk="0" hangingPunct="1">
                        <a:lnSpc>
                          <a:spcPct val="100000"/>
                        </a:lnSpc>
                        <a:spcBef>
                          <a:spcPts val="300"/>
                        </a:spcBef>
                        <a:spcAft>
                          <a:spcPts val="300"/>
                        </a:spcAft>
                        <a:buClrTx/>
                        <a:buSzTx/>
                        <a:buFontTx/>
                        <a:buNone/>
                        <a:tabLst/>
                        <a:defRPr/>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vMerge="1">
                  <a:txBody>
                    <a:bodyPr/>
                    <a:lstStyle/>
                    <a:p>
                      <a:pPr>
                        <a:spcBef>
                          <a:spcPts val="0"/>
                        </a:spcBef>
                        <a:spcAft>
                          <a:spcPts val="600"/>
                        </a:spcAft>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5"/>
                  </a:ext>
                </a:extLst>
              </a:tr>
              <a:tr h="548640">
                <a:tc>
                  <a:txBody>
                    <a:bodyPr/>
                    <a:lstStyle/>
                    <a:p>
                      <a:pPr marL="0" indent="0">
                        <a:spcAft>
                          <a:spcPts val="600"/>
                        </a:spcAft>
                      </a:pPr>
                      <a:r>
                        <a:rPr lang="en-US" sz="1000" b="0" baseline="0" dirty="0">
                          <a:solidFill>
                            <a:schemeClr val="tx1"/>
                          </a:solidFill>
                          <a:latin typeface="Arial" panose="020B0604020202020204" pitchFamily="34" charset="0"/>
                          <a:cs typeface="Arial" panose="020B0604020202020204" pitchFamily="34" charset="0"/>
                        </a:rPr>
                        <a:t>Utility Connections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vMerge="1">
                  <a:txBody>
                    <a:bodyPr/>
                    <a:lstStyle/>
                    <a:p>
                      <a:pPr marL="0" marR="0" indent="0" algn="l" defTabSz="457200" rtl="0" eaLnBrk="1" fontAlgn="auto" latinLnBrk="0" hangingPunct="1">
                        <a:lnSpc>
                          <a:spcPct val="100000"/>
                        </a:lnSpc>
                        <a:spcBef>
                          <a:spcPts val="300"/>
                        </a:spcBef>
                        <a:spcAft>
                          <a:spcPts val="300"/>
                        </a:spcAft>
                        <a:buClrTx/>
                        <a:buSzTx/>
                        <a:buFontTx/>
                        <a:buNone/>
                        <a:tabLst/>
                        <a:defRPr/>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vMerge="1">
                  <a:txBody>
                    <a:bodyPr/>
                    <a:lstStyle/>
                    <a:p>
                      <a:pPr>
                        <a:spcBef>
                          <a:spcPts val="0"/>
                        </a:spcBef>
                        <a:spcAft>
                          <a:spcPts val="600"/>
                        </a:spcAft>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6"/>
                  </a:ext>
                </a:extLst>
              </a:tr>
              <a:tr h="548640">
                <a:tc>
                  <a:txBody>
                    <a:bodyPr/>
                    <a:lstStyle/>
                    <a:p>
                      <a:pPr marL="0" indent="0">
                        <a:spcAft>
                          <a:spcPts val="600"/>
                        </a:spcAft>
                      </a:pPr>
                      <a:r>
                        <a:rPr lang="en-US" sz="1000" b="0" baseline="0" dirty="0">
                          <a:solidFill>
                            <a:schemeClr val="tx1"/>
                          </a:solidFill>
                          <a:latin typeface="Arial" panose="020B0604020202020204" pitchFamily="34" charset="0"/>
                          <a:cs typeface="Arial" panose="020B0604020202020204" pitchFamily="34" charset="0"/>
                        </a:rPr>
                        <a:t>Antenna</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vMerge="1">
                  <a:txBody>
                    <a:bodyPr/>
                    <a:lstStyle/>
                    <a:p>
                      <a:pPr marL="0" marR="0" indent="0" algn="l" defTabSz="457200" rtl="0" eaLnBrk="1" fontAlgn="auto" latinLnBrk="0" hangingPunct="1">
                        <a:lnSpc>
                          <a:spcPct val="100000"/>
                        </a:lnSpc>
                        <a:spcBef>
                          <a:spcPts val="300"/>
                        </a:spcBef>
                        <a:spcAft>
                          <a:spcPts val="300"/>
                        </a:spcAft>
                        <a:buClrTx/>
                        <a:buSzTx/>
                        <a:buFontTx/>
                        <a:buNone/>
                        <a:tabLst/>
                        <a:defRPr/>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vMerge="1">
                  <a:txBody>
                    <a:bodyPr/>
                    <a:lstStyle/>
                    <a:p>
                      <a:pPr>
                        <a:spcBef>
                          <a:spcPts val="0"/>
                        </a:spcBef>
                        <a:spcAft>
                          <a:spcPts val="600"/>
                        </a:spcAft>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7"/>
                  </a:ext>
                </a:extLst>
              </a:tr>
              <a:tr h="548640">
                <a:tc>
                  <a:txBody>
                    <a:bodyPr/>
                    <a:lstStyle/>
                    <a:p>
                      <a:pPr marL="0" indent="0">
                        <a:spcAft>
                          <a:spcPts val="600"/>
                        </a:spcAft>
                      </a:pPr>
                      <a:r>
                        <a:rPr lang="en-US" sz="1000" b="0" baseline="0" dirty="0">
                          <a:solidFill>
                            <a:schemeClr val="tx1"/>
                          </a:solidFill>
                          <a:latin typeface="Arial" panose="020B0604020202020204" pitchFamily="34" charset="0"/>
                          <a:cs typeface="Arial" panose="020B0604020202020204" pitchFamily="34" charset="0"/>
                        </a:rPr>
                        <a:t>Other Rooftop Structures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vMerge="1">
                  <a:txBody>
                    <a:bodyPr/>
                    <a:lstStyle/>
                    <a:p>
                      <a:pPr marL="0" marR="0" indent="0" algn="l" defTabSz="457200" rtl="0" eaLnBrk="1" fontAlgn="auto" latinLnBrk="0" hangingPunct="1">
                        <a:lnSpc>
                          <a:spcPct val="100000"/>
                        </a:lnSpc>
                        <a:spcBef>
                          <a:spcPts val="300"/>
                        </a:spcBef>
                        <a:spcAft>
                          <a:spcPts val="300"/>
                        </a:spcAft>
                        <a:buClrTx/>
                        <a:buSzTx/>
                        <a:buFontTx/>
                        <a:buNone/>
                        <a:tabLst/>
                        <a:defRPr/>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vMerge="1">
                  <a:txBody>
                    <a:bodyPr/>
                    <a:lstStyle/>
                    <a:p>
                      <a:pPr>
                        <a:spcBef>
                          <a:spcPts val="0"/>
                        </a:spcBef>
                        <a:spcAft>
                          <a:spcPts val="600"/>
                        </a:spcAft>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8"/>
                  </a:ext>
                </a:extLst>
              </a:tr>
              <a:tr h="548640">
                <a:tc>
                  <a:txBody>
                    <a:bodyPr/>
                    <a:lstStyle/>
                    <a:p>
                      <a:pPr marL="0" indent="0">
                        <a:spcAft>
                          <a:spcPts val="600"/>
                        </a:spcAft>
                      </a:pPr>
                      <a:r>
                        <a:rPr lang="en-US" sz="1000" b="0" baseline="0" dirty="0">
                          <a:solidFill>
                            <a:schemeClr val="tx1"/>
                          </a:solidFill>
                          <a:latin typeface="Arial" panose="020B0604020202020204" pitchFamily="34" charset="0"/>
                          <a:cs typeface="Arial" panose="020B0604020202020204" pitchFamily="34" charset="0"/>
                        </a:rPr>
                        <a:t>Sewer and Water Management Systems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vMerge="1">
                  <a:txBody>
                    <a:bodyPr/>
                    <a:lstStyle/>
                    <a:p>
                      <a:pPr marL="0" marR="0" indent="0" algn="l" defTabSz="457200" rtl="0" eaLnBrk="1" fontAlgn="auto" latinLnBrk="0" hangingPunct="1">
                        <a:lnSpc>
                          <a:spcPct val="100000"/>
                        </a:lnSpc>
                        <a:spcBef>
                          <a:spcPts val="300"/>
                        </a:spcBef>
                        <a:spcAft>
                          <a:spcPts val="300"/>
                        </a:spcAft>
                        <a:buClrTx/>
                        <a:buSzTx/>
                        <a:buFontTx/>
                        <a:buNone/>
                        <a:tabLst/>
                        <a:defRPr/>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vMerge="1">
                  <a:txBody>
                    <a:bodyPr/>
                    <a:lstStyle/>
                    <a:p>
                      <a:pPr>
                        <a:spcBef>
                          <a:spcPts val="0"/>
                        </a:spcBef>
                        <a:spcAft>
                          <a:spcPts val="600"/>
                        </a:spcAft>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9"/>
                  </a:ext>
                </a:extLst>
              </a:tr>
              <a:tr h="548640">
                <a:tc>
                  <a:txBody>
                    <a:bodyPr/>
                    <a:lstStyle/>
                    <a:p>
                      <a:pPr marL="0" indent="0">
                        <a:spcAft>
                          <a:spcPts val="600"/>
                        </a:spcAft>
                      </a:pPr>
                      <a:r>
                        <a:rPr lang="en-US" sz="1000" b="0" baseline="0" dirty="0">
                          <a:solidFill>
                            <a:schemeClr val="tx1"/>
                          </a:solidFill>
                          <a:latin typeface="Arial" panose="020B0604020202020204" pitchFamily="34" charset="0"/>
                          <a:cs typeface="Arial" panose="020B0604020202020204" pitchFamily="34" charset="0"/>
                        </a:rPr>
                        <a:t>Potable Water Systems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vMerge="1">
                  <a:txBody>
                    <a:bodyPr/>
                    <a:lstStyle/>
                    <a:p>
                      <a:pPr marL="0" marR="0" indent="0" algn="l" defTabSz="457200" rtl="0" eaLnBrk="1" fontAlgn="auto" latinLnBrk="0" hangingPunct="1">
                        <a:lnSpc>
                          <a:spcPct val="100000"/>
                        </a:lnSpc>
                        <a:spcBef>
                          <a:spcPts val="300"/>
                        </a:spcBef>
                        <a:spcAft>
                          <a:spcPts val="300"/>
                        </a:spcAft>
                        <a:buClrTx/>
                        <a:buSzTx/>
                        <a:buFontTx/>
                        <a:buNone/>
                        <a:tabLst/>
                        <a:defRPr/>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vMerge="1">
                  <a:txBody>
                    <a:bodyPr/>
                    <a:lstStyle/>
                    <a:p>
                      <a:pPr>
                        <a:spcBef>
                          <a:spcPts val="0"/>
                        </a:spcBef>
                        <a:spcAft>
                          <a:spcPts val="600"/>
                        </a:spcAft>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10"/>
                  </a:ext>
                </a:extLst>
              </a:tr>
            </a:tbl>
          </a:graphicData>
        </a:graphic>
      </p:graphicFrame>
      <p:pic>
        <p:nvPicPr>
          <p:cNvPr id="11" name="Picture 10"/>
          <p:cNvPicPr>
            <a:picLocks noChangeAspect="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65196" t="19286" r="15278" b="75347"/>
          <a:stretch/>
        </p:blipFill>
        <p:spPr>
          <a:xfrm>
            <a:off x="5067300" y="2184399"/>
            <a:ext cx="1517650" cy="539751"/>
          </a:xfrm>
          <a:prstGeom prst="rect">
            <a:avLst/>
          </a:prstGeom>
        </p:spPr>
      </p:pic>
      <p:pic>
        <p:nvPicPr>
          <p:cNvPr id="7" name="Picture 6"/>
          <p:cNvPicPr>
            <a:picLocks noChangeAspect="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65196" t="19286" r="15278" b="75347"/>
          <a:stretch/>
        </p:blipFill>
        <p:spPr>
          <a:xfrm>
            <a:off x="5067300" y="3777613"/>
            <a:ext cx="1517650" cy="539751"/>
          </a:xfrm>
          <a:prstGeom prst="rect">
            <a:avLst/>
          </a:prstGeom>
        </p:spPr>
      </p:pic>
    </p:spTree>
    <p:extLst>
      <p:ext uri="{BB962C8B-B14F-4D97-AF65-F5344CB8AC3E}">
        <p14:creationId xmlns:p14="http://schemas.microsoft.com/office/powerpoint/2010/main" val="253731808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a:t>Quick Reference Guide</a:t>
            </a:r>
            <a:r>
              <a:rPr lang="en-US" dirty="0"/>
              <a:t>: STRUCTURE</a:t>
            </a:r>
          </a:p>
        </p:txBody>
      </p:sp>
      <p:sp>
        <p:nvSpPr>
          <p:cNvPr id="5" name="Slide Number Placeholder 4"/>
          <p:cNvSpPr>
            <a:spLocks noGrp="1"/>
          </p:cNvSpPr>
          <p:nvPr>
            <p:ph type="sldNum" sz="quarter" idx="4"/>
          </p:nvPr>
        </p:nvSpPr>
        <p:spPr/>
        <p:txBody>
          <a:bodyPr/>
          <a:lstStyle/>
          <a:p>
            <a:fld id="{7749E63D-D648-FD44-8A88-2CC5333ECCD2}" type="slidenum">
              <a:rPr lang="en-US" smtClean="0"/>
              <a:pPr/>
              <a:t>35</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2480948426"/>
              </p:ext>
            </p:extLst>
          </p:nvPr>
        </p:nvGraphicFramePr>
        <p:xfrm>
          <a:off x="533400" y="3271772"/>
          <a:ext cx="6702552" cy="5770879"/>
        </p:xfrm>
        <a:graphic>
          <a:graphicData uri="http://schemas.openxmlformats.org/drawingml/2006/table">
            <a:tbl>
              <a:tblPr>
                <a:tableStyleId>{5C22544A-7EE6-4342-B048-85BDC9FD1C3A}</a:tableStyleId>
              </a:tblPr>
              <a:tblGrid>
                <a:gridCol w="1920240">
                  <a:extLst>
                    <a:ext uri="{9D8B030D-6E8A-4147-A177-3AD203B41FA5}">
                      <a16:colId xmlns:a16="http://schemas.microsoft.com/office/drawing/2014/main" val="20000"/>
                    </a:ext>
                  </a:extLst>
                </a:gridCol>
                <a:gridCol w="2496312">
                  <a:extLst>
                    <a:ext uri="{9D8B030D-6E8A-4147-A177-3AD203B41FA5}">
                      <a16:colId xmlns:a16="http://schemas.microsoft.com/office/drawing/2014/main" val="20001"/>
                    </a:ext>
                  </a:extLst>
                </a:gridCol>
                <a:gridCol w="2286000">
                  <a:extLst>
                    <a:ext uri="{9D8B030D-6E8A-4147-A177-3AD203B41FA5}">
                      <a16:colId xmlns:a16="http://schemas.microsoft.com/office/drawing/2014/main" val="20002"/>
                    </a:ext>
                  </a:extLst>
                </a:gridCol>
              </a:tblGrid>
              <a:tr h="457200">
                <a:tc>
                  <a:txBody>
                    <a:bodyPr/>
                    <a:lstStyle/>
                    <a:p>
                      <a:r>
                        <a:rPr lang="en-US" sz="1000" b="1" i="0" dirty="0">
                          <a:solidFill>
                            <a:schemeClr val="bg1"/>
                          </a:solidFill>
                          <a:latin typeface="Arial" panose="020B0604020202020204" pitchFamily="34" charset="0"/>
                          <a:ea typeface="Arial" charset="0"/>
                          <a:cs typeface="Arial" panose="020B0604020202020204" pitchFamily="34" charset="0"/>
                        </a:rPr>
                        <a:t>STRUCTURAL RISKS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Arial" panose="020B0604020202020204" pitchFamily="34" charset="0"/>
                          <a:ea typeface="Arial" charset="0"/>
                          <a:cs typeface="Arial" panose="020B0604020202020204" pitchFamily="34" charset="0"/>
                        </a:rPr>
                        <a:t>MITIGATION SOLUTION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r>
                        <a:rPr lang="en-US" sz="1000" b="1" i="0" kern="1200" dirty="0">
                          <a:solidFill>
                            <a:schemeClr val="bg1"/>
                          </a:solidFill>
                          <a:latin typeface="Arial" panose="020B0604020202020204" pitchFamily="34" charset="0"/>
                          <a:ea typeface="Arial" charset="0"/>
                          <a:cs typeface="Arial" panose="020B0604020202020204" pitchFamily="34" charset="0"/>
                        </a:rPr>
                        <a:t>REFERENCES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extLst>
                  <a:ext uri="{0D108BD9-81ED-4DB2-BD59-A6C34878D82A}">
                    <a16:rowId xmlns:a16="http://schemas.microsoft.com/office/drawing/2014/main" val="10000"/>
                  </a:ext>
                </a:extLst>
              </a:tr>
              <a:tr h="457200">
                <a:tc>
                  <a:txBody>
                    <a:bodyPr/>
                    <a:lstStyle/>
                    <a:p>
                      <a:pPr marL="0" indent="0">
                        <a:spcAft>
                          <a:spcPts val="600"/>
                        </a:spcAft>
                      </a:pPr>
                      <a:r>
                        <a:rPr lang="en-US" sz="1000" b="0" baseline="0" dirty="0">
                          <a:solidFill>
                            <a:schemeClr val="tx1"/>
                          </a:solidFill>
                          <a:latin typeface="Arial" panose="020B0604020202020204" pitchFamily="34" charset="0"/>
                          <a:cs typeface="Arial" panose="020B0604020202020204" pitchFamily="34" charset="0"/>
                        </a:rPr>
                        <a:t>Continuous Load Path – Foundation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300"/>
                        </a:spcBef>
                        <a:spcAft>
                          <a:spcPts val="30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Consult a professional engineer to evaluate elevation and continuous load path. The entire structure can be bolted to its foundation using anchor bolts along the foundation sill.</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nSpc>
                          <a:spcPct val="95000"/>
                        </a:lnSpc>
                        <a:spcBef>
                          <a:spcPts val="0"/>
                        </a:spcBef>
                        <a:spcAft>
                          <a:spcPts val="700"/>
                        </a:spcAft>
                      </a:pPr>
                      <a:endParaRPr lang="en-US" sz="1000" b="0" i="1" dirty="0">
                        <a:solidFill>
                          <a:schemeClr val="tx1"/>
                        </a:solidFill>
                        <a:latin typeface="Arial" panose="020B0604020202020204" pitchFamily="34" charset="0"/>
                        <a:cs typeface="Arial" panose="020B0604020202020204" pitchFamily="34" charset="0"/>
                      </a:endParaRPr>
                    </a:p>
                    <a:p>
                      <a:pPr>
                        <a:lnSpc>
                          <a:spcPct val="95000"/>
                        </a:lnSpc>
                        <a:spcBef>
                          <a:spcPts val="0"/>
                        </a:spcBef>
                        <a:spcAft>
                          <a:spcPts val="700"/>
                        </a:spcAft>
                      </a:pPr>
                      <a:endParaRPr lang="en-US" sz="1000" b="0" i="1" dirty="0">
                        <a:solidFill>
                          <a:schemeClr val="tx1"/>
                        </a:solidFill>
                        <a:latin typeface="Arial" panose="020B0604020202020204" pitchFamily="34" charset="0"/>
                        <a:cs typeface="Arial" panose="020B0604020202020204" pitchFamily="34" charset="0"/>
                      </a:endParaRPr>
                    </a:p>
                    <a:p>
                      <a:pPr>
                        <a:lnSpc>
                          <a:spcPct val="95000"/>
                        </a:lnSpc>
                        <a:spcBef>
                          <a:spcPts val="0"/>
                        </a:spcBef>
                        <a:spcAft>
                          <a:spcPts val="700"/>
                        </a:spcAft>
                      </a:pPr>
                      <a:endParaRPr lang="en-US" sz="1000" b="0" i="1" dirty="0">
                        <a:solidFill>
                          <a:schemeClr val="tx1"/>
                        </a:solidFill>
                        <a:latin typeface="Arial" panose="020B0604020202020204" pitchFamily="34" charset="0"/>
                        <a:cs typeface="Arial" panose="020B0604020202020204" pitchFamily="34" charset="0"/>
                      </a:endParaRPr>
                    </a:p>
                    <a:p>
                      <a:pPr>
                        <a:lnSpc>
                          <a:spcPct val="95000"/>
                        </a:lnSpc>
                        <a:spcBef>
                          <a:spcPts val="0"/>
                        </a:spcBef>
                        <a:spcAft>
                          <a:spcPts val="700"/>
                        </a:spcAft>
                      </a:pPr>
                      <a:endParaRPr lang="en-US" sz="1000" b="0" i="1" dirty="0">
                        <a:solidFill>
                          <a:schemeClr val="tx1"/>
                        </a:solidFill>
                        <a:latin typeface="Arial" panose="020B0604020202020204" pitchFamily="34" charset="0"/>
                        <a:cs typeface="Arial" panose="020B0604020202020204" pitchFamily="34" charset="0"/>
                      </a:endParaRPr>
                    </a:p>
                    <a:p>
                      <a:pPr>
                        <a:lnSpc>
                          <a:spcPct val="95000"/>
                        </a:lnSpc>
                        <a:spcBef>
                          <a:spcPts val="0"/>
                        </a:spcBef>
                        <a:spcAft>
                          <a:spcPts val="700"/>
                        </a:spcAft>
                      </a:pPr>
                      <a:endParaRPr lang="en-US" sz="1000" b="0" i="1" dirty="0">
                        <a:solidFill>
                          <a:schemeClr val="tx1"/>
                        </a:solidFill>
                        <a:latin typeface="Arial" panose="020B0604020202020204" pitchFamily="34" charset="0"/>
                        <a:cs typeface="Arial" panose="020B0604020202020204" pitchFamily="34" charset="0"/>
                      </a:endParaRPr>
                    </a:p>
                    <a:p>
                      <a:pPr>
                        <a:lnSpc>
                          <a:spcPct val="95000"/>
                        </a:lnSpc>
                        <a:spcBef>
                          <a:spcPts val="0"/>
                        </a:spcBef>
                        <a:spcAft>
                          <a:spcPts val="700"/>
                        </a:spcAft>
                      </a:pPr>
                      <a:endParaRPr lang="en-US" sz="1000" b="0" i="0" dirty="0">
                        <a:solidFill>
                          <a:schemeClr val="tx1"/>
                        </a:solidFill>
                        <a:latin typeface="Arial" panose="020B0604020202020204" pitchFamily="34" charset="0"/>
                        <a:cs typeface="Arial" panose="020B0604020202020204" pitchFamily="34" charset="0"/>
                      </a:endParaRPr>
                    </a:p>
                    <a:p>
                      <a:pPr>
                        <a:lnSpc>
                          <a:spcPct val="95000"/>
                        </a:lnSpc>
                        <a:spcBef>
                          <a:spcPts val="0"/>
                        </a:spcBef>
                        <a:spcAft>
                          <a:spcPts val="700"/>
                        </a:spcAft>
                      </a:pPr>
                      <a:endParaRPr lang="en-US" sz="1000" b="0" i="0" dirty="0">
                        <a:solidFill>
                          <a:schemeClr val="tx1"/>
                        </a:solidFill>
                        <a:latin typeface="Arial" panose="020B0604020202020204" pitchFamily="34" charset="0"/>
                        <a:cs typeface="Arial" panose="020B0604020202020204" pitchFamily="34" charset="0"/>
                      </a:endParaRPr>
                    </a:p>
                    <a:p>
                      <a:pPr>
                        <a:lnSpc>
                          <a:spcPct val="95000"/>
                        </a:lnSpc>
                        <a:spcBef>
                          <a:spcPts val="0"/>
                        </a:spcBef>
                        <a:spcAft>
                          <a:spcPts val="700"/>
                        </a:spcAft>
                      </a:pPr>
                      <a:r>
                        <a:rPr lang="en-US" sz="1000" b="0" i="0" dirty="0">
                          <a:solidFill>
                            <a:schemeClr val="tx1"/>
                          </a:solidFill>
                          <a:latin typeface="Arial" panose="020B0604020202020204" pitchFamily="34" charset="0"/>
                          <a:cs typeface="Arial" panose="020B0604020202020204" pitchFamily="34" charset="0"/>
                        </a:rPr>
                        <a:t>FEMA. </a:t>
                      </a:r>
                      <a:r>
                        <a:rPr lang="en-US" sz="1000" b="0" i="1" dirty="0">
                          <a:solidFill>
                            <a:schemeClr val="tx1"/>
                          </a:solidFill>
                          <a:latin typeface="Arial" panose="020B0604020202020204" pitchFamily="34" charset="0"/>
                          <a:cs typeface="Arial" panose="020B0604020202020204" pitchFamily="34" charset="0"/>
                        </a:rPr>
                        <a:t>How to Prepare for a Hurricane. </a:t>
                      </a:r>
                      <a:r>
                        <a:rPr lang="en-US" sz="1000" b="0" i="0" dirty="0">
                          <a:solidFill>
                            <a:schemeClr val="tx1"/>
                          </a:solidFill>
                          <a:latin typeface="Arial" panose="020B0604020202020204" pitchFamily="34" charset="0"/>
                          <a:cs typeface="Arial" panose="020B0604020202020204" pitchFamily="34" charset="0"/>
                        </a:rPr>
                        <a:t>America’s PrepareAthon!</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1"/>
                  </a:ext>
                </a:extLst>
              </a:tr>
              <a:tr h="457200">
                <a:tc>
                  <a:txBody>
                    <a:bodyPr/>
                    <a:lstStyle/>
                    <a:p>
                      <a:pPr marL="0" indent="0">
                        <a:spcAft>
                          <a:spcPts val="600"/>
                        </a:spcAft>
                      </a:pPr>
                      <a:r>
                        <a:rPr lang="en-US" sz="1000" b="0" baseline="0" dirty="0">
                          <a:solidFill>
                            <a:schemeClr val="tx1"/>
                          </a:solidFill>
                          <a:latin typeface="Arial" panose="020B0604020202020204" pitchFamily="34" charset="0"/>
                          <a:cs typeface="Arial" panose="020B0604020202020204" pitchFamily="34" charset="0"/>
                        </a:rPr>
                        <a:t>Roof Systems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300"/>
                        </a:spcBef>
                        <a:spcAft>
                          <a:spcPts val="30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Consult a professional engineer to design the roof to withstand the expected wind loads, provide uplift resistance, </a:t>
                      </a:r>
                      <a:br>
                        <a:rPr lang="en-US" sz="1000" b="0" dirty="0">
                          <a:solidFill>
                            <a:schemeClr val="tx1"/>
                          </a:solidFill>
                          <a:latin typeface="Arial" panose="020B0604020202020204" pitchFamily="34" charset="0"/>
                          <a:cs typeface="Arial" panose="020B0604020202020204" pitchFamily="34" charset="0"/>
                        </a:rPr>
                      </a:br>
                      <a:r>
                        <a:rPr lang="en-US" sz="1000" b="0" dirty="0">
                          <a:solidFill>
                            <a:schemeClr val="tx1"/>
                          </a:solidFill>
                          <a:latin typeface="Arial" panose="020B0604020202020204" pitchFamily="34" charset="0"/>
                          <a:cs typeface="Arial" panose="020B0604020202020204" pitchFamily="34" charset="0"/>
                        </a:rPr>
                        <a:t>and prevent water intrusion. Consider </a:t>
                      </a:r>
                      <a:br>
                        <a:rPr lang="en-US" sz="1000" b="0" dirty="0">
                          <a:solidFill>
                            <a:schemeClr val="tx1"/>
                          </a:solidFill>
                          <a:latin typeface="Arial" panose="020B0604020202020204" pitchFamily="34" charset="0"/>
                          <a:cs typeface="Arial" panose="020B0604020202020204" pitchFamily="34" charset="0"/>
                        </a:rPr>
                      </a:br>
                      <a:r>
                        <a:rPr lang="en-US" sz="1000" b="0" dirty="0">
                          <a:solidFill>
                            <a:schemeClr val="tx1"/>
                          </a:solidFill>
                          <a:latin typeface="Arial" panose="020B0604020202020204" pitchFamily="34" charset="0"/>
                          <a:cs typeface="Arial" panose="020B0604020202020204" pitchFamily="34" charset="0"/>
                        </a:rPr>
                        <a:t>the many features that define a roof, including slope, structure, covering, and attachments, and address the roof as a system. Ensure that the following design/ mitigation measures are included: </a:t>
                      </a:r>
                    </a:p>
                    <a:p>
                      <a:pPr marL="114300" marR="0" indent="-114300" algn="l" defTabSz="457200" rtl="0" eaLnBrk="1" fontAlgn="auto" latinLnBrk="0" hangingPunct="1">
                        <a:lnSpc>
                          <a:spcPct val="100000"/>
                        </a:lnSpc>
                        <a:spcBef>
                          <a:spcPts val="300"/>
                        </a:spcBef>
                        <a:spcAft>
                          <a:spcPts val="300"/>
                        </a:spcAft>
                        <a:buClrTx/>
                        <a:buSzTx/>
                        <a:buFont typeface="Arial" panose="020B0604020202020204" pitchFamily="34" charset="0"/>
                        <a:buChar char="•"/>
                        <a:tabLst/>
                        <a:defRPr/>
                      </a:pPr>
                      <a:r>
                        <a:rPr lang="en-US" sz="1000" b="0" dirty="0">
                          <a:solidFill>
                            <a:schemeClr val="tx1"/>
                          </a:solidFill>
                          <a:latin typeface="Arial" panose="020B0604020202020204" pitchFamily="34" charset="0"/>
                          <a:cs typeface="Arial" panose="020B0604020202020204" pitchFamily="34" charset="0"/>
                        </a:rPr>
                        <a:t>Roof-to-Wall Connections </a:t>
                      </a:r>
                    </a:p>
                    <a:p>
                      <a:pPr marL="114300" marR="0" indent="-114300" algn="l" defTabSz="457200" rtl="0" eaLnBrk="1" fontAlgn="auto" latinLnBrk="0" hangingPunct="1">
                        <a:lnSpc>
                          <a:spcPct val="100000"/>
                        </a:lnSpc>
                        <a:spcBef>
                          <a:spcPts val="300"/>
                        </a:spcBef>
                        <a:spcAft>
                          <a:spcPts val="300"/>
                        </a:spcAft>
                        <a:buClrTx/>
                        <a:buSzTx/>
                        <a:buFont typeface="Arial" panose="020B0604020202020204" pitchFamily="34" charset="0"/>
                        <a:buChar char="•"/>
                        <a:tabLst/>
                        <a:defRPr/>
                      </a:pPr>
                      <a:r>
                        <a:rPr lang="en-US" sz="1000" b="0" dirty="0">
                          <a:solidFill>
                            <a:schemeClr val="tx1"/>
                          </a:solidFill>
                          <a:latin typeface="Arial" panose="020B0604020202020204" pitchFamily="34" charset="0"/>
                          <a:cs typeface="Arial" panose="020B0604020202020204" pitchFamily="34" charset="0"/>
                        </a:rPr>
                        <a:t>Roof Structure </a:t>
                      </a:r>
                    </a:p>
                    <a:p>
                      <a:pPr marL="114300" marR="0" indent="-114300" algn="l" defTabSz="457200" rtl="0" eaLnBrk="1" fontAlgn="auto" latinLnBrk="0" hangingPunct="1">
                        <a:lnSpc>
                          <a:spcPct val="100000"/>
                        </a:lnSpc>
                        <a:spcBef>
                          <a:spcPts val="300"/>
                        </a:spcBef>
                        <a:spcAft>
                          <a:spcPts val="300"/>
                        </a:spcAft>
                        <a:buClrTx/>
                        <a:buSzTx/>
                        <a:buFont typeface="Arial" panose="020B0604020202020204" pitchFamily="34" charset="0"/>
                        <a:buChar char="•"/>
                        <a:tabLst/>
                        <a:defRPr/>
                      </a:pPr>
                      <a:r>
                        <a:rPr lang="en-US" sz="1000" b="0" dirty="0">
                          <a:solidFill>
                            <a:schemeClr val="tx1"/>
                          </a:solidFill>
                          <a:latin typeface="Arial" panose="020B0604020202020204" pitchFamily="34" charset="0"/>
                          <a:cs typeface="Arial" panose="020B0604020202020204" pitchFamily="34" charset="0"/>
                        </a:rPr>
                        <a:t>Roof Decking/Sealant </a:t>
                      </a:r>
                    </a:p>
                    <a:p>
                      <a:pPr marL="114300" marR="0" indent="-114300" algn="l" defTabSz="457200" rtl="0" eaLnBrk="1" fontAlgn="auto" latinLnBrk="0" hangingPunct="1">
                        <a:lnSpc>
                          <a:spcPct val="100000"/>
                        </a:lnSpc>
                        <a:spcBef>
                          <a:spcPts val="300"/>
                        </a:spcBef>
                        <a:spcAft>
                          <a:spcPts val="300"/>
                        </a:spcAft>
                        <a:buClrTx/>
                        <a:buSzTx/>
                        <a:buFont typeface="Arial" panose="020B0604020202020204" pitchFamily="34" charset="0"/>
                        <a:buChar char="•"/>
                        <a:tabLst/>
                        <a:defRPr/>
                      </a:pPr>
                      <a:r>
                        <a:rPr lang="en-US" sz="1000" b="0" dirty="0">
                          <a:solidFill>
                            <a:schemeClr val="tx1"/>
                          </a:solidFill>
                          <a:latin typeface="Arial" panose="020B0604020202020204" pitchFamily="34" charset="0"/>
                          <a:cs typeface="Arial" panose="020B0604020202020204" pitchFamily="34" charset="0"/>
                        </a:rPr>
                        <a:t>Roof Covering </a:t>
                      </a:r>
                    </a:p>
                    <a:p>
                      <a:pPr marL="114300" marR="0" indent="-114300" algn="l" defTabSz="457200" rtl="0" eaLnBrk="1" fontAlgn="auto" latinLnBrk="0" hangingPunct="1">
                        <a:lnSpc>
                          <a:spcPct val="100000"/>
                        </a:lnSpc>
                        <a:spcBef>
                          <a:spcPts val="300"/>
                        </a:spcBef>
                        <a:spcAft>
                          <a:spcPts val="300"/>
                        </a:spcAft>
                        <a:buClrTx/>
                        <a:buSzTx/>
                        <a:buFont typeface="Arial" panose="020B0604020202020204" pitchFamily="34" charset="0"/>
                        <a:buChar char="•"/>
                        <a:tabLst/>
                        <a:defRPr/>
                      </a:pPr>
                      <a:r>
                        <a:rPr lang="en-US" sz="1000" b="0" dirty="0">
                          <a:solidFill>
                            <a:schemeClr val="tx1"/>
                          </a:solidFill>
                          <a:latin typeface="Arial" panose="020B0604020202020204" pitchFamily="34" charset="0"/>
                          <a:cs typeface="Arial" panose="020B0604020202020204" pitchFamily="34" charset="0"/>
                        </a:rPr>
                        <a:t>Roof Flashing </a:t>
                      </a:r>
                    </a:p>
                    <a:p>
                      <a:pPr marL="114300" marR="0" indent="-114300" algn="l" defTabSz="457200" rtl="0" eaLnBrk="1" fontAlgn="auto" latinLnBrk="0" hangingPunct="1">
                        <a:lnSpc>
                          <a:spcPct val="100000"/>
                        </a:lnSpc>
                        <a:spcBef>
                          <a:spcPts val="300"/>
                        </a:spcBef>
                        <a:spcAft>
                          <a:spcPts val="300"/>
                        </a:spcAft>
                        <a:buClrTx/>
                        <a:buSzTx/>
                        <a:buFont typeface="Arial" panose="020B0604020202020204" pitchFamily="34" charset="0"/>
                        <a:buChar char="•"/>
                        <a:tabLst/>
                        <a:defRPr/>
                      </a:pPr>
                      <a:r>
                        <a:rPr lang="en-US" sz="1000" b="0" dirty="0">
                          <a:solidFill>
                            <a:schemeClr val="tx1"/>
                          </a:solidFill>
                          <a:latin typeface="Arial" panose="020B0604020202020204" pitchFamily="34" charset="0"/>
                          <a:cs typeface="Arial" panose="020B0604020202020204" pitchFamily="34" charset="0"/>
                        </a:rPr>
                        <a:t>Vents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nSpc>
                          <a:spcPct val="95000"/>
                        </a:lnSpc>
                        <a:spcBef>
                          <a:spcPts val="0"/>
                        </a:spcBef>
                        <a:spcAft>
                          <a:spcPts val="700"/>
                        </a:spcAft>
                      </a:pPr>
                      <a:endParaRPr lang="en-US" sz="1000" b="0" i="1" dirty="0">
                        <a:solidFill>
                          <a:schemeClr val="tx1"/>
                        </a:solidFill>
                        <a:latin typeface="Arial" panose="020B0604020202020204" pitchFamily="34" charset="0"/>
                        <a:cs typeface="Arial" panose="020B0604020202020204" pitchFamily="34" charset="0"/>
                      </a:endParaRPr>
                    </a:p>
                    <a:p>
                      <a:pPr>
                        <a:lnSpc>
                          <a:spcPct val="95000"/>
                        </a:lnSpc>
                        <a:spcBef>
                          <a:spcPts val="0"/>
                        </a:spcBef>
                        <a:spcAft>
                          <a:spcPts val="700"/>
                        </a:spcAft>
                      </a:pPr>
                      <a:endParaRPr lang="en-US" sz="1000" b="0" i="1" dirty="0">
                        <a:solidFill>
                          <a:schemeClr val="tx1"/>
                        </a:solidFill>
                        <a:latin typeface="Arial" panose="020B0604020202020204" pitchFamily="34" charset="0"/>
                        <a:cs typeface="Arial" panose="020B0604020202020204" pitchFamily="34" charset="0"/>
                      </a:endParaRPr>
                    </a:p>
                    <a:p>
                      <a:pPr>
                        <a:lnSpc>
                          <a:spcPct val="95000"/>
                        </a:lnSpc>
                        <a:spcBef>
                          <a:spcPts val="0"/>
                        </a:spcBef>
                        <a:spcAft>
                          <a:spcPts val="700"/>
                        </a:spcAft>
                      </a:pPr>
                      <a:endParaRPr lang="en-US" sz="1000" b="0" i="1" dirty="0">
                        <a:solidFill>
                          <a:schemeClr val="tx1"/>
                        </a:solidFill>
                        <a:latin typeface="Arial" panose="020B0604020202020204" pitchFamily="34" charset="0"/>
                        <a:cs typeface="Arial" panose="020B0604020202020204" pitchFamily="34" charset="0"/>
                      </a:endParaRPr>
                    </a:p>
                    <a:p>
                      <a:pPr>
                        <a:lnSpc>
                          <a:spcPct val="95000"/>
                        </a:lnSpc>
                        <a:spcBef>
                          <a:spcPts val="0"/>
                        </a:spcBef>
                        <a:spcAft>
                          <a:spcPts val="700"/>
                        </a:spcAft>
                      </a:pPr>
                      <a:endParaRPr lang="en-US" sz="1000" b="0" i="1" dirty="0">
                        <a:solidFill>
                          <a:schemeClr val="tx1"/>
                        </a:solidFill>
                        <a:latin typeface="Arial" panose="020B0604020202020204" pitchFamily="34" charset="0"/>
                        <a:cs typeface="Arial" panose="020B0604020202020204" pitchFamily="34" charset="0"/>
                      </a:endParaRPr>
                    </a:p>
                    <a:p>
                      <a:pPr>
                        <a:lnSpc>
                          <a:spcPct val="95000"/>
                        </a:lnSpc>
                        <a:spcBef>
                          <a:spcPts val="0"/>
                        </a:spcBef>
                        <a:spcAft>
                          <a:spcPts val="700"/>
                        </a:spcAft>
                      </a:pPr>
                      <a:endParaRPr lang="en-US" sz="1000" b="0" i="1" dirty="0">
                        <a:solidFill>
                          <a:schemeClr val="tx1"/>
                        </a:solidFill>
                        <a:latin typeface="Arial" panose="020B0604020202020204" pitchFamily="34" charset="0"/>
                        <a:cs typeface="Arial" panose="020B0604020202020204" pitchFamily="34" charset="0"/>
                      </a:endParaRPr>
                    </a:p>
                    <a:p>
                      <a:pPr>
                        <a:lnSpc>
                          <a:spcPct val="95000"/>
                        </a:lnSpc>
                        <a:spcBef>
                          <a:spcPts val="0"/>
                        </a:spcBef>
                        <a:spcAft>
                          <a:spcPts val="700"/>
                        </a:spcAft>
                      </a:pPr>
                      <a:endParaRPr lang="en-US" sz="1000" b="0" i="1" dirty="0">
                        <a:solidFill>
                          <a:schemeClr val="tx1"/>
                        </a:solidFill>
                        <a:latin typeface="Arial" panose="020B0604020202020204" pitchFamily="34" charset="0"/>
                        <a:cs typeface="Arial" panose="020B0604020202020204" pitchFamily="34" charset="0"/>
                      </a:endParaRPr>
                    </a:p>
                    <a:p>
                      <a:pPr>
                        <a:lnSpc>
                          <a:spcPct val="95000"/>
                        </a:lnSpc>
                        <a:spcBef>
                          <a:spcPts val="0"/>
                        </a:spcBef>
                        <a:spcAft>
                          <a:spcPts val="700"/>
                        </a:spcAft>
                      </a:pPr>
                      <a:endParaRPr lang="en-US" sz="1000" b="0" i="1" dirty="0">
                        <a:solidFill>
                          <a:schemeClr val="tx1"/>
                        </a:solidFill>
                        <a:latin typeface="Arial" panose="020B0604020202020204" pitchFamily="34" charset="0"/>
                        <a:cs typeface="Arial" panose="020B0604020202020204" pitchFamily="34" charset="0"/>
                      </a:endParaRPr>
                    </a:p>
                    <a:p>
                      <a:pPr>
                        <a:lnSpc>
                          <a:spcPct val="95000"/>
                        </a:lnSpc>
                        <a:spcBef>
                          <a:spcPts val="0"/>
                        </a:spcBef>
                        <a:spcAft>
                          <a:spcPts val="700"/>
                        </a:spcAft>
                      </a:pPr>
                      <a:r>
                        <a:rPr lang="en-US" sz="1000" b="0" i="1" dirty="0">
                          <a:solidFill>
                            <a:schemeClr val="tx1"/>
                          </a:solidFill>
                          <a:latin typeface="Arial" panose="020B0604020202020204" pitchFamily="34" charset="0"/>
                          <a:cs typeface="Arial" panose="020B0604020202020204" pitchFamily="34" charset="0"/>
                        </a:rPr>
                        <a:t>FEMA P-424, Design Guide for Improving School Safety in Earthquakes, Floods, and High Winds</a:t>
                      </a:r>
                      <a:br>
                        <a:rPr lang="en-US" sz="1000" b="0" i="1" dirty="0">
                          <a:solidFill>
                            <a:schemeClr val="tx1"/>
                          </a:solidFill>
                          <a:latin typeface="Arial" panose="020B0604020202020204" pitchFamily="34" charset="0"/>
                          <a:cs typeface="Arial" panose="020B0604020202020204" pitchFamily="34" charset="0"/>
                        </a:rPr>
                      </a:br>
                      <a:r>
                        <a:rPr lang="en-US" sz="1000" b="0" i="1" dirty="0">
                          <a:solidFill>
                            <a:schemeClr val="tx1"/>
                          </a:solidFill>
                          <a:latin typeface="Arial" panose="020B0604020202020204" pitchFamily="34" charset="0"/>
                          <a:cs typeface="Arial" panose="020B0604020202020204" pitchFamily="34" charset="0"/>
                        </a:rPr>
                        <a:t> </a:t>
                      </a:r>
                    </a:p>
                    <a:p>
                      <a:pPr>
                        <a:lnSpc>
                          <a:spcPct val="95000"/>
                        </a:lnSpc>
                        <a:spcBef>
                          <a:spcPts val="0"/>
                        </a:spcBef>
                        <a:spcAft>
                          <a:spcPts val="700"/>
                        </a:spcAft>
                      </a:pPr>
                      <a:r>
                        <a:rPr lang="en-US" sz="1000" b="0" i="1" dirty="0">
                          <a:solidFill>
                            <a:schemeClr val="tx1"/>
                          </a:solidFill>
                          <a:latin typeface="Arial" panose="020B0604020202020204" pitchFamily="34" charset="0"/>
                          <a:cs typeface="Arial" panose="020B0604020202020204" pitchFamily="34" charset="0"/>
                        </a:rPr>
                        <a:t> </a:t>
                      </a:r>
                    </a:p>
                    <a:p>
                      <a:pPr>
                        <a:lnSpc>
                          <a:spcPct val="95000"/>
                        </a:lnSpc>
                        <a:spcBef>
                          <a:spcPts val="0"/>
                        </a:spcBef>
                        <a:spcAft>
                          <a:spcPts val="700"/>
                        </a:spcAft>
                      </a:pPr>
                      <a:endParaRPr lang="en-US" sz="1000" b="0" i="1" dirty="0">
                        <a:solidFill>
                          <a:schemeClr val="tx1"/>
                        </a:solidFill>
                        <a:latin typeface="Arial" panose="020B0604020202020204" pitchFamily="34" charset="0"/>
                        <a:cs typeface="Arial" panose="020B0604020202020204" pitchFamily="34" charset="0"/>
                      </a:endParaRPr>
                    </a:p>
                    <a:p>
                      <a:pPr>
                        <a:lnSpc>
                          <a:spcPct val="95000"/>
                        </a:lnSpc>
                        <a:spcBef>
                          <a:spcPts val="0"/>
                        </a:spcBef>
                        <a:spcAft>
                          <a:spcPts val="700"/>
                        </a:spcAft>
                      </a:pPr>
                      <a:r>
                        <a:rPr lang="en-US" sz="1000" b="0" i="1" dirty="0">
                          <a:solidFill>
                            <a:schemeClr val="tx1"/>
                          </a:solidFill>
                          <a:latin typeface="Arial" panose="020B0604020202020204" pitchFamily="34" charset="0"/>
                          <a:cs typeface="Arial" panose="020B0604020202020204" pitchFamily="34" charset="0"/>
                        </a:rPr>
                        <a:t>Secure Built-Up and Single-Ply </a:t>
                      </a:r>
                      <a:br>
                        <a:rPr lang="en-US" sz="1000" b="0" i="1" dirty="0">
                          <a:solidFill>
                            <a:schemeClr val="tx1"/>
                          </a:solidFill>
                          <a:latin typeface="Arial" panose="020B0604020202020204" pitchFamily="34" charset="0"/>
                          <a:cs typeface="Arial" panose="020B0604020202020204" pitchFamily="34" charset="0"/>
                        </a:rPr>
                      </a:br>
                      <a:r>
                        <a:rPr lang="en-US" sz="1000" b="0" i="1" dirty="0">
                          <a:solidFill>
                            <a:schemeClr val="tx1"/>
                          </a:solidFill>
                          <a:latin typeface="Arial" panose="020B0604020202020204" pitchFamily="34" charset="0"/>
                          <a:cs typeface="Arial" panose="020B0604020202020204" pitchFamily="34" charset="0"/>
                        </a:rPr>
                        <a:t>Roofs: Protecting Your Property </a:t>
                      </a:r>
                      <a:br>
                        <a:rPr lang="en-US" sz="1000" b="0" i="1" dirty="0">
                          <a:solidFill>
                            <a:schemeClr val="tx1"/>
                          </a:solidFill>
                          <a:latin typeface="Arial" panose="020B0604020202020204" pitchFamily="34" charset="0"/>
                          <a:cs typeface="Arial" panose="020B0604020202020204" pitchFamily="34" charset="0"/>
                        </a:rPr>
                      </a:br>
                      <a:r>
                        <a:rPr lang="en-US" sz="1000" b="0" i="1" dirty="0">
                          <a:solidFill>
                            <a:schemeClr val="tx1"/>
                          </a:solidFill>
                          <a:latin typeface="Arial" panose="020B0604020202020204" pitchFamily="34" charset="0"/>
                          <a:cs typeface="Arial" panose="020B0604020202020204" pitchFamily="34" charset="0"/>
                        </a:rPr>
                        <a:t>from High Winds</a:t>
                      </a:r>
                    </a:p>
                  </a:txBody>
                  <a:tcPr marR="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2"/>
                  </a:ext>
                </a:extLst>
              </a:tr>
            </a:tbl>
          </a:graphicData>
        </a:graphic>
      </p:graphicFrame>
      <p:sp>
        <p:nvSpPr>
          <p:cNvPr id="7" name="Title 1"/>
          <p:cNvSpPr txBox="1">
            <a:spLocks/>
          </p:cNvSpPr>
          <p:nvPr/>
        </p:nvSpPr>
        <p:spPr>
          <a:xfrm>
            <a:off x="533400" y="1655064"/>
            <a:ext cx="6705600" cy="1523494"/>
          </a:xfrm>
          <a:prstGeom prst="rect">
            <a:avLst/>
          </a:prstGeom>
        </p:spPr>
        <p:txBody>
          <a:bodyPr wrap="square" lIns="0" rIns="0" anchor="t" anchorCtr="0">
            <a:spAutoFit/>
          </a:bodyPr>
          <a:lstStyle>
            <a:defPPr>
              <a:defRPr lang="en-US"/>
            </a:defPPr>
            <a:lvl1pPr>
              <a:spcBef>
                <a:spcPct val="0"/>
              </a:spcBef>
              <a:buNone/>
              <a:defRPr sz="1200">
                <a:solidFill>
                  <a:prstClr val="black">
                    <a:lumMod val="65000"/>
                    <a:lumOff val="35000"/>
                  </a:prstClr>
                </a:solidFill>
                <a:latin typeface="Arial" panose="020B0604020202020204" pitchFamily="34" charset="0"/>
                <a:ea typeface="Calibri Light" charset="0"/>
                <a:cs typeface="Arial" panose="020B0604020202020204" pitchFamily="34" charset="0"/>
              </a:defRPr>
            </a:lvl1pPr>
          </a:lstStyle>
          <a:p>
            <a:pPr>
              <a:spcBef>
                <a:spcPts val="0"/>
              </a:spcBef>
              <a:spcAft>
                <a:spcPts val="600"/>
              </a:spcAft>
            </a:pPr>
            <a:r>
              <a:rPr lang="en-US" sz="1100" dirty="0">
                <a:solidFill>
                  <a:schemeClr val="tx1"/>
                </a:solidFill>
              </a:rPr>
              <a:t>The International Code Council’s </a:t>
            </a:r>
            <a:r>
              <a:rPr lang="en-US" sz="1100" i="1" dirty="0">
                <a:solidFill>
                  <a:schemeClr val="tx1"/>
                </a:solidFill>
              </a:rPr>
              <a:t>International Building Code </a:t>
            </a:r>
            <a:r>
              <a:rPr lang="en-US" sz="1100" dirty="0">
                <a:solidFill>
                  <a:schemeClr val="tx1"/>
                </a:solidFill>
              </a:rPr>
              <a:t>(IBC) addresses construction methods for most commercial structures as well as residential structures that are not covered by the International Residential Code. The IBC contains both prescriptive and engineered provisions, and applies to the many different types of commercial structures.</a:t>
            </a:r>
          </a:p>
          <a:p>
            <a:pPr>
              <a:spcBef>
                <a:spcPts val="0"/>
              </a:spcBef>
              <a:spcAft>
                <a:spcPts val="600"/>
              </a:spcAft>
            </a:pPr>
            <a:r>
              <a:rPr lang="en-US" sz="1100" dirty="0">
                <a:solidFill>
                  <a:schemeClr val="tx1"/>
                </a:solidFill>
              </a:rPr>
              <a:t>It is important to note that the recommendations in this document are general and are intended to highlight areas of a structure that could be strengthened against hurricanes. However, the recommendations cannot account for all of the different building types and variables in the IBC. As a result, a licensed professional is necessary to identify and perform mitigation activity appropriate for your organization.</a:t>
            </a:r>
          </a:p>
        </p:txBody>
      </p:sp>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l="65109" t="33001" r="18614" b="50934"/>
          <a:stretch/>
        </p:blipFill>
        <p:spPr>
          <a:xfrm>
            <a:off x="5022415" y="3766394"/>
            <a:ext cx="1265130" cy="1615858"/>
          </a:xfrm>
          <a:prstGeom prst="rect">
            <a:avLst/>
          </a:prstGeom>
        </p:spPr>
      </p:pic>
      <p:pic>
        <p:nvPicPr>
          <p:cNvPr id="11" name="Picture 10"/>
          <p:cNvPicPr>
            <a:picLocks noChangeAspect="1"/>
          </p:cNvPicPr>
          <p:nvPr/>
        </p:nvPicPr>
        <p:blipFill rotWithShape="1">
          <a:blip r:embed="rId2">
            <a:extLst>
              <a:ext uri="{28A0092B-C50C-407E-A947-70E740481C1C}">
                <a14:useLocalDpi xmlns:a14="http://schemas.microsoft.com/office/drawing/2010/main" val="0"/>
              </a:ext>
            </a:extLst>
          </a:blip>
          <a:srcRect l="65109" t="53986" r="18614" b="29949"/>
          <a:stretch/>
        </p:blipFill>
        <p:spPr>
          <a:xfrm>
            <a:off x="5022415" y="5785694"/>
            <a:ext cx="1265130" cy="1615858"/>
          </a:xfrm>
          <a:prstGeom prst="rect">
            <a:avLst/>
          </a:prstGeom>
        </p:spPr>
      </p:pic>
      <p:pic>
        <p:nvPicPr>
          <p:cNvPr id="13" name="Picture 12"/>
          <p:cNvPicPr>
            <a:picLocks noChangeAspect="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65196" t="19286" r="15278" b="75347"/>
          <a:stretch/>
        </p:blipFill>
        <p:spPr>
          <a:xfrm>
            <a:off x="5067300" y="7952226"/>
            <a:ext cx="1517650" cy="539751"/>
          </a:xfrm>
          <a:prstGeom prst="rect">
            <a:avLst/>
          </a:prstGeom>
        </p:spPr>
      </p:pic>
    </p:spTree>
    <p:extLst>
      <p:ext uri="{BB962C8B-B14F-4D97-AF65-F5344CB8AC3E}">
        <p14:creationId xmlns:p14="http://schemas.microsoft.com/office/powerpoint/2010/main" val="415509022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a:t>Quick Reference Guide</a:t>
            </a:r>
            <a:r>
              <a:rPr lang="en-US" dirty="0"/>
              <a:t>: STRUCTURE</a:t>
            </a:r>
            <a:br>
              <a:rPr lang="en-US" dirty="0"/>
            </a:br>
            <a:r>
              <a:rPr lang="en-US" sz="1400" dirty="0"/>
              <a:t>(continued)</a:t>
            </a:r>
            <a:endParaRPr lang="en-US" dirty="0"/>
          </a:p>
        </p:txBody>
      </p:sp>
      <p:sp>
        <p:nvSpPr>
          <p:cNvPr id="5" name="Slide Number Placeholder 4"/>
          <p:cNvSpPr>
            <a:spLocks noGrp="1"/>
          </p:cNvSpPr>
          <p:nvPr>
            <p:ph type="sldNum" sz="quarter" idx="4"/>
          </p:nvPr>
        </p:nvSpPr>
        <p:spPr/>
        <p:txBody>
          <a:bodyPr/>
          <a:lstStyle/>
          <a:p>
            <a:fld id="{7749E63D-D648-FD44-8A88-2CC5333ECCD2}" type="slidenum">
              <a:rPr lang="en-US" smtClean="0"/>
              <a:pPr/>
              <a:t>36</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1112048936"/>
              </p:ext>
            </p:extLst>
          </p:nvPr>
        </p:nvGraphicFramePr>
        <p:xfrm>
          <a:off x="533400" y="1655064"/>
          <a:ext cx="6702552" cy="6865620"/>
        </p:xfrm>
        <a:graphic>
          <a:graphicData uri="http://schemas.openxmlformats.org/drawingml/2006/table">
            <a:tbl>
              <a:tblPr>
                <a:tableStyleId>{5C22544A-7EE6-4342-B048-85BDC9FD1C3A}</a:tableStyleId>
              </a:tblPr>
              <a:tblGrid>
                <a:gridCol w="1920240">
                  <a:extLst>
                    <a:ext uri="{9D8B030D-6E8A-4147-A177-3AD203B41FA5}">
                      <a16:colId xmlns:a16="http://schemas.microsoft.com/office/drawing/2014/main" val="20000"/>
                    </a:ext>
                  </a:extLst>
                </a:gridCol>
                <a:gridCol w="2496312">
                  <a:extLst>
                    <a:ext uri="{9D8B030D-6E8A-4147-A177-3AD203B41FA5}">
                      <a16:colId xmlns:a16="http://schemas.microsoft.com/office/drawing/2014/main" val="20001"/>
                    </a:ext>
                  </a:extLst>
                </a:gridCol>
                <a:gridCol w="2286000">
                  <a:extLst>
                    <a:ext uri="{9D8B030D-6E8A-4147-A177-3AD203B41FA5}">
                      <a16:colId xmlns:a16="http://schemas.microsoft.com/office/drawing/2014/main" val="20002"/>
                    </a:ext>
                  </a:extLst>
                </a:gridCol>
              </a:tblGrid>
              <a:tr h="457200">
                <a:tc>
                  <a:txBody>
                    <a:bodyPr/>
                    <a:lstStyle/>
                    <a:p>
                      <a:r>
                        <a:rPr lang="en-US" sz="1000" b="1" i="0" dirty="0">
                          <a:solidFill>
                            <a:schemeClr val="bg1"/>
                          </a:solidFill>
                          <a:latin typeface="Arial" panose="020B0604020202020204" pitchFamily="34" charset="0"/>
                          <a:ea typeface="Arial" charset="0"/>
                          <a:cs typeface="Arial" panose="020B0604020202020204" pitchFamily="34" charset="0"/>
                        </a:rPr>
                        <a:t>STRUCTURAL RISKS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Arial" panose="020B0604020202020204" pitchFamily="34" charset="0"/>
                          <a:ea typeface="Arial" charset="0"/>
                          <a:cs typeface="Arial" panose="020B0604020202020204" pitchFamily="34" charset="0"/>
                        </a:rPr>
                        <a:t>MITIGATION SOLUTION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r>
                        <a:rPr lang="en-US" sz="1000" b="1" i="0" kern="1200" dirty="0">
                          <a:solidFill>
                            <a:schemeClr val="bg1"/>
                          </a:solidFill>
                          <a:latin typeface="Arial" panose="020B0604020202020204" pitchFamily="34" charset="0"/>
                          <a:ea typeface="Arial" charset="0"/>
                          <a:cs typeface="Arial" panose="020B0604020202020204" pitchFamily="34" charset="0"/>
                        </a:rPr>
                        <a:t>REFERENCES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extLst>
                  <a:ext uri="{0D108BD9-81ED-4DB2-BD59-A6C34878D82A}">
                    <a16:rowId xmlns:a16="http://schemas.microsoft.com/office/drawing/2014/main" val="10000"/>
                  </a:ext>
                </a:extLst>
              </a:tr>
              <a:tr h="457200">
                <a:tc>
                  <a:txBody>
                    <a:bodyPr/>
                    <a:lstStyle/>
                    <a:p>
                      <a:pPr marL="0" indent="0">
                        <a:spcAft>
                          <a:spcPts val="600"/>
                        </a:spcAft>
                      </a:pPr>
                      <a:r>
                        <a:rPr lang="en-US" sz="1000" b="0" baseline="0" dirty="0">
                          <a:solidFill>
                            <a:schemeClr val="tx1"/>
                          </a:solidFill>
                          <a:latin typeface="Arial" panose="020B0604020202020204" pitchFamily="34" charset="0"/>
                          <a:cs typeface="Arial" panose="020B0604020202020204" pitchFamily="34" charset="0"/>
                        </a:rPr>
                        <a:t>Skylights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300"/>
                        </a:spcBef>
                        <a:spcAft>
                          <a:spcPts val="30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Upgrade to pressure-rated, impact-resistant skylights.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nSpc>
                          <a:spcPct val="100000"/>
                        </a:lnSpc>
                        <a:spcBef>
                          <a:spcPts val="0"/>
                        </a:spcBef>
                        <a:spcAft>
                          <a:spcPts val="700"/>
                        </a:spcAft>
                      </a:pPr>
                      <a:endParaRPr lang="en-US" sz="1000" b="0" i="0" dirty="0">
                        <a:solidFill>
                          <a:schemeClr val="tx1"/>
                        </a:solidFill>
                        <a:latin typeface="Arial" panose="020B0604020202020204" pitchFamily="34" charset="0"/>
                        <a:cs typeface="Arial" panose="020B0604020202020204" pitchFamily="34" charset="0"/>
                      </a:endParaRPr>
                    </a:p>
                    <a:p>
                      <a:pPr>
                        <a:lnSpc>
                          <a:spcPct val="100000"/>
                        </a:lnSpc>
                        <a:spcBef>
                          <a:spcPts val="0"/>
                        </a:spcBef>
                        <a:spcAft>
                          <a:spcPts val="700"/>
                        </a:spcAft>
                      </a:pPr>
                      <a:endParaRPr lang="en-US" sz="1000" b="0" i="0" dirty="0">
                        <a:solidFill>
                          <a:schemeClr val="tx1"/>
                        </a:solidFill>
                        <a:latin typeface="Arial" panose="020B0604020202020204" pitchFamily="34" charset="0"/>
                        <a:cs typeface="Arial" panose="020B0604020202020204" pitchFamily="34" charset="0"/>
                      </a:endParaRPr>
                    </a:p>
                    <a:p>
                      <a:pPr>
                        <a:lnSpc>
                          <a:spcPct val="100000"/>
                        </a:lnSpc>
                        <a:spcBef>
                          <a:spcPts val="0"/>
                        </a:spcBef>
                        <a:spcAft>
                          <a:spcPts val="700"/>
                        </a:spcAft>
                      </a:pPr>
                      <a:endParaRPr lang="en-US" sz="1000" b="0" i="0" dirty="0">
                        <a:solidFill>
                          <a:schemeClr val="tx1"/>
                        </a:solidFill>
                        <a:latin typeface="Arial" panose="020B0604020202020204" pitchFamily="34" charset="0"/>
                        <a:cs typeface="Arial" panose="020B0604020202020204" pitchFamily="34" charset="0"/>
                      </a:endParaRPr>
                    </a:p>
                    <a:p>
                      <a:pPr>
                        <a:lnSpc>
                          <a:spcPct val="100000"/>
                        </a:lnSpc>
                        <a:spcBef>
                          <a:spcPts val="0"/>
                        </a:spcBef>
                        <a:spcAft>
                          <a:spcPts val="700"/>
                        </a:spcAft>
                      </a:pPr>
                      <a:endParaRPr lang="en-US" sz="1000" b="0" i="0" dirty="0">
                        <a:solidFill>
                          <a:schemeClr val="tx1"/>
                        </a:solidFill>
                        <a:latin typeface="Arial" panose="020B0604020202020204" pitchFamily="34" charset="0"/>
                        <a:cs typeface="Arial" panose="020B0604020202020204" pitchFamily="34" charset="0"/>
                      </a:endParaRPr>
                    </a:p>
                    <a:p>
                      <a:pPr>
                        <a:lnSpc>
                          <a:spcPct val="100000"/>
                        </a:lnSpc>
                        <a:spcBef>
                          <a:spcPts val="0"/>
                        </a:spcBef>
                        <a:spcAft>
                          <a:spcPts val="700"/>
                        </a:spcAft>
                      </a:pPr>
                      <a:endParaRPr lang="en-US" sz="1000" b="0" i="0" dirty="0">
                        <a:solidFill>
                          <a:schemeClr val="tx1"/>
                        </a:solidFill>
                        <a:latin typeface="Arial" panose="020B0604020202020204" pitchFamily="34" charset="0"/>
                        <a:cs typeface="Arial" panose="020B0604020202020204" pitchFamily="34" charset="0"/>
                      </a:endParaRPr>
                    </a:p>
                    <a:p>
                      <a:pPr>
                        <a:lnSpc>
                          <a:spcPct val="100000"/>
                        </a:lnSpc>
                        <a:spcBef>
                          <a:spcPts val="0"/>
                        </a:spcBef>
                        <a:spcAft>
                          <a:spcPts val="700"/>
                        </a:spcAft>
                      </a:pPr>
                      <a:endParaRPr lang="en-US" sz="1000" b="0" i="0" dirty="0">
                        <a:solidFill>
                          <a:schemeClr val="tx1"/>
                        </a:solidFill>
                        <a:latin typeface="Arial" panose="020B0604020202020204" pitchFamily="34" charset="0"/>
                        <a:cs typeface="Arial" panose="020B0604020202020204" pitchFamily="34" charset="0"/>
                      </a:endParaRPr>
                    </a:p>
                    <a:p>
                      <a:pPr>
                        <a:lnSpc>
                          <a:spcPct val="100000"/>
                        </a:lnSpc>
                        <a:spcBef>
                          <a:spcPts val="0"/>
                        </a:spcBef>
                        <a:spcAft>
                          <a:spcPts val="700"/>
                        </a:spcAft>
                      </a:pPr>
                      <a:endParaRPr lang="en-US" sz="1000" b="0" i="0" dirty="0">
                        <a:solidFill>
                          <a:schemeClr val="tx1"/>
                        </a:solidFill>
                        <a:latin typeface="Arial" panose="020B0604020202020204" pitchFamily="34" charset="0"/>
                        <a:cs typeface="Arial" panose="020B0604020202020204" pitchFamily="34" charset="0"/>
                      </a:endParaRPr>
                    </a:p>
                    <a:p>
                      <a:pPr>
                        <a:lnSpc>
                          <a:spcPct val="100000"/>
                        </a:lnSpc>
                        <a:spcBef>
                          <a:spcPts val="0"/>
                        </a:spcBef>
                        <a:spcAft>
                          <a:spcPts val="700"/>
                        </a:spcAft>
                      </a:pPr>
                      <a:r>
                        <a:rPr lang="en-US" sz="1000" b="0" i="0" dirty="0">
                          <a:solidFill>
                            <a:schemeClr val="tx1"/>
                          </a:solidFill>
                          <a:latin typeface="Arial" panose="020B0604020202020204" pitchFamily="34" charset="0"/>
                          <a:cs typeface="Arial" panose="020B0604020202020204" pitchFamily="34" charset="0"/>
                        </a:rPr>
                        <a:t>FEMA P-424, </a:t>
                      </a:r>
                      <a:r>
                        <a:rPr lang="en-US" sz="1000" b="0" i="1" dirty="0">
                          <a:solidFill>
                            <a:schemeClr val="tx1"/>
                          </a:solidFill>
                          <a:latin typeface="Arial" panose="020B0604020202020204" pitchFamily="34" charset="0"/>
                          <a:cs typeface="Arial" panose="020B0604020202020204" pitchFamily="34" charset="0"/>
                        </a:rPr>
                        <a:t>Design Guide for Improving School Safety in Earthquakes, Floods, and High Winds</a:t>
                      </a:r>
                    </a:p>
                  </a:txBody>
                  <a:tcPr marR="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1"/>
                  </a:ext>
                </a:extLst>
              </a:tr>
              <a:tr h="457200">
                <a:tc>
                  <a:txBody>
                    <a:bodyPr/>
                    <a:lstStyle/>
                    <a:p>
                      <a:pPr marL="0" indent="0">
                        <a:spcAft>
                          <a:spcPts val="600"/>
                        </a:spcAft>
                      </a:pPr>
                      <a:r>
                        <a:rPr lang="en-US" sz="1000" b="0" baseline="0" dirty="0">
                          <a:solidFill>
                            <a:schemeClr val="tx1"/>
                          </a:solidFill>
                          <a:latin typeface="Arial" panose="020B0604020202020204" pitchFamily="34" charset="0"/>
                          <a:cs typeface="Arial" panose="020B0604020202020204" pitchFamily="34" charset="0"/>
                        </a:rPr>
                        <a:t>Gable-End Bracing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300"/>
                        </a:spcBef>
                        <a:spcAft>
                          <a:spcPts val="30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Hire a professional to brace any gable-end walls taller than 4 feet so that loads on the gable-end walls are distributed over multiple roof trusses or rafters.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nSpc>
                          <a:spcPct val="100000"/>
                        </a:lnSpc>
                        <a:spcBef>
                          <a:spcPts val="0"/>
                        </a:spcBef>
                        <a:spcAft>
                          <a:spcPts val="700"/>
                        </a:spcAft>
                      </a:pPr>
                      <a:endParaRPr lang="en-US" sz="1000" b="0" i="1" dirty="0">
                        <a:solidFill>
                          <a:schemeClr val="tx1"/>
                        </a:solidFill>
                        <a:latin typeface="Arial" panose="020B0604020202020204" pitchFamily="34" charset="0"/>
                        <a:cs typeface="Arial" panose="020B0604020202020204" pitchFamily="34" charset="0"/>
                      </a:endParaRPr>
                    </a:p>
                    <a:p>
                      <a:pPr>
                        <a:lnSpc>
                          <a:spcPct val="100000"/>
                        </a:lnSpc>
                        <a:spcBef>
                          <a:spcPts val="0"/>
                        </a:spcBef>
                        <a:spcAft>
                          <a:spcPts val="700"/>
                        </a:spcAft>
                      </a:pPr>
                      <a:endParaRPr lang="en-US" sz="1000" b="0" i="1" dirty="0">
                        <a:solidFill>
                          <a:schemeClr val="tx1"/>
                        </a:solidFill>
                        <a:latin typeface="Arial" panose="020B0604020202020204" pitchFamily="34" charset="0"/>
                        <a:cs typeface="Arial" panose="020B0604020202020204" pitchFamily="34" charset="0"/>
                      </a:endParaRPr>
                    </a:p>
                    <a:p>
                      <a:pPr>
                        <a:lnSpc>
                          <a:spcPct val="100000"/>
                        </a:lnSpc>
                        <a:spcBef>
                          <a:spcPts val="0"/>
                        </a:spcBef>
                        <a:spcAft>
                          <a:spcPts val="700"/>
                        </a:spcAft>
                      </a:pPr>
                      <a:endParaRPr lang="en-US" sz="1000" b="0" i="1" dirty="0">
                        <a:solidFill>
                          <a:schemeClr val="tx1"/>
                        </a:solidFill>
                        <a:latin typeface="Arial" panose="020B0604020202020204" pitchFamily="34" charset="0"/>
                        <a:cs typeface="Arial" panose="020B0604020202020204" pitchFamily="34" charset="0"/>
                      </a:endParaRPr>
                    </a:p>
                    <a:p>
                      <a:pPr>
                        <a:lnSpc>
                          <a:spcPct val="100000"/>
                        </a:lnSpc>
                        <a:spcBef>
                          <a:spcPts val="0"/>
                        </a:spcBef>
                        <a:spcAft>
                          <a:spcPts val="700"/>
                        </a:spcAft>
                      </a:pPr>
                      <a:endParaRPr lang="en-US" sz="1000" b="0" i="1" dirty="0">
                        <a:solidFill>
                          <a:schemeClr val="tx1"/>
                        </a:solidFill>
                        <a:latin typeface="Arial" panose="020B0604020202020204" pitchFamily="34" charset="0"/>
                        <a:cs typeface="Arial" panose="020B0604020202020204" pitchFamily="34" charset="0"/>
                      </a:endParaRPr>
                    </a:p>
                    <a:p>
                      <a:pPr>
                        <a:lnSpc>
                          <a:spcPct val="100000"/>
                        </a:lnSpc>
                        <a:spcBef>
                          <a:spcPts val="0"/>
                        </a:spcBef>
                        <a:spcAft>
                          <a:spcPts val="700"/>
                        </a:spcAft>
                      </a:pPr>
                      <a:endParaRPr lang="en-US" sz="1000" b="0" i="1" dirty="0">
                        <a:solidFill>
                          <a:schemeClr val="tx1"/>
                        </a:solidFill>
                        <a:latin typeface="Arial" panose="020B0604020202020204" pitchFamily="34" charset="0"/>
                        <a:cs typeface="Arial" panose="020B0604020202020204" pitchFamily="34" charset="0"/>
                      </a:endParaRPr>
                    </a:p>
                    <a:p>
                      <a:pPr>
                        <a:lnSpc>
                          <a:spcPct val="100000"/>
                        </a:lnSpc>
                        <a:spcBef>
                          <a:spcPts val="0"/>
                        </a:spcBef>
                        <a:spcAft>
                          <a:spcPts val="700"/>
                        </a:spcAft>
                      </a:pPr>
                      <a:endParaRPr lang="en-US" sz="1000" b="0" i="1" dirty="0">
                        <a:solidFill>
                          <a:schemeClr val="tx1"/>
                        </a:solidFill>
                        <a:latin typeface="Arial" panose="020B0604020202020204" pitchFamily="34" charset="0"/>
                        <a:cs typeface="Arial" panose="020B0604020202020204" pitchFamily="34" charset="0"/>
                      </a:endParaRPr>
                    </a:p>
                    <a:p>
                      <a:pPr>
                        <a:lnSpc>
                          <a:spcPct val="100000"/>
                        </a:lnSpc>
                        <a:spcBef>
                          <a:spcPts val="0"/>
                        </a:spcBef>
                        <a:spcAft>
                          <a:spcPts val="700"/>
                        </a:spcAft>
                      </a:pPr>
                      <a:endParaRPr lang="en-US" sz="1000" b="0" i="1" dirty="0">
                        <a:solidFill>
                          <a:schemeClr val="tx1"/>
                        </a:solidFill>
                        <a:latin typeface="Arial" panose="020B0604020202020204" pitchFamily="34" charset="0"/>
                        <a:cs typeface="Arial" panose="020B0604020202020204" pitchFamily="34" charset="0"/>
                      </a:endParaRPr>
                    </a:p>
                    <a:p>
                      <a:pPr>
                        <a:lnSpc>
                          <a:spcPct val="100000"/>
                        </a:lnSpc>
                        <a:spcBef>
                          <a:spcPts val="0"/>
                        </a:spcBef>
                        <a:spcAft>
                          <a:spcPts val="700"/>
                        </a:spcAft>
                      </a:pPr>
                      <a:r>
                        <a:rPr lang="en-US" sz="1000" b="0" i="0" dirty="0">
                          <a:solidFill>
                            <a:schemeClr val="tx1"/>
                          </a:solidFill>
                          <a:latin typeface="Arial" panose="020B0604020202020204" pitchFamily="34" charset="0"/>
                          <a:cs typeface="Arial" panose="020B0604020202020204" pitchFamily="34" charset="0"/>
                        </a:rPr>
                        <a:t>FEMA P-499, </a:t>
                      </a:r>
                      <a:r>
                        <a:rPr lang="en-US" sz="1000" b="0" i="1" dirty="0">
                          <a:solidFill>
                            <a:schemeClr val="tx1"/>
                          </a:solidFill>
                          <a:latin typeface="Arial" panose="020B0604020202020204" pitchFamily="34" charset="0"/>
                          <a:cs typeface="Arial" panose="020B0604020202020204" pitchFamily="34" charset="0"/>
                        </a:rPr>
                        <a:t>Home Builder’s </a:t>
                      </a:r>
                      <a:br>
                        <a:rPr lang="en-US" sz="1000" b="0" i="1" dirty="0">
                          <a:solidFill>
                            <a:schemeClr val="tx1"/>
                          </a:solidFill>
                          <a:latin typeface="Arial" panose="020B0604020202020204" pitchFamily="34" charset="0"/>
                          <a:cs typeface="Arial" panose="020B0604020202020204" pitchFamily="34" charset="0"/>
                        </a:rPr>
                      </a:br>
                      <a:r>
                        <a:rPr lang="en-US" sz="1000" b="0" i="1" dirty="0">
                          <a:solidFill>
                            <a:schemeClr val="tx1"/>
                          </a:solidFill>
                          <a:latin typeface="Arial" panose="020B0604020202020204" pitchFamily="34" charset="0"/>
                          <a:cs typeface="Arial" panose="020B0604020202020204" pitchFamily="34" charset="0"/>
                        </a:rPr>
                        <a:t>Guide to Coastal Construction</a:t>
                      </a:r>
                    </a:p>
                  </a:txBody>
                  <a:tcPr marR="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2"/>
                  </a:ext>
                </a:extLst>
              </a:tr>
              <a:tr h="457200">
                <a:tc>
                  <a:txBody>
                    <a:bodyPr/>
                    <a:lstStyle/>
                    <a:p>
                      <a:pPr marL="0" indent="0">
                        <a:spcAft>
                          <a:spcPts val="600"/>
                        </a:spcAft>
                      </a:pPr>
                      <a:r>
                        <a:rPr lang="en-US" sz="1000" b="0" baseline="0" dirty="0">
                          <a:solidFill>
                            <a:schemeClr val="tx1"/>
                          </a:solidFill>
                          <a:latin typeface="Arial" panose="020B0604020202020204" pitchFamily="34" charset="0"/>
                          <a:cs typeface="Arial" panose="020B0604020202020204" pitchFamily="34" charset="0"/>
                        </a:rPr>
                        <a:t>Soffits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300"/>
                        </a:spcBef>
                        <a:spcAft>
                          <a:spcPts val="30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Proper attachment is the most common cause of soffit failures. This can be addressed by installing wood backing or supports as an attachment point for soffits. If it is not possible to install wood supports, the soffit should be secured at 12-inch intervals on each side to limit flexing during high-wind events.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nSpc>
                          <a:spcPct val="100000"/>
                        </a:lnSpc>
                        <a:spcBef>
                          <a:spcPts val="0"/>
                        </a:spcBef>
                        <a:spcAft>
                          <a:spcPts val="700"/>
                        </a:spcAft>
                      </a:pPr>
                      <a:endParaRPr lang="en-US" sz="1000" b="0" i="1" dirty="0">
                        <a:solidFill>
                          <a:schemeClr val="tx1"/>
                        </a:solidFill>
                        <a:latin typeface="Arial" panose="020B0604020202020204" pitchFamily="34" charset="0"/>
                        <a:cs typeface="Arial" panose="020B0604020202020204" pitchFamily="34" charset="0"/>
                      </a:endParaRPr>
                    </a:p>
                    <a:p>
                      <a:pPr>
                        <a:lnSpc>
                          <a:spcPct val="100000"/>
                        </a:lnSpc>
                        <a:spcBef>
                          <a:spcPts val="0"/>
                        </a:spcBef>
                        <a:spcAft>
                          <a:spcPts val="700"/>
                        </a:spcAft>
                      </a:pPr>
                      <a:endParaRPr lang="en-US" sz="1000" b="0" i="1" dirty="0">
                        <a:solidFill>
                          <a:schemeClr val="tx1"/>
                        </a:solidFill>
                        <a:latin typeface="Arial" panose="020B0604020202020204" pitchFamily="34" charset="0"/>
                        <a:cs typeface="Arial" panose="020B0604020202020204" pitchFamily="34" charset="0"/>
                      </a:endParaRPr>
                    </a:p>
                    <a:p>
                      <a:pPr>
                        <a:lnSpc>
                          <a:spcPct val="100000"/>
                        </a:lnSpc>
                        <a:spcBef>
                          <a:spcPts val="0"/>
                        </a:spcBef>
                        <a:spcAft>
                          <a:spcPts val="700"/>
                        </a:spcAft>
                      </a:pPr>
                      <a:endParaRPr lang="en-US" sz="1000" b="0" i="1" dirty="0">
                        <a:solidFill>
                          <a:schemeClr val="tx1"/>
                        </a:solidFill>
                        <a:latin typeface="Arial" panose="020B0604020202020204" pitchFamily="34" charset="0"/>
                        <a:cs typeface="Arial" panose="020B0604020202020204" pitchFamily="34" charset="0"/>
                      </a:endParaRPr>
                    </a:p>
                    <a:p>
                      <a:pPr>
                        <a:lnSpc>
                          <a:spcPct val="100000"/>
                        </a:lnSpc>
                        <a:spcBef>
                          <a:spcPts val="0"/>
                        </a:spcBef>
                        <a:spcAft>
                          <a:spcPts val="700"/>
                        </a:spcAft>
                      </a:pPr>
                      <a:endParaRPr lang="en-US" sz="1000" b="0" i="1" dirty="0">
                        <a:solidFill>
                          <a:schemeClr val="tx1"/>
                        </a:solidFill>
                        <a:latin typeface="Arial" panose="020B0604020202020204" pitchFamily="34" charset="0"/>
                        <a:cs typeface="Arial" panose="020B0604020202020204" pitchFamily="34" charset="0"/>
                      </a:endParaRPr>
                    </a:p>
                    <a:p>
                      <a:pPr>
                        <a:lnSpc>
                          <a:spcPct val="100000"/>
                        </a:lnSpc>
                        <a:spcBef>
                          <a:spcPts val="0"/>
                        </a:spcBef>
                        <a:spcAft>
                          <a:spcPts val="700"/>
                        </a:spcAft>
                      </a:pPr>
                      <a:endParaRPr lang="en-US" sz="1000" b="0" i="1" dirty="0">
                        <a:solidFill>
                          <a:schemeClr val="tx1"/>
                        </a:solidFill>
                        <a:latin typeface="Arial" panose="020B0604020202020204" pitchFamily="34" charset="0"/>
                        <a:cs typeface="Arial" panose="020B0604020202020204" pitchFamily="34" charset="0"/>
                      </a:endParaRPr>
                    </a:p>
                    <a:p>
                      <a:pPr>
                        <a:lnSpc>
                          <a:spcPct val="100000"/>
                        </a:lnSpc>
                        <a:spcBef>
                          <a:spcPts val="0"/>
                        </a:spcBef>
                        <a:spcAft>
                          <a:spcPts val="700"/>
                        </a:spcAft>
                      </a:pPr>
                      <a:endParaRPr lang="en-US" sz="1000" b="0" i="1" dirty="0">
                        <a:solidFill>
                          <a:schemeClr val="tx1"/>
                        </a:solidFill>
                        <a:latin typeface="Arial" panose="020B0604020202020204" pitchFamily="34" charset="0"/>
                        <a:cs typeface="Arial" panose="020B0604020202020204" pitchFamily="34" charset="0"/>
                      </a:endParaRPr>
                    </a:p>
                    <a:p>
                      <a:pPr>
                        <a:lnSpc>
                          <a:spcPct val="100000"/>
                        </a:lnSpc>
                        <a:spcBef>
                          <a:spcPts val="0"/>
                        </a:spcBef>
                        <a:spcAft>
                          <a:spcPts val="700"/>
                        </a:spcAft>
                      </a:pPr>
                      <a:endParaRPr lang="en-US" sz="1000" b="0" i="1" dirty="0">
                        <a:solidFill>
                          <a:schemeClr val="tx1"/>
                        </a:solidFill>
                        <a:latin typeface="Arial" panose="020B0604020202020204" pitchFamily="34" charset="0"/>
                        <a:cs typeface="Arial" panose="020B0604020202020204" pitchFamily="34" charset="0"/>
                      </a:endParaRPr>
                    </a:p>
                    <a:p>
                      <a:pPr>
                        <a:lnSpc>
                          <a:spcPct val="100000"/>
                        </a:lnSpc>
                        <a:spcBef>
                          <a:spcPts val="0"/>
                        </a:spcBef>
                        <a:spcAft>
                          <a:spcPts val="700"/>
                        </a:spcAft>
                      </a:pPr>
                      <a:r>
                        <a:rPr lang="en-US" sz="1000" b="0" i="0" dirty="0">
                          <a:solidFill>
                            <a:schemeClr val="tx1"/>
                          </a:solidFill>
                          <a:latin typeface="Arial" panose="020B0604020202020204" pitchFamily="34" charset="0"/>
                          <a:cs typeface="Arial" panose="020B0604020202020204" pitchFamily="34" charset="0"/>
                        </a:rPr>
                        <a:t>FEMA P-499, </a:t>
                      </a:r>
                      <a:r>
                        <a:rPr lang="en-US" sz="1000" b="0" i="1" dirty="0">
                          <a:solidFill>
                            <a:schemeClr val="tx1"/>
                          </a:solidFill>
                          <a:latin typeface="Arial" panose="020B0604020202020204" pitchFamily="34" charset="0"/>
                          <a:cs typeface="Arial" panose="020B0604020202020204" pitchFamily="34" charset="0"/>
                        </a:rPr>
                        <a:t>Home Builder’s </a:t>
                      </a:r>
                      <a:br>
                        <a:rPr lang="en-US" sz="1000" b="0" i="1" dirty="0">
                          <a:solidFill>
                            <a:schemeClr val="tx1"/>
                          </a:solidFill>
                          <a:latin typeface="Arial" panose="020B0604020202020204" pitchFamily="34" charset="0"/>
                          <a:cs typeface="Arial" panose="020B0604020202020204" pitchFamily="34" charset="0"/>
                        </a:rPr>
                      </a:br>
                      <a:r>
                        <a:rPr lang="en-US" sz="1000" b="0" i="1" dirty="0">
                          <a:solidFill>
                            <a:schemeClr val="tx1"/>
                          </a:solidFill>
                          <a:latin typeface="Arial" panose="020B0604020202020204" pitchFamily="34" charset="0"/>
                          <a:cs typeface="Arial" panose="020B0604020202020204" pitchFamily="34" charset="0"/>
                        </a:rPr>
                        <a:t>Guide to Coastal Construction</a:t>
                      </a:r>
                    </a:p>
                  </a:txBody>
                  <a:tcPr marR="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3"/>
                  </a:ext>
                </a:extLst>
              </a:tr>
            </a:tbl>
          </a:graphicData>
        </a:graphic>
      </p:graphicFrame>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65196" t="17677" r="18137" b="66035"/>
          <a:stretch/>
        </p:blipFill>
        <p:spPr>
          <a:xfrm>
            <a:off x="4996180" y="2108201"/>
            <a:ext cx="1295400" cy="1638300"/>
          </a:xfrm>
          <a:prstGeom prst="rect">
            <a:avLst/>
          </a:prstGeom>
        </p:spPr>
      </p:pic>
      <p:pic>
        <p:nvPicPr>
          <p:cNvPr id="10" name="Picture 9"/>
          <p:cNvPicPr>
            <a:picLocks noChangeAspect="1"/>
          </p:cNvPicPr>
          <p:nvPr/>
        </p:nvPicPr>
        <p:blipFill rotWithShape="1">
          <a:blip r:embed="rId2">
            <a:extLst>
              <a:ext uri="{28A0092B-C50C-407E-A947-70E740481C1C}">
                <a14:useLocalDpi xmlns:a14="http://schemas.microsoft.com/office/drawing/2010/main" val="0"/>
              </a:ext>
            </a:extLst>
          </a:blip>
          <a:srcRect l="65196" t="42677" r="18137" b="41035"/>
          <a:stretch/>
        </p:blipFill>
        <p:spPr>
          <a:xfrm>
            <a:off x="4996180" y="4371341"/>
            <a:ext cx="1295400" cy="1638300"/>
          </a:xfrm>
          <a:prstGeom prst="rect">
            <a:avLst/>
          </a:prstGeom>
        </p:spPr>
      </p:pic>
      <p:pic>
        <p:nvPicPr>
          <p:cNvPr id="12" name="Picture 11"/>
          <p:cNvPicPr>
            <a:picLocks noChangeAspect="1"/>
          </p:cNvPicPr>
          <p:nvPr/>
        </p:nvPicPr>
        <p:blipFill rotWithShape="1">
          <a:blip r:embed="rId2">
            <a:extLst>
              <a:ext uri="{28A0092B-C50C-407E-A947-70E740481C1C}">
                <a14:useLocalDpi xmlns:a14="http://schemas.microsoft.com/office/drawing/2010/main" val="0"/>
              </a:ext>
            </a:extLst>
          </a:blip>
          <a:srcRect l="65196" t="42677" r="18137" b="41035"/>
          <a:stretch/>
        </p:blipFill>
        <p:spPr>
          <a:xfrm>
            <a:off x="4996180" y="6484875"/>
            <a:ext cx="1295400" cy="1638300"/>
          </a:xfrm>
          <a:prstGeom prst="rect">
            <a:avLst/>
          </a:prstGeom>
        </p:spPr>
      </p:pic>
    </p:spTree>
    <p:extLst>
      <p:ext uri="{BB962C8B-B14F-4D97-AF65-F5344CB8AC3E}">
        <p14:creationId xmlns:p14="http://schemas.microsoft.com/office/powerpoint/2010/main" val="210417439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a:t>Quick Reference Guide</a:t>
            </a:r>
            <a:r>
              <a:rPr lang="en-US" dirty="0"/>
              <a:t>: STRUCTURE</a:t>
            </a:r>
            <a:br>
              <a:rPr lang="en-US" dirty="0"/>
            </a:br>
            <a:r>
              <a:rPr lang="en-US" sz="1400" dirty="0"/>
              <a:t>(continued)</a:t>
            </a:r>
            <a:endParaRPr lang="en-US" dirty="0"/>
          </a:p>
        </p:txBody>
      </p:sp>
      <p:sp>
        <p:nvSpPr>
          <p:cNvPr id="5" name="Slide Number Placeholder 4"/>
          <p:cNvSpPr>
            <a:spLocks noGrp="1"/>
          </p:cNvSpPr>
          <p:nvPr>
            <p:ph type="sldNum" sz="quarter" idx="4"/>
          </p:nvPr>
        </p:nvSpPr>
        <p:spPr/>
        <p:txBody>
          <a:bodyPr/>
          <a:lstStyle/>
          <a:p>
            <a:fld id="{7749E63D-D648-FD44-8A88-2CC5333ECCD2}" type="slidenum">
              <a:rPr lang="en-US" smtClean="0"/>
              <a:pPr/>
              <a:t>37</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2259487598"/>
              </p:ext>
            </p:extLst>
          </p:nvPr>
        </p:nvGraphicFramePr>
        <p:xfrm>
          <a:off x="533400" y="1655064"/>
          <a:ext cx="6702552" cy="7167880"/>
        </p:xfrm>
        <a:graphic>
          <a:graphicData uri="http://schemas.openxmlformats.org/drawingml/2006/table">
            <a:tbl>
              <a:tblPr>
                <a:tableStyleId>{5C22544A-7EE6-4342-B048-85BDC9FD1C3A}</a:tableStyleId>
              </a:tblPr>
              <a:tblGrid>
                <a:gridCol w="1920240">
                  <a:extLst>
                    <a:ext uri="{9D8B030D-6E8A-4147-A177-3AD203B41FA5}">
                      <a16:colId xmlns:a16="http://schemas.microsoft.com/office/drawing/2014/main" val="20000"/>
                    </a:ext>
                  </a:extLst>
                </a:gridCol>
                <a:gridCol w="2496312">
                  <a:extLst>
                    <a:ext uri="{9D8B030D-6E8A-4147-A177-3AD203B41FA5}">
                      <a16:colId xmlns:a16="http://schemas.microsoft.com/office/drawing/2014/main" val="20001"/>
                    </a:ext>
                  </a:extLst>
                </a:gridCol>
                <a:gridCol w="2286000">
                  <a:extLst>
                    <a:ext uri="{9D8B030D-6E8A-4147-A177-3AD203B41FA5}">
                      <a16:colId xmlns:a16="http://schemas.microsoft.com/office/drawing/2014/main" val="20002"/>
                    </a:ext>
                  </a:extLst>
                </a:gridCol>
              </a:tblGrid>
              <a:tr h="457200">
                <a:tc>
                  <a:txBody>
                    <a:bodyPr/>
                    <a:lstStyle/>
                    <a:p>
                      <a:r>
                        <a:rPr lang="en-US" sz="1000" b="1" i="0" dirty="0">
                          <a:solidFill>
                            <a:schemeClr val="bg1"/>
                          </a:solidFill>
                          <a:latin typeface="Arial" panose="020B0604020202020204" pitchFamily="34" charset="0"/>
                          <a:ea typeface="Arial" charset="0"/>
                          <a:cs typeface="Arial" panose="020B0604020202020204" pitchFamily="34" charset="0"/>
                        </a:rPr>
                        <a:t>STRUCTURAL RISKS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Arial" panose="020B0604020202020204" pitchFamily="34" charset="0"/>
                          <a:ea typeface="Arial" charset="0"/>
                          <a:cs typeface="Arial" panose="020B0604020202020204" pitchFamily="34" charset="0"/>
                        </a:rPr>
                        <a:t>MITIGATION SOLUTION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r>
                        <a:rPr lang="en-US" sz="1000" b="1" i="0" kern="1200" dirty="0">
                          <a:solidFill>
                            <a:schemeClr val="bg1"/>
                          </a:solidFill>
                          <a:latin typeface="Arial" panose="020B0604020202020204" pitchFamily="34" charset="0"/>
                          <a:ea typeface="Arial" charset="0"/>
                          <a:cs typeface="Arial" panose="020B0604020202020204" pitchFamily="34" charset="0"/>
                        </a:rPr>
                        <a:t>REFERENCES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extLst>
                  <a:ext uri="{0D108BD9-81ED-4DB2-BD59-A6C34878D82A}">
                    <a16:rowId xmlns:a16="http://schemas.microsoft.com/office/drawing/2014/main" val="10000"/>
                  </a:ext>
                </a:extLst>
              </a:tr>
              <a:tr h="457200">
                <a:tc>
                  <a:txBody>
                    <a:bodyPr/>
                    <a:lstStyle/>
                    <a:p>
                      <a:pPr marL="0" indent="0">
                        <a:spcAft>
                          <a:spcPts val="600"/>
                        </a:spcAft>
                      </a:pPr>
                      <a:r>
                        <a:rPr lang="en-US" sz="1000" b="0" baseline="0" dirty="0">
                          <a:solidFill>
                            <a:schemeClr val="tx1"/>
                          </a:solidFill>
                          <a:latin typeface="Arial" panose="020B0604020202020204" pitchFamily="34" charset="0"/>
                          <a:cs typeface="Arial" panose="020B0604020202020204" pitchFamily="34" charset="0"/>
                        </a:rPr>
                        <a:t>Gutters and Downspouts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300"/>
                        </a:spcBef>
                        <a:spcAft>
                          <a:spcPts val="30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Install noncombustible systems designed for high-wind speeds that provide </a:t>
                      </a:r>
                      <a:br>
                        <a:rPr lang="en-US" sz="1000" b="0" dirty="0">
                          <a:solidFill>
                            <a:schemeClr val="tx1"/>
                          </a:solidFill>
                          <a:latin typeface="Arial" panose="020B0604020202020204" pitchFamily="34" charset="0"/>
                          <a:cs typeface="Arial" panose="020B0604020202020204" pitchFamily="34" charset="0"/>
                        </a:rPr>
                      </a:br>
                      <a:r>
                        <a:rPr lang="en-US" sz="1000" b="0" dirty="0">
                          <a:solidFill>
                            <a:schemeClr val="tx1"/>
                          </a:solidFill>
                          <a:latin typeface="Arial" panose="020B0604020202020204" pitchFamily="34" charset="0"/>
                          <a:cs typeface="Arial" panose="020B0604020202020204" pitchFamily="34" charset="0"/>
                        </a:rPr>
                        <a:t>uplift resistance.</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nSpc>
                          <a:spcPct val="100000"/>
                        </a:lnSpc>
                        <a:spcBef>
                          <a:spcPts val="0"/>
                        </a:spcBef>
                        <a:spcAft>
                          <a:spcPts val="700"/>
                        </a:spcAft>
                      </a:pPr>
                      <a:endParaRPr lang="en-US" sz="1000" b="0" i="0" dirty="0">
                        <a:solidFill>
                          <a:schemeClr val="tx1"/>
                        </a:solidFill>
                        <a:latin typeface="Arial" panose="020B0604020202020204" pitchFamily="34" charset="0"/>
                        <a:cs typeface="Arial" panose="020B0604020202020204" pitchFamily="34" charset="0"/>
                      </a:endParaRPr>
                    </a:p>
                    <a:p>
                      <a:pPr>
                        <a:lnSpc>
                          <a:spcPct val="100000"/>
                        </a:lnSpc>
                        <a:spcBef>
                          <a:spcPts val="0"/>
                        </a:spcBef>
                        <a:spcAft>
                          <a:spcPts val="700"/>
                        </a:spcAft>
                      </a:pPr>
                      <a:endParaRPr lang="en-US" sz="1000" b="0" i="0" dirty="0">
                        <a:solidFill>
                          <a:schemeClr val="tx1"/>
                        </a:solidFill>
                        <a:latin typeface="Arial" panose="020B0604020202020204" pitchFamily="34" charset="0"/>
                        <a:cs typeface="Arial" panose="020B0604020202020204" pitchFamily="34" charset="0"/>
                      </a:endParaRPr>
                    </a:p>
                    <a:p>
                      <a:pPr>
                        <a:lnSpc>
                          <a:spcPct val="100000"/>
                        </a:lnSpc>
                        <a:spcBef>
                          <a:spcPts val="0"/>
                        </a:spcBef>
                        <a:spcAft>
                          <a:spcPts val="700"/>
                        </a:spcAft>
                      </a:pPr>
                      <a:endParaRPr lang="en-US" sz="1000" b="0" i="0" dirty="0">
                        <a:solidFill>
                          <a:schemeClr val="tx1"/>
                        </a:solidFill>
                        <a:latin typeface="Arial" panose="020B0604020202020204" pitchFamily="34" charset="0"/>
                        <a:cs typeface="Arial" panose="020B0604020202020204" pitchFamily="34" charset="0"/>
                      </a:endParaRPr>
                    </a:p>
                    <a:p>
                      <a:pPr>
                        <a:lnSpc>
                          <a:spcPct val="100000"/>
                        </a:lnSpc>
                        <a:spcBef>
                          <a:spcPts val="0"/>
                        </a:spcBef>
                        <a:spcAft>
                          <a:spcPts val="700"/>
                        </a:spcAft>
                      </a:pPr>
                      <a:endParaRPr lang="en-US" sz="1000" b="0" i="0" dirty="0">
                        <a:solidFill>
                          <a:schemeClr val="tx1"/>
                        </a:solidFill>
                        <a:latin typeface="Arial" panose="020B0604020202020204" pitchFamily="34" charset="0"/>
                        <a:cs typeface="Arial" panose="020B0604020202020204" pitchFamily="34" charset="0"/>
                      </a:endParaRPr>
                    </a:p>
                    <a:p>
                      <a:pPr>
                        <a:lnSpc>
                          <a:spcPct val="100000"/>
                        </a:lnSpc>
                        <a:spcBef>
                          <a:spcPts val="0"/>
                        </a:spcBef>
                        <a:spcAft>
                          <a:spcPts val="700"/>
                        </a:spcAft>
                      </a:pPr>
                      <a:endParaRPr lang="en-US" sz="1000" b="0" i="0" dirty="0">
                        <a:solidFill>
                          <a:schemeClr val="tx1"/>
                        </a:solidFill>
                        <a:latin typeface="Arial" panose="020B0604020202020204" pitchFamily="34" charset="0"/>
                        <a:cs typeface="Arial" panose="020B0604020202020204" pitchFamily="34" charset="0"/>
                      </a:endParaRPr>
                    </a:p>
                    <a:p>
                      <a:pPr>
                        <a:lnSpc>
                          <a:spcPct val="100000"/>
                        </a:lnSpc>
                        <a:spcBef>
                          <a:spcPts val="0"/>
                        </a:spcBef>
                        <a:spcAft>
                          <a:spcPts val="700"/>
                        </a:spcAft>
                      </a:pPr>
                      <a:endParaRPr lang="en-US" sz="1000" b="0" i="0" dirty="0">
                        <a:solidFill>
                          <a:schemeClr val="tx1"/>
                        </a:solidFill>
                        <a:latin typeface="Arial" panose="020B0604020202020204" pitchFamily="34" charset="0"/>
                        <a:cs typeface="Arial" panose="020B0604020202020204" pitchFamily="34" charset="0"/>
                      </a:endParaRPr>
                    </a:p>
                    <a:p>
                      <a:pPr>
                        <a:lnSpc>
                          <a:spcPct val="100000"/>
                        </a:lnSpc>
                        <a:spcBef>
                          <a:spcPts val="0"/>
                        </a:spcBef>
                        <a:spcAft>
                          <a:spcPts val="700"/>
                        </a:spcAft>
                      </a:pPr>
                      <a:endParaRPr lang="en-US" sz="1000" b="0" i="0" dirty="0">
                        <a:solidFill>
                          <a:schemeClr val="tx1"/>
                        </a:solidFill>
                        <a:latin typeface="Arial" panose="020B0604020202020204" pitchFamily="34" charset="0"/>
                        <a:cs typeface="Arial" panose="020B0604020202020204" pitchFamily="34" charset="0"/>
                      </a:endParaRPr>
                    </a:p>
                    <a:p>
                      <a:pPr>
                        <a:lnSpc>
                          <a:spcPct val="100000"/>
                        </a:lnSpc>
                        <a:spcBef>
                          <a:spcPts val="0"/>
                        </a:spcBef>
                        <a:spcAft>
                          <a:spcPts val="700"/>
                        </a:spcAft>
                      </a:pPr>
                      <a:r>
                        <a:rPr lang="en-US" sz="1000" b="0" i="0" dirty="0">
                          <a:solidFill>
                            <a:schemeClr val="tx1"/>
                          </a:solidFill>
                          <a:latin typeface="Arial" panose="020B0604020202020204" pitchFamily="34" charset="0"/>
                          <a:cs typeface="Arial" panose="020B0604020202020204" pitchFamily="34" charset="0"/>
                        </a:rPr>
                        <a:t>FEMA P-424, </a:t>
                      </a:r>
                      <a:r>
                        <a:rPr lang="en-US" sz="1000" b="0" i="1" dirty="0">
                          <a:solidFill>
                            <a:schemeClr val="tx1"/>
                          </a:solidFill>
                          <a:latin typeface="Arial" panose="020B0604020202020204" pitchFamily="34" charset="0"/>
                          <a:cs typeface="Arial" panose="020B0604020202020204" pitchFamily="34" charset="0"/>
                        </a:rPr>
                        <a:t>Design Guide for Improving School Safety in Earthquakes, Floods, and High Winds</a:t>
                      </a:r>
                    </a:p>
                  </a:txBody>
                  <a:tcPr marR="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1"/>
                  </a:ext>
                </a:extLst>
              </a:tr>
              <a:tr h="457200">
                <a:tc>
                  <a:txBody>
                    <a:bodyPr/>
                    <a:lstStyle/>
                    <a:p>
                      <a:pPr marL="0" indent="0">
                        <a:spcAft>
                          <a:spcPts val="600"/>
                        </a:spcAft>
                      </a:pPr>
                      <a:r>
                        <a:rPr lang="en-US" sz="1000" b="0" baseline="0" dirty="0">
                          <a:solidFill>
                            <a:schemeClr val="tx1"/>
                          </a:solidFill>
                          <a:latin typeface="Arial" panose="020B0604020202020204" pitchFamily="34" charset="0"/>
                          <a:cs typeface="Arial" panose="020B0604020202020204" pitchFamily="34" charset="0"/>
                        </a:rPr>
                        <a:t>Wall Systems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300"/>
                        </a:spcBef>
                        <a:spcAft>
                          <a:spcPts val="30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Consult a professional engineer to design walls to withstand high-wind loads, provide uplift resistance, and prevent water intrusion. Consider the many features that define a wall, including structure, covering, and openings. Address the wall as a system, ensuring the following design/mitigation measures are included:</a:t>
                      </a:r>
                    </a:p>
                    <a:p>
                      <a:pPr marL="112713" marR="0" indent="-112713" algn="l" defTabSz="457200" rtl="0" eaLnBrk="1" fontAlgn="auto" latinLnBrk="0" hangingPunct="1">
                        <a:lnSpc>
                          <a:spcPct val="100000"/>
                        </a:lnSpc>
                        <a:spcBef>
                          <a:spcPts val="300"/>
                        </a:spcBef>
                        <a:spcAft>
                          <a:spcPts val="300"/>
                        </a:spcAft>
                        <a:buClrTx/>
                        <a:buSzTx/>
                        <a:buFont typeface="Arial" panose="020B0604020202020204" pitchFamily="34" charset="0"/>
                        <a:buChar char="•"/>
                        <a:tabLst/>
                        <a:defRPr/>
                      </a:pPr>
                      <a:r>
                        <a:rPr lang="en-US" sz="1000" b="0" dirty="0">
                          <a:solidFill>
                            <a:schemeClr val="tx1"/>
                          </a:solidFill>
                          <a:latin typeface="Arial" panose="020B0604020202020204" pitchFamily="34" charset="0"/>
                          <a:cs typeface="Arial" panose="020B0604020202020204" pitchFamily="34" charset="0"/>
                        </a:rPr>
                        <a:t>Wall Structure</a:t>
                      </a:r>
                    </a:p>
                    <a:p>
                      <a:pPr marL="112713" marR="0" indent="-112713" algn="l" defTabSz="457200" rtl="0" eaLnBrk="1" fontAlgn="auto" latinLnBrk="0" hangingPunct="1">
                        <a:lnSpc>
                          <a:spcPct val="100000"/>
                        </a:lnSpc>
                        <a:spcBef>
                          <a:spcPts val="300"/>
                        </a:spcBef>
                        <a:spcAft>
                          <a:spcPts val="300"/>
                        </a:spcAft>
                        <a:buClrTx/>
                        <a:buSzTx/>
                        <a:buFont typeface="Arial" panose="020B0604020202020204" pitchFamily="34" charset="0"/>
                        <a:buChar char="•"/>
                        <a:tabLst/>
                        <a:defRPr/>
                      </a:pPr>
                      <a:r>
                        <a:rPr lang="en-US" sz="1000" b="0" dirty="0">
                          <a:solidFill>
                            <a:schemeClr val="tx1"/>
                          </a:solidFill>
                          <a:latin typeface="Arial" panose="020B0604020202020204" pitchFamily="34" charset="0"/>
                          <a:cs typeface="Arial" panose="020B0604020202020204" pitchFamily="34" charset="0"/>
                        </a:rPr>
                        <a:t>Wall Sheathing </a:t>
                      </a:r>
                    </a:p>
                    <a:p>
                      <a:pPr marL="112713" marR="0" indent="-112713" algn="l" defTabSz="457200" rtl="0" eaLnBrk="1" fontAlgn="auto" latinLnBrk="0" hangingPunct="1">
                        <a:lnSpc>
                          <a:spcPct val="100000"/>
                        </a:lnSpc>
                        <a:spcBef>
                          <a:spcPts val="300"/>
                        </a:spcBef>
                        <a:spcAft>
                          <a:spcPts val="300"/>
                        </a:spcAft>
                        <a:buClrTx/>
                        <a:buSzTx/>
                        <a:buFont typeface="Arial" panose="020B0604020202020204" pitchFamily="34" charset="0"/>
                        <a:buChar char="•"/>
                        <a:tabLst/>
                        <a:defRPr/>
                      </a:pPr>
                      <a:r>
                        <a:rPr lang="en-US" sz="1000" b="0" dirty="0">
                          <a:solidFill>
                            <a:schemeClr val="tx1"/>
                          </a:solidFill>
                          <a:latin typeface="Arial" panose="020B0604020202020204" pitchFamily="34" charset="0"/>
                          <a:cs typeface="Arial" panose="020B0604020202020204" pitchFamily="34" charset="0"/>
                        </a:rPr>
                        <a:t>House Wrap </a:t>
                      </a:r>
                    </a:p>
                    <a:p>
                      <a:pPr marL="112713" marR="0" indent="-112713" algn="l" defTabSz="457200" rtl="0" eaLnBrk="1" fontAlgn="auto" latinLnBrk="0" hangingPunct="1">
                        <a:lnSpc>
                          <a:spcPct val="100000"/>
                        </a:lnSpc>
                        <a:spcBef>
                          <a:spcPts val="300"/>
                        </a:spcBef>
                        <a:spcAft>
                          <a:spcPts val="300"/>
                        </a:spcAft>
                        <a:buClrTx/>
                        <a:buSzTx/>
                        <a:buFont typeface="Arial" panose="020B0604020202020204" pitchFamily="34" charset="0"/>
                        <a:buChar char="•"/>
                        <a:tabLst/>
                        <a:defRPr/>
                      </a:pPr>
                      <a:r>
                        <a:rPr lang="en-US" sz="1000" b="0" dirty="0">
                          <a:solidFill>
                            <a:schemeClr val="tx1"/>
                          </a:solidFill>
                          <a:latin typeface="Arial" panose="020B0604020202020204" pitchFamily="34" charset="0"/>
                          <a:cs typeface="Arial" panose="020B0604020202020204" pitchFamily="34" charset="0"/>
                        </a:rPr>
                        <a:t>Wall Coverings </a:t>
                      </a:r>
                    </a:p>
                    <a:p>
                      <a:pPr marL="112713" marR="0" indent="-112713" algn="l" defTabSz="457200" rtl="0" eaLnBrk="1" fontAlgn="auto" latinLnBrk="0" hangingPunct="1">
                        <a:lnSpc>
                          <a:spcPct val="100000"/>
                        </a:lnSpc>
                        <a:spcBef>
                          <a:spcPts val="300"/>
                        </a:spcBef>
                        <a:spcAft>
                          <a:spcPts val="300"/>
                        </a:spcAft>
                        <a:buClrTx/>
                        <a:buSzTx/>
                        <a:buFont typeface="Arial" panose="020B0604020202020204" pitchFamily="34" charset="0"/>
                        <a:buChar char="•"/>
                        <a:tabLst/>
                        <a:defRPr/>
                      </a:pPr>
                      <a:r>
                        <a:rPr lang="en-US" sz="1000" b="0" dirty="0">
                          <a:solidFill>
                            <a:schemeClr val="tx1"/>
                          </a:solidFill>
                          <a:latin typeface="Arial" panose="020B0604020202020204" pitchFamily="34" charset="0"/>
                          <a:cs typeface="Arial" panose="020B0604020202020204" pitchFamily="34" charset="0"/>
                        </a:rPr>
                        <a:t>Flashing Around Openings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nSpc>
                          <a:spcPct val="100000"/>
                        </a:lnSpc>
                        <a:spcBef>
                          <a:spcPts val="0"/>
                        </a:spcBef>
                        <a:spcAft>
                          <a:spcPts val="700"/>
                        </a:spcAft>
                      </a:pPr>
                      <a:endParaRPr lang="en-US" sz="1000" b="0" i="1" dirty="0">
                        <a:solidFill>
                          <a:schemeClr val="tx1"/>
                        </a:solidFill>
                        <a:latin typeface="Arial" panose="020B0604020202020204" pitchFamily="34" charset="0"/>
                        <a:cs typeface="Arial" panose="020B0604020202020204" pitchFamily="34" charset="0"/>
                      </a:endParaRPr>
                    </a:p>
                    <a:p>
                      <a:pPr>
                        <a:lnSpc>
                          <a:spcPct val="100000"/>
                        </a:lnSpc>
                        <a:spcBef>
                          <a:spcPts val="0"/>
                        </a:spcBef>
                        <a:spcAft>
                          <a:spcPts val="700"/>
                        </a:spcAft>
                      </a:pPr>
                      <a:endParaRPr lang="en-US" sz="1000" b="0" i="1" dirty="0">
                        <a:solidFill>
                          <a:schemeClr val="tx1"/>
                        </a:solidFill>
                        <a:latin typeface="Arial" panose="020B0604020202020204" pitchFamily="34" charset="0"/>
                        <a:cs typeface="Arial" panose="020B0604020202020204" pitchFamily="34" charset="0"/>
                      </a:endParaRPr>
                    </a:p>
                    <a:p>
                      <a:pPr>
                        <a:lnSpc>
                          <a:spcPct val="100000"/>
                        </a:lnSpc>
                        <a:spcBef>
                          <a:spcPts val="0"/>
                        </a:spcBef>
                        <a:spcAft>
                          <a:spcPts val="700"/>
                        </a:spcAft>
                      </a:pPr>
                      <a:endParaRPr lang="en-US" sz="1000" b="0" i="1" dirty="0">
                        <a:solidFill>
                          <a:schemeClr val="tx1"/>
                        </a:solidFill>
                        <a:latin typeface="Arial" panose="020B0604020202020204" pitchFamily="34" charset="0"/>
                        <a:cs typeface="Arial" panose="020B0604020202020204" pitchFamily="34" charset="0"/>
                      </a:endParaRPr>
                    </a:p>
                    <a:p>
                      <a:pPr>
                        <a:lnSpc>
                          <a:spcPct val="100000"/>
                        </a:lnSpc>
                        <a:spcBef>
                          <a:spcPts val="0"/>
                        </a:spcBef>
                        <a:spcAft>
                          <a:spcPts val="700"/>
                        </a:spcAft>
                      </a:pPr>
                      <a:endParaRPr lang="en-US" sz="1000" b="0" i="1" dirty="0">
                        <a:solidFill>
                          <a:schemeClr val="tx1"/>
                        </a:solidFill>
                        <a:latin typeface="Arial" panose="020B0604020202020204" pitchFamily="34" charset="0"/>
                        <a:cs typeface="Arial" panose="020B0604020202020204" pitchFamily="34" charset="0"/>
                      </a:endParaRPr>
                    </a:p>
                    <a:p>
                      <a:pPr>
                        <a:lnSpc>
                          <a:spcPct val="100000"/>
                        </a:lnSpc>
                        <a:spcBef>
                          <a:spcPts val="0"/>
                        </a:spcBef>
                        <a:spcAft>
                          <a:spcPts val="700"/>
                        </a:spcAft>
                      </a:pPr>
                      <a:endParaRPr lang="en-US" sz="1000" b="0" i="1" dirty="0">
                        <a:solidFill>
                          <a:schemeClr val="tx1"/>
                        </a:solidFill>
                        <a:latin typeface="Arial" panose="020B0604020202020204" pitchFamily="34" charset="0"/>
                        <a:cs typeface="Arial" panose="020B0604020202020204" pitchFamily="34" charset="0"/>
                      </a:endParaRPr>
                    </a:p>
                    <a:p>
                      <a:pPr>
                        <a:lnSpc>
                          <a:spcPct val="100000"/>
                        </a:lnSpc>
                        <a:spcBef>
                          <a:spcPts val="0"/>
                        </a:spcBef>
                        <a:spcAft>
                          <a:spcPts val="700"/>
                        </a:spcAft>
                      </a:pPr>
                      <a:endParaRPr lang="en-US" sz="1000" b="0" i="1" dirty="0">
                        <a:solidFill>
                          <a:schemeClr val="tx1"/>
                        </a:solidFill>
                        <a:latin typeface="Arial" panose="020B0604020202020204" pitchFamily="34" charset="0"/>
                        <a:cs typeface="Arial" panose="020B0604020202020204" pitchFamily="34" charset="0"/>
                      </a:endParaRPr>
                    </a:p>
                    <a:p>
                      <a:pPr>
                        <a:lnSpc>
                          <a:spcPct val="100000"/>
                        </a:lnSpc>
                        <a:spcBef>
                          <a:spcPts val="0"/>
                        </a:spcBef>
                        <a:spcAft>
                          <a:spcPts val="700"/>
                        </a:spcAft>
                      </a:pPr>
                      <a:endParaRPr lang="en-US" sz="1000" b="0" i="1" dirty="0">
                        <a:solidFill>
                          <a:schemeClr val="tx1"/>
                        </a:solidFill>
                        <a:latin typeface="Arial" panose="020B0604020202020204" pitchFamily="34" charset="0"/>
                        <a:cs typeface="Arial" panose="020B0604020202020204" pitchFamily="34" charset="0"/>
                      </a:endParaRPr>
                    </a:p>
                    <a:p>
                      <a:pPr>
                        <a:lnSpc>
                          <a:spcPct val="100000"/>
                        </a:lnSpc>
                        <a:spcBef>
                          <a:spcPts val="0"/>
                        </a:spcBef>
                        <a:spcAft>
                          <a:spcPts val="700"/>
                        </a:spcAft>
                      </a:pPr>
                      <a:r>
                        <a:rPr lang="en-US" sz="1000" b="0" i="0" dirty="0">
                          <a:solidFill>
                            <a:schemeClr val="tx1"/>
                          </a:solidFill>
                          <a:latin typeface="Arial" panose="020B0604020202020204" pitchFamily="34" charset="0"/>
                          <a:cs typeface="Arial" panose="020B0604020202020204" pitchFamily="34" charset="0"/>
                        </a:rPr>
                        <a:t>FEMA P-499, </a:t>
                      </a:r>
                      <a:r>
                        <a:rPr lang="en-US" sz="1000" b="0" i="1" dirty="0">
                          <a:solidFill>
                            <a:schemeClr val="tx1"/>
                          </a:solidFill>
                          <a:latin typeface="Arial" panose="020B0604020202020204" pitchFamily="34" charset="0"/>
                          <a:cs typeface="Arial" panose="020B0604020202020204" pitchFamily="34" charset="0"/>
                        </a:rPr>
                        <a:t>Home Builder’s </a:t>
                      </a:r>
                      <a:br>
                        <a:rPr lang="en-US" sz="1000" b="0" i="1" dirty="0">
                          <a:solidFill>
                            <a:schemeClr val="tx1"/>
                          </a:solidFill>
                          <a:latin typeface="Arial" panose="020B0604020202020204" pitchFamily="34" charset="0"/>
                          <a:cs typeface="Arial" panose="020B0604020202020204" pitchFamily="34" charset="0"/>
                        </a:rPr>
                      </a:br>
                      <a:r>
                        <a:rPr lang="en-US" sz="1000" b="0" i="1" dirty="0">
                          <a:solidFill>
                            <a:schemeClr val="tx1"/>
                          </a:solidFill>
                          <a:latin typeface="Arial" panose="020B0604020202020204" pitchFamily="34" charset="0"/>
                          <a:cs typeface="Arial" panose="020B0604020202020204" pitchFamily="34" charset="0"/>
                        </a:rPr>
                        <a:t>Guide to Coastal Construction</a:t>
                      </a:r>
                    </a:p>
                    <a:p>
                      <a:pPr>
                        <a:lnSpc>
                          <a:spcPct val="100000"/>
                        </a:lnSpc>
                        <a:spcBef>
                          <a:spcPts val="0"/>
                        </a:spcBef>
                        <a:spcAft>
                          <a:spcPts val="700"/>
                        </a:spcAft>
                      </a:pPr>
                      <a:endParaRPr lang="en-US" sz="1000" b="0" i="1" dirty="0">
                        <a:solidFill>
                          <a:schemeClr val="tx1"/>
                        </a:solidFill>
                        <a:latin typeface="Arial" panose="020B0604020202020204" pitchFamily="34" charset="0"/>
                        <a:cs typeface="Arial" panose="020B0604020202020204" pitchFamily="34" charset="0"/>
                      </a:endParaRPr>
                    </a:p>
                    <a:p>
                      <a:pPr>
                        <a:lnSpc>
                          <a:spcPct val="100000"/>
                        </a:lnSpc>
                        <a:spcBef>
                          <a:spcPts val="0"/>
                        </a:spcBef>
                        <a:spcAft>
                          <a:spcPts val="700"/>
                        </a:spcAft>
                      </a:pPr>
                      <a:endParaRPr lang="en-US" sz="1000" b="0" i="1" dirty="0">
                        <a:solidFill>
                          <a:schemeClr val="tx1"/>
                        </a:solidFill>
                        <a:latin typeface="Arial" panose="020B0604020202020204" pitchFamily="34" charset="0"/>
                        <a:cs typeface="Arial" panose="020B0604020202020204" pitchFamily="34" charset="0"/>
                      </a:endParaRPr>
                    </a:p>
                    <a:p>
                      <a:pPr>
                        <a:lnSpc>
                          <a:spcPct val="100000"/>
                        </a:lnSpc>
                        <a:spcBef>
                          <a:spcPts val="0"/>
                        </a:spcBef>
                        <a:spcAft>
                          <a:spcPts val="700"/>
                        </a:spcAft>
                      </a:pPr>
                      <a:endParaRPr lang="en-US" sz="1000" b="0" i="1" dirty="0">
                        <a:solidFill>
                          <a:schemeClr val="tx1"/>
                        </a:solidFill>
                        <a:latin typeface="Arial" panose="020B0604020202020204" pitchFamily="34" charset="0"/>
                        <a:cs typeface="Arial" panose="020B0604020202020204" pitchFamily="34" charset="0"/>
                      </a:endParaRPr>
                    </a:p>
                    <a:p>
                      <a:pPr>
                        <a:lnSpc>
                          <a:spcPct val="100000"/>
                        </a:lnSpc>
                        <a:spcBef>
                          <a:spcPts val="0"/>
                        </a:spcBef>
                        <a:spcAft>
                          <a:spcPts val="700"/>
                        </a:spcAft>
                      </a:pPr>
                      <a:r>
                        <a:rPr lang="en-US" sz="1000" b="0" i="1" dirty="0">
                          <a:solidFill>
                            <a:schemeClr val="tx1"/>
                          </a:solidFill>
                          <a:latin typeface="Arial" panose="020B0604020202020204" pitchFamily="34" charset="0"/>
                          <a:cs typeface="Arial" panose="020B0604020202020204" pitchFamily="34" charset="0"/>
                        </a:rPr>
                        <a:t>Secure Metal Siding and Metal </a:t>
                      </a:r>
                      <a:br>
                        <a:rPr lang="en-US" sz="1000" b="0" i="1" dirty="0">
                          <a:solidFill>
                            <a:schemeClr val="tx1"/>
                          </a:solidFill>
                          <a:latin typeface="Arial" panose="020B0604020202020204" pitchFamily="34" charset="0"/>
                          <a:cs typeface="Arial" panose="020B0604020202020204" pitchFamily="34" charset="0"/>
                        </a:rPr>
                      </a:br>
                      <a:r>
                        <a:rPr lang="en-US" sz="1000" b="0" i="1" dirty="0">
                          <a:solidFill>
                            <a:schemeClr val="tx1"/>
                          </a:solidFill>
                          <a:latin typeface="Arial" panose="020B0604020202020204" pitchFamily="34" charset="0"/>
                          <a:cs typeface="Arial" panose="020B0604020202020204" pitchFamily="34" charset="0"/>
                        </a:rPr>
                        <a:t>Roofs: Protecting Your Property </a:t>
                      </a:r>
                      <a:br>
                        <a:rPr lang="en-US" sz="1000" b="0" i="1" dirty="0">
                          <a:solidFill>
                            <a:schemeClr val="tx1"/>
                          </a:solidFill>
                          <a:latin typeface="Arial" panose="020B0604020202020204" pitchFamily="34" charset="0"/>
                          <a:cs typeface="Arial" panose="020B0604020202020204" pitchFamily="34" charset="0"/>
                        </a:rPr>
                      </a:br>
                      <a:r>
                        <a:rPr lang="en-US" sz="1000" b="0" i="1" dirty="0">
                          <a:solidFill>
                            <a:schemeClr val="tx1"/>
                          </a:solidFill>
                          <a:latin typeface="Arial" panose="020B0604020202020204" pitchFamily="34" charset="0"/>
                          <a:cs typeface="Arial" panose="020B0604020202020204" pitchFamily="34" charset="0"/>
                        </a:rPr>
                        <a:t>from High Winds</a:t>
                      </a:r>
                    </a:p>
                    <a:p>
                      <a:pPr>
                        <a:lnSpc>
                          <a:spcPct val="100000"/>
                        </a:lnSpc>
                        <a:spcBef>
                          <a:spcPts val="0"/>
                        </a:spcBef>
                        <a:spcAft>
                          <a:spcPts val="700"/>
                        </a:spcAft>
                      </a:pPr>
                      <a:endParaRPr lang="en-US" sz="1000" b="0" i="1" dirty="0">
                        <a:solidFill>
                          <a:schemeClr val="tx1"/>
                        </a:solidFill>
                        <a:latin typeface="Arial" panose="020B0604020202020204" pitchFamily="34" charset="0"/>
                        <a:cs typeface="Arial" panose="020B0604020202020204" pitchFamily="34" charset="0"/>
                      </a:endParaRPr>
                    </a:p>
                    <a:p>
                      <a:pPr>
                        <a:lnSpc>
                          <a:spcPct val="100000"/>
                        </a:lnSpc>
                        <a:spcBef>
                          <a:spcPts val="0"/>
                        </a:spcBef>
                        <a:spcAft>
                          <a:spcPts val="700"/>
                        </a:spcAft>
                      </a:pPr>
                      <a:endParaRPr lang="en-US" sz="1000" b="0" i="1" dirty="0">
                        <a:solidFill>
                          <a:schemeClr val="tx1"/>
                        </a:solidFill>
                        <a:latin typeface="Arial" panose="020B0604020202020204" pitchFamily="34" charset="0"/>
                        <a:cs typeface="Arial" panose="020B0604020202020204" pitchFamily="34" charset="0"/>
                      </a:endParaRPr>
                    </a:p>
                    <a:p>
                      <a:pPr>
                        <a:lnSpc>
                          <a:spcPct val="100000"/>
                        </a:lnSpc>
                        <a:spcBef>
                          <a:spcPts val="0"/>
                        </a:spcBef>
                        <a:spcAft>
                          <a:spcPts val="700"/>
                        </a:spcAft>
                      </a:pPr>
                      <a:endParaRPr lang="en-US" sz="1000" b="0" i="1" dirty="0">
                        <a:solidFill>
                          <a:schemeClr val="tx1"/>
                        </a:solidFill>
                        <a:latin typeface="Arial" panose="020B0604020202020204" pitchFamily="34" charset="0"/>
                        <a:cs typeface="Arial" panose="020B0604020202020204" pitchFamily="34" charset="0"/>
                      </a:endParaRPr>
                    </a:p>
                    <a:p>
                      <a:pPr>
                        <a:lnSpc>
                          <a:spcPct val="100000"/>
                        </a:lnSpc>
                        <a:spcBef>
                          <a:spcPts val="0"/>
                        </a:spcBef>
                        <a:spcAft>
                          <a:spcPts val="700"/>
                        </a:spcAft>
                      </a:pPr>
                      <a:r>
                        <a:rPr lang="en-US" sz="1000" b="0" i="1" dirty="0">
                          <a:solidFill>
                            <a:schemeClr val="tx1"/>
                          </a:solidFill>
                          <a:latin typeface="Arial" panose="020B0604020202020204" pitchFamily="34" charset="0"/>
                          <a:cs typeface="Arial" panose="020B0604020202020204" pitchFamily="34" charset="0"/>
                        </a:rPr>
                        <a:t>Maintain EIFS Walls: Protecting </a:t>
                      </a:r>
                      <a:br>
                        <a:rPr lang="en-US" sz="1000" b="0" i="1" dirty="0">
                          <a:solidFill>
                            <a:schemeClr val="tx1"/>
                          </a:solidFill>
                          <a:latin typeface="Arial" panose="020B0604020202020204" pitchFamily="34" charset="0"/>
                          <a:cs typeface="Arial" panose="020B0604020202020204" pitchFamily="34" charset="0"/>
                        </a:rPr>
                      </a:br>
                      <a:r>
                        <a:rPr lang="en-US" sz="1000" b="0" i="1" dirty="0">
                          <a:solidFill>
                            <a:schemeClr val="tx1"/>
                          </a:solidFill>
                          <a:latin typeface="Arial" panose="020B0604020202020204" pitchFamily="34" charset="0"/>
                          <a:cs typeface="Arial" panose="020B0604020202020204" pitchFamily="34" charset="0"/>
                        </a:rPr>
                        <a:t>Your Property from High Winds</a:t>
                      </a:r>
                    </a:p>
                  </a:txBody>
                  <a:tcPr marR="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2"/>
                  </a:ext>
                </a:extLst>
              </a:tr>
            </a:tbl>
          </a:graphicData>
        </a:graphic>
      </p:graphicFrame>
      <p:pic>
        <p:nvPicPr>
          <p:cNvPr id="8" name="Picture 7"/>
          <p:cNvPicPr>
            <a:picLocks noChangeAspect="1"/>
          </p:cNvPicPr>
          <p:nvPr/>
        </p:nvPicPr>
        <p:blipFill rotWithShape="1">
          <a:blip r:embed="rId2">
            <a:extLst>
              <a:ext uri="{28A0092B-C50C-407E-A947-70E740481C1C}">
                <a14:useLocalDpi xmlns:a14="http://schemas.microsoft.com/office/drawing/2010/main" val="0"/>
              </a:ext>
            </a:extLst>
          </a:blip>
          <a:srcRect l="65196" t="17677" r="18137" b="66035"/>
          <a:stretch/>
        </p:blipFill>
        <p:spPr>
          <a:xfrm>
            <a:off x="4996180" y="2108201"/>
            <a:ext cx="1295400" cy="1638300"/>
          </a:xfrm>
          <a:prstGeom prst="rect">
            <a:avLst/>
          </a:prstGeom>
        </p:spPr>
      </p:pic>
      <p:pic>
        <p:nvPicPr>
          <p:cNvPr id="9" name="Picture 8"/>
          <p:cNvPicPr>
            <a:picLocks noChangeAspect="1"/>
          </p:cNvPicPr>
          <p:nvPr/>
        </p:nvPicPr>
        <p:blipFill rotWithShape="1">
          <a:blip r:embed="rId2">
            <a:extLst>
              <a:ext uri="{28A0092B-C50C-407E-A947-70E740481C1C}">
                <a14:useLocalDpi xmlns:a14="http://schemas.microsoft.com/office/drawing/2010/main" val="0"/>
              </a:ext>
            </a:extLst>
          </a:blip>
          <a:srcRect l="65196" t="42677" r="18137" b="41035"/>
          <a:stretch/>
        </p:blipFill>
        <p:spPr>
          <a:xfrm>
            <a:off x="4996180" y="4371341"/>
            <a:ext cx="1295400" cy="1638300"/>
          </a:xfrm>
          <a:prstGeom prst="rect">
            <a:avLst/>
          </a:prstGeom>
        </p:spPr>
      </p:pic>
      <p:pic>
        <p:nvPicPr>
          <p:cNvPr id="11" name="Picture 10"/>
          <p:cNvPicPr>
            <a:picLocks noChangeAspect="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65196" t="19286" r="15278" b="75347"/>
          <a:stretch/>
        </p:blipFill>
        <p:spPr>
          <a:xfrm>
            <a:off x="5067300" y="6587616"/>
            <a:ext cx="1517650" cy="539751"/>
          </a:xfrm>
          <a:prstGeom prst="rect">
            <a:avLst/>
          </a:prstGeom>
        </p:spPr>
      </p:pic>
      <p:pic>
        <p:nvPicPr>
          <p:cNvPr id="13" name="Picture 12"/>
          <p:cNvPicPr>
            <a:picLocks noChangeAspect="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65196" t="19286" r="15278" b="75347"/>
          <a:stretch/>
        </p:blipFill>
        <p:spPr>
          <a:xfrm>
            <a:off x="5067300" y="7825866"/>
            <a:ext cx="1517650" cy="539751"/>
          </a:xfrm>
          <a:prstGeom prst="rect">
            <a:avLst/>
          </a:prstGeom>
        </p:spPr>
      </p:pic>
    </p:spTree>
    <p:extLst>
      <p:ext uri="{BB962C8B-B14F-4D97-AF65-F5344CB8AC3E}">
        <p14:creationId xmlns:p14="http://schemas.microsoft.com/office/powerpoint/2010/main" val="6195281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a:t>Quick Reference Guide</a:t>
            </a:r>
            <a:r>
              <a:rPr lang="en-US" dirty="0"/>
              <a:t>: STRUCTURE</a:t>
            </a:r>
            <a:br>
              <a:rPr lang="en-US" dirty="0"/>
            </a:br>
            <a:r>
              <a:rPr lang="en-US" sz="1400" dirty="0"/>
              <a:t>(continued)</a:t>
            </a:r>
            <a:endParaRPr lang="en-US" dirty="0"/>
          </a:p>
        </p:txBody>
      </p:sp>
      <p:sp>
        <p:nvSpPr>
          <p:cNvPr id="5" name="Slide Number Placeholder 4"/>
          <p:cNvSpPr>
            <a:spLocks noGrp="1"/>
          </p:cNvSpPr>
          <p:nvPr>
            <p:ph type="sldNum" sz="quarter" idx="4"/>
          </p:nvPr>
        </p:nvSpPr>
        <p:spPr/>
        <p:txBody>
          <a:bodyPr/>
          <a:lstStyle/>
          <a:p>
            <a:fld id="{7749E63D-D648-FD44-8A88-2CC5333ECCD2}" type="slidenum">
              <a:rPr lang="en-US" smtClean="0"/>
              <a:pPr/>
              <a:t>38</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2710530192"/>
              </p:ext>
            </p:extLst>
          </p:nvPr>
        </p:nvGraphicFramePr>
        <p:xfrm>
          <a:off x="533400" y="1655064"/>
          <a:ext cx="6702552" cy="7254240"/>
        </p:xfrm>
        <a:graphic>
          <a:graphicData uri="http://schemas.openxmlformats.org/drawingml/2006/table">
            <a:tbl>
              <a:tblPr>
                <a:tableStyleId>{5C22544A-7EE6-4342-B048-85BDC9FD1C3A}</a:tableStyleId>
              </a:tblPr>
              <a:tblGrid>
                <a:gridCol w="1920240">
                  <a:extLst>
                    <a:ext uri="{9D8B030D-6E8A-4147-A177-3AD203B41FA5}">
                      <a16:colId xmlns:a16="http://schemas.microsoft.com/office/drawing/2014/main" val="20000"/>
                    </a:ext>
                  </a:extLst>
                </a:gridCol>
                <a:gridCol w="2496312">
                  <a:extLst>
                    <a:ext uri="{9D8B030D-6E8A-4147-A177-3AD203B41FA5}">
                      <a16:colId xmlns:a16="http://schemas.microsoft.com/office/drawing/2014/main" val="20001"/>
                    </a:ext>
                  </a:extLst>
                </a:gridCol>
                <a:gridCol w="2286000">
                  <a:extLst>
                    <a:ext uri="{9D8B030D-6E8A-4147-A177-3AD203B41FA5}">
                      <a16:colId xmlns:a16="http://schemas.microsoft.com/office/drawing/2014/main" val="20002"/>
                    </a:ext>
                  </a:extLst>
                </a:gridCol>
              </a:tblGrid>
              <a:tr h="457200">
                <a:tc>
                  <a:txBody>
                    <a:bodyPr/>
                    <a:lstStyle/>
                    <a:p>
                      <a:r>
                        <a:rPr lang="en-US" sz="1000" b="1" i="0" dirty="0">
                          <a:solidFill>
                            <a:schemeClr val="bg1"/>
                          </a:solidFill>
                          <a:latin typeface="Arial" panose="020B0604020202020204" pitchFamily="34" charset="0"/>
                          <a:ea typeface="Arial" charset="0"/>
                          <a:cs typeface="Arial" panose="020B0604020202020204" pitchFamily="34" charset="0"/>
                        </a:rPr>
                        <a:t>STRUCTURAL RISKS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Arial" panose="020B0604020202020204" pitchFamily="34" charset="0"/>
                          <a:ea typeface="Arial" charset="0"/>
                          <a:cs typeface="Arial" panose="020B0604020202020204" pitchFamily="34" charset="0"/>
                        </a:rPr>
                        <a:t>MITIGATION SOLUTION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r>
                        <a:rPr lang="en-US" sz="1000" b="1" i="0" kern="1200" dirty="0">
                          <a:solidFill>
                            <a:schemeClr val="bg1"/>
                          </a:solidFill>
                          <a:latin typeface="Arial" panose="020B0604020202020204" pitchFamily="34" charset="0"/>
                          <a:ea typeface="Arial" charset="0"/>
                          <a:cs typeface="Arial" panose="020B0604020202020204" pitchFamily="34" charset="0"/>
                        </a:rPr>
                        <a:t>REFERENCES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extLst>
                  <a:ext uri="{0D108BD9-81ED-4DB2-BD59-A6C34878D82A}">
                    <a16:rowId xmlns:a16="http://schemas.microsoft.com/office/drawing/2014/main" val="10000"/>
                  </a:ext>
                </a:extLst>
              </a:tr>
              <a:tr h="457200">
                <a:tc>
                  <a:txBody>
                    <a:bodyPr/>
                    <a:lstStyle/>
                    <a:p>
                      <a:pPr marL="0" indent="0">
                        <a:spcAft>
                          <a:spcPts val="600"/>
                        </a:spcAft>
                      </a:pPr>
                      <a:r>
                        <a:rPr lang="en-US" sz="1000" b="0" baseline="0" dirty="0">
                          <a:solidFill>
                            <a:schemeClr val="tx1"/>
                          </a:solidFill>
                          <a:latin typeface="Arial" panose="020B0604020202020204" pitchFamily="34" charset="0"/>
                          <a:cs typeface="Arial" panose="020B0604020202020204" pitchFamily="34" charset="0"/>
                        </a:rPr>
                        <a:t>Openings </a:t>
                      </a:r>
                    </a:p>
                    <a:p>
                      <a:pPr marL="112713" indent="-112713">
                        <a:spcAft>
                          <a:spcPts val="600"/>
                        </a:spcAft>
                        <a:buFont typeface="Arial" panose="020B0604020202020204" pitchFamily="34" charset="0"/>
                        <a:buChar char="•"/>
                      </a:pPr>
                      <a:r>
                        <a:rPr lang="en-US" sz="1000" b="0" baseline="0" dirty="0">
                          <a:solidFill>
                            <a:schemeClr val="tx1"/>
                          </a:solidFill>
                          <a:latin typeface="Arial" panose="020B0604020202020204" pitchFamily="34" charset="0"/>
                          <a:cs typeface="Arial" panose="020B0604020202020204" pitchFamily="34" charset="0"/>
                        </a:rPr>
                        <a:t>Garage/Rolling Doors </a:t>
                      </a:r>
                    </a:p>
                    <a:p>
                      <a:pPr marL="112713" indent="-112713">
                        <a:spcAft>
                          <a:spcPts val="600"/>
                        </a:spcAft>
                        <a:buFont typeface="Arial" panose="020B0604020202020204" pitchFamily="34" charset="0"/>
                        <a:buChar char="•"/>
                      </a:pPr>
                      <a:r>
                        <a:rPr lang="en-US" sz="1000" b="0" baseline="0" dirty="0">
                          <a:solidFill>
                            <a:schemeClr val="tx1"/>
                          </a:solidFill>
                          <a:latin typeface="Arial" panose="020B0604020202020204" pitchFamily="34" charset="0"/>
                          <a:cs typeface="Arial" panose="020B0604020202020204" pitchFamily="34" charset="0"/>
                        </a:rPr>
                        <a:t>Windows</a:t>
                      </a:r>
                    </a:p>
                    <a:p>
                      <a:pPr marL="112713" indent="-112713">
                        <a:spcAft>
                          <a:spcPts val="600"/>
                        </a:spcAft>
                        <a:buFont typeface="Arial" panose="020B0604020202020204" pitchFamily="34" charset="0"/>
                        <a:buChar char="•"/>
                      </a:pPr>
                      <a:r>
                        <a:rPr lang="en-US" sz="1000" b="0" baseline="0" dirty="0">
                          <a:solidFill>
                            <a:schemeClr val="tx1"/>
                          </a:solidFill>
                          <a:latin typeface="Arial" panose="020B0604020202020204" pitchFamily="34" charset="0"/>
                          <a:cs typeface="Arial" panose="020B0604020202020204" pitchFamily="34" charset="0"/>
                        </a:rPr>
                        <a:t>Exterior Doors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12713" marR="0" indent="-112713" algn="l" defTabSz="457200" rtl="0" eaLnBrk="1" fontAlgn="auto" latinLnBrk="0" hangingPunct="1">
                        <a:lnSpc>
                          <a:spcPct val="100000"/>
                        </a:lnSpc>
                        <a:spcBef>
                          <a:spcPts val="300"/>
                        </a:spcBef>
                        <a:spcAft>
                          <a:spcPts val="300"/>
                        </a:spcAft>
                        <a:buClrTx/>
                        <a:buSzTx/>
                        <a:buFont typeface="Arial" panose="020B0604020202020204" pitchFamily="34" charset="0"/>
                        <a:buChar char="•"/>
                        <a:tabLst/>
                        <a:defRPr/>
                      </a:pPr>
                      <a:r>
                        <a:rPr lang="en-US" sz="1000" b="0" dirty="0">
                          <a:solidFill>
                            <a:schemeClr val="tx1"/>
                          </a:solidFill>
                          <a:latin typeface="Arial" panose="020B0604020202020204" pitchFamily="34" charset="0"/>
                          <a:cs typeface="Arial" panose="020B0604020202020204" pitchFamily="34" charset="0"/>
                        </a:rPr>
                        <a:t>Install pressure-rated, impact-resistant garage doors or brace existing doors with assemblies designed to increase pressure ratings. </a:t>
                      </a:r>
                    </a:p>
                    <a:p>
                      <a:pPr marL="112713" marR="0" indent="-112713" algn="l" defTabSz="457200" rtl="0" eaLnBrk="1" fontAlgn="auto" latinLnBrk="0" hangingPunct="1">
                        <a:lnSpc>
                          <a:spcPct val="100000"/>
                        </a:lnSpc>
                        <a:spcBef>
                          <a:spcPts val="300"/>
                        </a:spcBef>
                        <a:spcAft>
                          <a:spcPts val="300"/>
                        </a:spcAft>
                        <a:buClrTx/>
                        <a:buSzTx/>
                        <a:buFont typeface="Arial" panose="020B0604020202020204" pitchFamily="34" charset="0"/>
                        <a:buChar char="•"/>
                        <a:tabLst/>
                        <a:defRPr/>
                      </a:pPr>
                      <a:r>
                        <a:rPr lang="en-US" sz="1000" b="0" dirty="0">
                          <a:solidFill>
                            <a:schemeClr val="tx1"/>
                          </a:solidFill>
                          <a:latin typeface="Arial" panose="020B0604020202020204" pitchFamily="34" charset="0"/>
                          <a:cs typeface="Arial" panose="020B0604020202020204" pitchFamily="34" charset="0"/>
                        </a:rPr>
                        <a:t>Install pressure-rated, impact-resistant windows, or protect with tested and approved opening protection. If these options are not available, as a temporary measure use 5/8-inch or greater plywood, cut to fit and ready to install, and do not use tape, as it does not protect against broken glass.</a:t>
                      </a:r>
                    </a:p>
                    <a:p>
                      <a:pPr marL="112713" marR="0" indent="-112713" algn="l" defTabSz="457200" rtl="0" eaLnBrk="1" fontAlgn="auto" latinLnBrk="0" hangingPunct="1">
                        <a:lnSpc>
                          <a:spcPct val="100000"/>
                        </a:lnSpc>
                        <a:spcBef>
                          <a:spcPts val="300"/>
                        </a:spcBef>
                        <a:spcAft>
                          <a:spcPts val="300"/>
                        </a:spcAft>
                        <a:buClrTx/>
                        <a:buSzTx/>
                        <a:buFont typeface="Arial" panose="020B0604020202020204" pitchFamily="34" charset="0"/>
                        <a:buChar char="•"/>
                        <a:tabLst/>
                        <a:defRPr/>
                      </a:pPr>
                      <a:r>
                        <a:rPr lang="en-US" sz="1000" b="0" dirty="0">
                          <a:solidFill>
                            <a:schemeClr val="tx1"/>
                          </a:solidFill>
                          <a:latin typeface="Arial" panose="020B0604020202020204" pitchFamily="34" charset="0"/>
                          <a:cs typeface="Arial" panose="020B0604020202020204" pitchFamily="34" charset="0"/>
                        </a:rPr>
                        <a:t>Install pressure-rated, impact-resistant exterior doors. </a:t>
                      </a:r>
                    </a:p>
                    <a:p>
                      <a:pPr marL="112713" marR="0" indent="-112713" algn="l" defTabSz="457200" rtl="0" eaLnBrk="1" fontAlgn="auto" latinLnBrk="0" hangingPunct="1">
                        <a:lnSpc>
                          <a:spcPct val="100000"/>
                        </a:lnSpc>
                        <a:spcBef>
                          <a:spcPts val="300"/>
                        </a:spcBef>
                        <a:spcAft>
                          <a:spcPts val="300"/>
                        </a:spcAft>
                        <a:buClrTx/>
                        <a:buSzTx/>
                        <a:buFont typeface="Arial" panose="020B0604020202020204" pitchFamily="34" charset="0"/>
                        <a:buChar char="•"/>
                        <a:tabLst/>
                        <a:defRPr/>
                      </a:pPr>
                      <a:r>
                        <a:rPr lang="en-US" sz="1000" b="0" dirty="0">
                          <a:solidFill>
                            <a:schemeClr val="tx1"/>
                          </a:solidFill>
                          <a:latin typeface="Arial" panose="020B0604020202020204" pitchFamily="34" charset="0"/>
                          <a:cs typeface="Arial" panose="020B0604020202020204" pitchFamily="34" charset="0"/>
                        </a:rPr>
                        <a:t>Ensure flashing and weather stripping around the windows and doors is designed/installed to protect against water intrusion from wind-driven rain.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nSpc>
                          <a:spcPct val="100000"/>
                        </a:lnSpc>
                        <a:spcBef>
                          <a:spcPts val="0"/>
                        </a:spcBef>
                        <a:spcAft>
                          <a:spcPts val="600"/>
                        </a:spcAft>
                      </a:pPr>
                      <a:endParaRPr lang="en-US" sz="1000" b="0" i="1" dirty="0">
                        <a:solidFill>
                          <a:schemeClr val="tx1"/>
                        </a:solidFill>
                        <a:latin typeface="Arial" panose="020B0604020202020204" pitchFamily="34" charset="0"/>
                        <a:cs typeface="Arial" panose="020B0604020202020204" pitchFamily="34" charset="0"/>
                      </a:endParaRPr>
                    </a:p>
                    <a:p>
                      <a:pPr>
                        <a:lnSpc>
                          <a:spcPct val="100000"/>
                        </a:lnSpc>
                        <a:spcBef>
                          <a:spcPts val="0"/>
                        </a:spcBef>
                        <a:spcAft>
                          <a:spcPts val="600"/>
                        </a:spcAft>
                      </a:pPr>
                      <a:endParaRPr lang="en-US" sz="1000" b="0" i="1" dirty="0">
                        <a:solidFill>
                          <a:schemeClr val="tx1"/>
                        </a:solidFill>
                        <a:latin typeface="Arial" panose="020B0604020202020204" pitchFamily="34" charset="0"/>
                        <a:cs typeface="Arial" panose="020B0604020202020204" pitchFamily="34" charset="0"/>
                      </a:endParaRPr>
                    </a:p>
                    <a:p>
                      <a:pPr>
                        <a:lnSpc>
                          <a:spcPct val="100000"/>
                        </a:lnSpc>
                        <a:spcBef>
                          <a:spcPts val="0"/>
                        </a:spcBef>
                        <a:spcAft>
                          <a:spcPts val="600"/>
                        </a:spcAft>
                      </a:pPr>
                      <a:endParaRPr lang="en-US" sz="1000" b="0" i="1" dirty="0">
                        <a:solidFill>
                          <a:schemeClr val="tx1"/>
                        </a:solidFill>
                        <a:latin typeface="Arial" panose="020B0604020202020204" pitchFamily="34" charset="0"/>
                        <a:cs typeface="Arial" panose="020B0604020202020204" pitchFamily="34" charset="0"/>
                      </a:endParaRPr>
                    </a:p>
                    <a:p>
                      <a:pPr>
                        <a:lnSpc>
                          <a:spcPct val="100000"/>
                        </a:lnSpc>
                        <a:spcBef>
                          <a:spcPts val="0"/>
                        </a:spcBef>
                        <a:spcAft>
                          <a:spcPts val="600"/>
                        </a:spcAft>
                      </a:pPr>
                      <a:r>
                        <a:rPr lang="en-US" sz="1000" b="0" i="1" dirty="0">
                          <a:solidFill>
                            <a:schemeClr val="tx1"/>
                          </a:solidFill>
                          <a:latin typeface="Arial" panose="020B0604020202020204" pitchFamily="34" charset="0"/>
                          <a:cs typeface="Arial" panose="020B0604020202020204" pitchFamily="34" charset="0"/>
                        </a:rPr>
                        <a:t>Reinforce or Replace Garage Doors: Protecting Your Property from </a:t>
                      </a:r>
                      <a:br>
                        <a:rPr lang="en-US" sz="1000" b="0" i="1" dirty="0">
                          <a:solidFill>
                            <a:schemeClr val="tx1"/>
                          </a:solidFill>
                          <a:latin typeface="Arial" panose="020B0604020202020204" pitchFamily="34" charset="0"/>
                          <a:cs typeface="Arial" panose="020B0604020202020204" pitchFamily="34" charset="0"/>
                        </a:rPr>
                      </a:br>
                      <a:r>
                        <a:rPr lang="en-US" sz="1000" b="0" i="1" dirty="0">
                          <a:solidFill>
                            <a:schemeClr val="tx1"/>
                          </a:solidFill>
                          <a:latin typeface="Arial" panose="020B0604020202020204" pitchFamily="34" charset="0"/>
                          <a:cs typeface="Arial" panose="020B0604020202020204" pitchFamily="34" charset="0"/>
                        </a:rPr>
                        <a:t>High Winds</a:t>
                      </a:r>
                    </a:p>
                    <a:p>
                      <a:pPr>
                        <a:lnSpc>
                          <a:spcPct val="100000"/>
                        </a:lnSpc>
                        <a:spcBef>
                          <a:spcPts val="0"/>
                        </a:spcBef>
                        <a:spcAft>
                          <a:spcPts val="600"/>
                        </a:spcAft>
                      </a:pPr>
                      <a:endParaRPr lang="en-US" sz="1000" b="0" i="1" dirty="0">
                        <a:solidFill>
                          <a:schemeClr val="tx1"/>
                        </a:solidFill>
                        <a:latin typeface="Arial" panose="020B0604020202020204" pitchFamily="34" charset="0"/>
                        <a:cs typeface="Arial" panose="020B0604020202020204" pitchFamily="34" charset="0"/>
                      </a:endParaRPr>
                    </a:p>
                    <a:p>
                      <a:pPr>
                        <a:lnSpc>
                          <a:spcPct val="100000"/>
                        </a:lnSpc>
                        <a:spcBef>
                          <a:spcPts val="0"/>
                        </a:spcBef>
                        <a:spcAft>
                          <a:spcPts val="600"/>
                        </a:spcAft>
                      </a:pPr>
                      <a:endParaRPr lang="en-US" sz="1000" b="0" i="1" dirty="0">
                        <a:solidFill>
                          <a:schemeClr val="tx1"/>
                        </a:solidFill>
                        <a:latin typeface="Arial" panose="020B0604020202020204" pitchFamily="34" charset="0"/>
                        <a:cs typeface="Arial" panose="020B0604020202020204" pitchFamily="34" charset="0"/>
                      </a:endParaRPr>
                    </a:p>
                    <a:p>
                      <a:pPr>
                        <a:lnSpc>
                          <a:spcPct val="100000"/>
                        </a:lnSpc>
                        <a:spcBef>
                          <a:spcPts val="0"/>
                        </a:spcBef>
                        <a:spcAft>
                          <a:spcPts val="600"/>
                        </a:spcAft>
                      </a:pPr>
                      <a:endParaRPr lang="en-US" sz="1000" b="0" i="1" dirty="0">
                        <a:solidFill>
                          <a:schemeClr val="tx1"/>
                        </a:solidFill>
                        <a:latin typeface="Arial" panose="020B0604020202020204" pitchFamily="34" charset="0"/>
                        <a:cs typeface="Arial" panose="020B0604020202020204" pitchFamily="34" charset="0"/>
                      </a:endParaRPr>
                    </a:p>
                    <a:p>
                      <a:pPr>
                        <a:lnSpc>
                          <a:spcPct val="100000"/>
                        </a:lnSpc>
                        <a:spcBef>
                          <a:spcPts val="0"/>
                        </a:spcBef>
                        <a:spcAft>
                          <a:spcPts val="600"/>
                        </a:spcAft>
                      </a:pPr>
                      <a:r>
                        <a:rPr lang="en-US" sz="1000" b="0" i="1" dirty="0">
                          <a:solidFill>
                            <a:schemeClr val="tx1"/>
                          </a:solidFill>
                          <a:latin typeface="Arial" panose="020B0604020202020204" pitchFamily="34" charset="0"/>
                          <a:cs typeface="Arial" panose="020B0604020202020204" pitchFamily="34" charset="0"/>
                        </a:rPr>
                        <a:t>Protect Windows and Doors with Covers: Protecting Your Property </a:t>
                      </a:r>
                      <a:br>
                        <a:rPr lang="en-US" sz="1000" b="0" i="1" dirty="0">
                          <a:solidFill>
                            <a:schemeClr val="tx1"/>
                          </a:solidFill>
                          <a:latin typeface="Arial" panose="020B0604020202020204" pitchFamily="34" charset="0"/>
                          <a:cs typeface="Arial" panose="020B0604020202020204" pitchFamily="34" charset="0"/>
                        </a:rPr>
                      </a:br>
                      <a:r>
                        <a:rPr lang="en-US" sz="1000" b="0" i="1" dirty="0">
                          <a:solidFill>
                            <a:schemeClr val="tx1"/>
                          </a:solidFill>
                          <a:latin typeface="Arial" panose="020B0604020202020204" pitchFamily="34" charset="0"/>
                          <a:cs typeface="Arial" panose="020B0604020202020204" pitchFamily="34" charset="0"/>
                        </a:rPr>
                        <a:t>from High Winds</a:t>
                      </a:r>
                    </a:p>
                    <a:p>
                      <a:pPr>
                        <a:lnSpc>
                          <a:spcPct val="100000"/>
                        </a:lnSpc>
                        <a:spcBef>
                          <a:spcPts val="0"/>
                        </a:spcBef>
                        <a:spcAft>
                          <a:spcPts val="600"/>
                        </a:spcAft>
                      </a:pPr>
                      <a:endParaRPr lang="en-US" sz="1000" b="0" i="0" dirty="0">
                        <a:solidFill>
                          <a:schemeClr val="tx1"/>
                        </a:solidFill>
                        <a:latin typeface="Arial" panose="020B0604020202020204" pitchFamily="34" charset="0"/>
                        <a:cs typeface="Arial" panose="020B0604020202020204" pitchFamily="34" charset="0"/>
                      </a:endParaRPr>
                    </a:p>
                    <a:p>
                      <a:pPr>
                        <a:lnSpc>
                          <a:spcPct val="100000"/>
                        </a:lnSpc>
                        <a:spcBef>
                          <a:spcPts val="0"/>
                        </a:spcBef>
                        <a:spcAft>
                          <a:spcPts val="600"/>
                        </a:spcAft>
                      </a:pPr>
                      <a:endParaRPr lang="en-US" sz="1000" b="0" i="0" dirty="0">
                        <a:solidFill>
                          <a:schemeClr val="tx1"/>
                        </a:solidFill>
                        <a:latin typeface="Arial" panose="020B0604020202020204" pitchFamily="34" charset="0"/>
                        <a:cs typeface="Arial" panose="020B0604020202020204" pitchFamily="34" charset="0"/>
                      </a:endParaRPr>
                    </a:p>
                    <a:p>
                      <a:pPr>
                        <a:lnSpc>
                          <a:spcPct val="100000"/>
                        </a:lnSpc>
                        <a:spcBef>
                          <a:spcPts val="0"/>
                        </a:spcBef>
                        <a:spcAft>
                          <a:spcPts val="600"/>
                        </a:spcAft>
                      </a:pPr>
                      <a:endParaRPr lang="en-US" sz="1000" b="0" i="0" dirty="0">
                        <a:solidFill>
                          <a:schemeClr val="tx1"/>
                        </a:solidFill>
                        <a:latin typeface="Arial" panose="020B0604020202020204" pitchFamily="34" charset="0"/>
                        <a:cs typeface="Arial" panose="020B0604020202020204" pitchFamily="34" charset="0"/>
                      </a:endParaRPr>
                    </a:p>
                    <a:p>
                      <a:pPr>
                        <a:lnSpc>
                          <a:spcPct val="100000"/>
                        </a:lnSpc>
                        <a:spcBef>
                          <a:spcPts val="0"/>
                        </a:spcBef>
                        <a:spcAft>
                          <a:spcPts val="600"/>
                        </a:spcAft>
                      </a:pPr>
                      <a:endParaRPr lang="en-US" sz="1000" b="0" i="0" dirty="0">
                        <a:solidFill>
                          <a:schemeClr val="tx1"/>
                        </a:solidFill>
                        <a:latin typeface="Arial" panose="020B0604020202020204" pitchFamily="34" charset="0"/>
                        <a:cs typeface="Arial" panose="020B0604020202020204" pitchFamily="34" charset="0"/>
                      </a:endParaRPr>
                    </a:p>
                    <a:p>
                      <a:pPr>
                        <a:lnSpc>
                          <a:spcPct val="100000"/>
                        </a:lnSpc>
                        <a:spcBef>
                          <a:spcPts val="0"/>
                        </a:spcBef>
                        <a:spcAft>
                          <a:spcPts val="600"/>
                        </a:spcAft>
                      </a:pPr>
                      <a:endParaRPr lang="en-US" sz="1000" b="0" i="0" dirty="0">
                        <a:solidFill>
                          <a:schemeClr val="tx1"/>
                        </a:solidFill>
                        <a:latin typeface="Arial" panose="020B0604020202020204" pitchFamily="34" charset="0"/>
                        <a:cs typeface="Arial" panose="020B0604020202020204" pitchFamily="34" charset="0"/>
                      </a:endParaRPr>
                    </a:p>
                    <a:p>
                      <a:pPr>
                        <a:lnSpc>
                          <a:spcPct val="100000"/>
                        </a:lnSpc>
                        <a:spcBef>
                          <a:spcPts val="0"/>
                        </a:spcBef>
                        <a:spcAft>
                          <a:spcPts val="600"/>
                        </a:spcAft>
                      </a:pPr>
                      <a:endParaRPr lang="en-US" sz="1000" b="0" i="0" dirty="0">
                        <a:solidFill>
                          <a:schemeClr val="tx1"/>
                        </a:solidFill>
                        <a:latin typeface="Arial" panose="020B0604020202020204" pitchFamily="34" charset="0"/>
                        <a:cs typeface="Arial" panose="020B0604020202020204" pitchFamily="34" charset="0"/>
                      </a:endParaRPr>
                    </a:p>
                    <a:p>
                      <a:pPr>
                        <a:lnSpc>
                          <a:spcPct val="100000"/>
                        </a:lnSpc>
                        <a:spcBef>
                          <a:spcPts val="0"/>
                        </a:spcBef>
                        <a:spcAft>
                          <a:spcPts val="600"/>
                        </a:spcAft>
                      </a:pPr>
                      <a:endParaRPr lang="en-US" sz="1000" b="0" i="0" dirty="0">
                        <a:solidFill>
                          <a:schemeClr val="tx1"/>
                        </a:solidFill>
                        <a:latin typeface="Arial" panose="020B0604020202020204" pitchFamily="34" charset="0"/>
                        <a:cs typeface="Arial" panose="020B0604020202020204" pitchFamily="34" charset="0"/>
                      </a:endParaRPr>
                    </a:p>
                    <a:p>
                      <a:pPr>
                        <a:lnSpc>
                          <a:spcPct val="100000"/>
                        </a:lnSpc>
                        <a:spcBef>
                          <a:spcPts val="0"/>
                        </a:spcBef>
                        <a:spcAft>
                          <a:spcPts val="600"/>
                        </a:spcAft>
                      </a:pPr>
                      <a:br>
                        <a:rPr lang="en-US" sz="1000" b="0" i="0" dirty="0">
                          <a:solidFill>
                            <a:schemeClr val="tx1"/>
                          </a:solidFill>
                          <a:latin typeface="Arial" panose="020B0604020202020204" pitchFamily="34" charset="0"/>
                          <a:cs typeface="Arial" panose="020B0604020202020204" pitchFamily="34" charset="0"/>
                        </a:rPr>
                      </a:br>
                      <a:r>
                        <a:rPr lang="en-US" sz="1000" b="0" i="0" dirty="0">
                          <a:solidFill>
                            <a:schemeClr val="tx1"/>
                          </a:solidFill>
                          <a:latin typeface="Arial" panose="020B0604020202020204" pitchFamily="34" charset="0"/>
                          <a:cs typeface="Arial" panose="020B0604020202020204" pitchFamily="34" charset="0"/>
                        </a:rPr>
                        <a:t>FEMA P-499, </a:t>
                      </a:r>
                      <a:r>
                        <a:rPr lang="en-US" sz="1000" b="0" i="1" dirty="0">
                          <a:solidFill>
                            <a:schemeClr val="tx1"/>
                          </a:solidFill>
                          <a:latin typeface="Arial" panose="020B0604020202020204" pitchFamily="34" charset="0"/>
                          <a:cs typeface="Arial" panose="020B0604020202020204" pitchFamily="34" charset="0"/>
                        </a:rPr>
                        <a:t>Home Builder’s </a:t>
                      </a:r>
                      <a:br>
                        <a:rPr lang="en-US" sz="1000" b="0" i="1" dirty="0">
                          <a:solidFill>
                            <a:schemeClr val="tx1"/>
                          </a:solidFill>
                          <a:latin typeface="Arial" panose="020B0604020202020204" pitchFamily="34" charset="0"/>
                          <a:cs typeface="Arial" panose="020B0604020202020204" pitchFamily="34" charset="0"/>
                        </a:rPr>
                      </a:br>
                      <a:r>
                        <a:rPr lang="en-US" sz="1000" b="0" i="1" dirty="0">
                          <a:solidFill>
                            <a:schemeClr val="tx1"/>
                          </a:solidFill>
                          <a:latin typeface="Arial" panose="020B0604020202020204" pitchFamily="34" charset="0"/>
                          <a:cs typeface="Arial" panose="020B0604020202020204" pitchFamily="34" charset="0"/>
                        </a:rPr>
                        <a:t>Guide to Coastal Construction</a:t>
                      </a:r>
                    </a:p>
                    <a:p>
                      <a:pPr>
                        <a:lnSpc>
                          <a:spcPct val="100000"/>
                        </a:lnSpc>
                        <a:spcBef>
                          <a:spcPts val="0"/>
                        </a:spcBef>
                        <a:spcAft>
                          <a:spcPts val="600"/>
                        </a:spcAft>
                      </a:pPr>
                      <a:endParaRPr lang="en-US" sz="1000" b="0" i="0" dirty="0">
                        <a:solidFill>
                          <a:schemeClr val="tx1"/>
                        </a:solidFill>
                        <a:latin typeface="Arial" panose="020B0604020202020204" pitchFamily="34" charset="0"/>
                        <a:cs typeface="Arial" panose="020B0604020202020204" pitchFamily="34" charset="0"/>
                      </a:endParaRPr>
                    </a:p>
                    <a:p>
                      <a:pPr>
                        <a:lnSpc>
                          <a:spcPct val="100000"/>
                        </a:lnSpc>
                        <a:spcBef>
                          <a:spcPts val="0"/>
                        </a:spcBef>
                        <a:spcAft>
                          <a:spcPts val="600"/>
                        </a:spcAft>
                      </a:pPr>
                      <a:endParaRPr lang="en-US" sz="1000" b="0" i="0" dirty="0">
                        <a:solidFill>
                          <a:schemeClr val="tx1"/>
                        </a:solidFill>
                        <a:latin typeface="Arial" panose="020B0604020202020204" pitchFamily="34" charset="0"/>
                        <a:cs typeface="Arial" panose="020B0604020202020204" pitchFamily="34" charset="0"/>
                      </a:endParaRPr>
                    </a:p>
                    <a:p>
                      <a:pPr>
                        <a:lnSpc>
                          <a:spcPct val="100000"/>
                        </a:lnSpc>
                        <a:spcBef>
                          <a:spcPts val="0"/>
                        </a:spcBef>
                        <a:spcAft>
                          <a:spcPts val="600"/>
                        </a:spcAft>
                      </a:pPr>
                      <a:endParaRPr lang="en-US" sz="1000" b="0" i="0" dirty="0">
                        <a:solidFill>
                          <a:schemeClr val="tx1"/>
                        </a:solidFill>
                        <a:latin typeface="Arial" panose="020B0604020202020204" pitchFamily="34" charset="0"/>
                        <a:cs typeface="Arial" panose="020B0604020202020204" pitchFamily="34" charset="0"/>
                      </a:endParaRPr>
                    </a:p>
                    <a:p>
                      <a:pPr>
                        <a:lnSpc>
                          <a:spcPct val="100000"/>
                        </a:lnSpc>
                        <a:spcBef>
                          <a:spcPts val="0"/>
                        </a:spcBef>
                        <a:spcAft>
                          <a:spcPts val="600"/>
                        </a:spcAft>
                      </a:pPr>
                      <a:endParaRPr lang="en-US" sz="1000" b="0" i="0" dirty="0">
                        <a:solidFill>
                          <a:schemeClr val="tx1"/>
                        </a:solidFill>
                        <a:latin typeface="Arial" panose="020B0604020202020204" pitchFamily="34" charset="0"/>
                        <a:cs typeface="Arial" panose="020B0604020202020204" pitchFamily="34" charset="0"/>
                      </a:endParaRPr>
                    </a:p>
                    <a:p>
                      <a:pPr>
                        <a:lnSpc>
                          <a:spcPct val="100000"/>
                        </a:lnSpc>
                        <a:spcBef>
                          <a:spcPts val="0"/>
                        </a:spcBef>
                        <a:spcAft>
                          <a:spcPts val="600"/>
                        </a:spcAft>
                      </a:pPr>
                      <a:endParaRPr lang="en-US" sz="1000" b="0" i="0" dirty="0">
                        <a:solidFill>
                          <a:schemeClr val="tx1"/>
                        </a:solidFill>
                        <a:latin typeface="Arial" panose="020B0604020202020204" pitchFamily="34" charset="0"/>
                        <a:cs typeface="Arial" panose="020B0604020202020204" pitchFamily="34" charset="0"/>
                      </a:endParaRPr>
                    </a:p>
                    <a:p>
                      <a:pPr>
                        <a:lnSpc>
                          <a:spcPct val="100000"/>
                        </a:lnSpc>
                        <a:spcBef>
                          <a:spcPts val="0"/>
                        </a:spcBef>
                        <a:spcAft>
                          <a:spcPts val="600"/>
                        </a:spcAft>
                      </a:pPr>
                      <a:endParaRPr lang="en-US" sz="1000" b="0" i="0" dirty="0">
                        <a:solidFill>
                          <a:schemeClr val="tx1"/>
                        </a:solidFill>
                        <a:latin typeface="Arial" panose="020B0604020202020204" pitchFamily="34" charset="0"/>
                        <a:cs typeface="Arial" panose="020B0604020202020204" pitchFamily="34" charset="0"/>
                      </a:endParaRPr>
                    </a:p>
                    <a:p>
                      <a:pPr>
                        <a:lnSpc>
                          <a:spcPct val="100000"/>
                        </a:lnSpc>
                        <a:spcBef>
                          <a:spcPts val="0"/>
                        </a:spcBef>
                        <a:spcAft>
                          <a:spcPts val="600"/>
                        </a:spcAft>
                      </a:pPr>
                      <a:br>
                        <a:rPr lang="en-US" sz="1000" b="0" i="0" dirty="0">
                          <a:solidFill>
                            <a:schemeClr val="tx1"/>
                          </a:solidFill>
                          <a:latin typeface="Arial" panose="020B0604020202020204" pitchFamily="34" charset="0"/>
                          <a:cs typeface="Arial" panose="020B0604020202020204" pitchFamily="34" charset="0"/>
                        </a:rPr>
                      </a:br>
                      <a:br>
                        <a:rPr lang="en-US" sz="1000" b="0" i="0" dirty="0">
                          <a:solidFill>
                            <a:schemeClr val="tx1"/>
                          </a:solidFill>
                          <a:latin typeface="Arial" panose="020B0604020202020204" pitchFamily="34" charset="0"/>
                          <a:cs typeface="Arial" panose="020B0604020202020204" pitchFamily="34" charset="0"/>
                        </a:rPr>
                      </a:br>
                      <a:r>
                        <a:rPr lang="en-US" sz="1000" b="0" i="0" dirty="0">
                          <a:solidFill>
                            <a:schemeClr val="tx1"/>
                          </a:solidFill>
                          <a:latin typeface="Arial" panose="020B0604020202020204" pitchFamily="34" charset="0"/>
                          <a:cs typeface="Arial" panose="020B0604020202020204" pitchFamily="34" charset="0"/>
                        </a:rPr>
                        <a:t>FEMA P-424, </a:t>
                      </a:r>
                      <a:r>
                        <a:rPr lang="en-US" sz="1000" b="0" i="1" dirty="0">
                          <a:solidFill>
                            <a:schemeClr val="tx1"/>
                          </a:solidFill>
                          <a:latin typeface="Arial" panose="020B0604020202020204" pitchFamily="34" charset="0"/>
                          <a:cs typeface="Arial" panose="020B0604020202020204" pitchFamily="34" charset="0"/>
                        </a:rPr>
                        <a:t>Design Guide for Improving School Safety in Earthquakes, Floods, and High Winds</a:t>
                      </a:r>
                    </a:p>
                  </a:txBody>
                  <a:tcPr marR="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1"/>
                  </a:ext>
                </a:extLst>
              </a:tr>
            </a:tbl>
          </a:graphicData>
        </a:graphic>
      </p:graphicFrame>
      <p:pic>
        <p:nvPicPr>
          <p:cNvPr id="9" name="Picture 8"/>
          <p:cNvPicPr>
            <a:picLocks noChangeAspect="1"/>
          </p:cNvPicPr>
          <p:nvPr/>
        </p:nvPicPr>
        <p:blipFill rotWithShape="1">
          <a:blip r:embed="rId2">
            <a:extLst>
              <a:ext uri="{28A0092B-C50C-407E-A947-70E740481C1C}">
                <a14:useLocalDpi xmlns:a14="http://schemas.microsoft.com/office/drawing/2010/main" val="0"/>
              </a:ext>
            </a:extLst>
          </a:blip>
          <a:srcRect l="65196" t="42677" r="18137" b="41035"/>
          <a:stretch/>
        </p:blipFill>
        <p:spPr>
          <a:xfrm>
            <a:off x="4996180" y="4609974"/>
            <a:ext cx="1295400" cy="1638300"/>
          </a:xfrm>
          <a:prstGeom prst="rect">
            <a:avLst/>
          </a:prstGeom>
        </p:spPr>
      </p:pic>
      <p:pic>
        <p:nvPicPr>
          <p:cNvPr id="11" name="Picture 10"/>
          <p:cNvPicPr>
            <a:picLocks noChangeAspect="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65196" t="19286" r="15278" b="75347"/>
          <a:stretch/>
        </p:blipFill>
        <p:spPr>
          <a:xfrm>
            <a:off x="5067300" y="2203576"/>
            <a:ext cx="1517650" cy="539751"/>
          </a:xfrm>
          <a:prstGeom prst="rect">
            <a:avLst/>
          </a:prstGeom>
        </p:spPr>
      </p:pic>
      <p:pic>
        <p:nvPicPr>
          <p:cNvPr id="13" name="Picture 12"/>
          <p:cNvPicPr>
            <a:picLocks noChangeAspect="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65196" t="19286" r="15278" b="75347"/>
          <a:stretch/>
        </p:blipFill>
        <p:spPr>
          <a:xfrm>
            <a:off x="5067300" y="3406775"/>
            <a:ext cx="1517650" cy="539751"/>
          </a:xfrm>
          <a:prstGeom prst="rect">
            <a:avLst/>
          </a:prstGeom>
        </p:spPr>
      </p:pic>
      <p:pic>
        <p:nvPicPr>
          <p:cNvPr id="10" name="Picture 9"/>
          <p:cNvPicPr>
            <a:picLocks noChangeAspect="1"/>
          </p:cNvPicPr>
          <p:nvPr/>
        </p:nvPicPr>
        <p:blipFill rotWithShape="1">
          <a:blip r:embed="rId2">
            <a:extLst>
              <a:ext uri="{28A0092B-C50C-407E-A947-70E740481C1C}">
                <a14:useLocalDpi xmlns:a14="http://schemas.microsoft.com/office/drawing/2010/main" val="0"/>
              </a:ext>
            </a:extLst>
          </a:blip>
          <a:srcRect l="65196" t="17677" r="18137" b="66035"/>
          <a:stretch/>
        </p:blipFill>
        <p:spPr>
          <a:xfrm>
            <a:off x="4996180" y="6716903"/>
            <a:ext cx="1295400" cy="1638300"/>
          </a:xfrm>
          <a:prstGeom prst="rect">
            <a:avLst/>
          </a:prstGeom>
        </p:spPr>
      </p:pic>
    </p:spTree>
    <p:extLst>
      <p:ext uri="{BB962C8B-B14F-4D97-AF65-F5344CB8AC3E}">
        <p14:creationId xmlns:p14="http://schemas.microsoft.com/office/powerpoint/2010/main" val="247155539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a:t>Quick Reference Guide</a:t>
            </a:r>
            <a:r>
              <a:rPr lang="en-US" dirty="0"/>
              <a:t>: STRUCTURE</a:t>
            </a:r>
            <a:br>
              <a:rPr lang="en-US" dirty="0"/>
            </a:br>
            <a:r>
              <a:rPr lang="en-US" sz="1400" dirty="0"/>
              <a:t>(continued)</a:t>
            </a:r>
            <a:endParaRPr lang="en-US" dirty="0"/>
          </a:p>
        </p:txBody>
      </p:sp>
      <p:sp>
        <p:nvSpPr>
          <p:cNvPr id="5" name="Slide Number Placeholder 4"/>
          <p:cNvSpPr>
            <a:spLocks noGrp="1"/>
          </p:cNvSpPr>
          <p:nvPr>
            <p:ph type="sldNum" sz="quarter" idx="4"/>
          </p:nvPr>
        </p:nvSpPr>
        <p:spPr/>
        <p:txBody>
          <a:bodyPr/>
          <a:lstStyle/>
          <a:p>
            <a:fld id="{7749E63D-D648-FD44-8A88-2CC5333ECCD2}" type="slidenum">
              <a:rPr lang="en-US" smtClean="0"/>
              <a:pPr/>
              <a:t>39</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3508403096"/>
              </p:ext>
            </p:extLst>
          </p:nvPr>
        </p:nvGraphicFramePr>
        <p:xfrm>
          <a:off x="533400" y="1655064"/>
          <a:ext cx="6702552" cy="7696198"/>
        </p:xfrm>
        <a:graphic>
          <a:graphicData uri="http://schemas.openxmlformats.org/drawingml/2006/table">
            <a:tbl>
              <a:tblPr>
                <a:tableStyleId>{5C22544A-7EE6-4342-B048-85BDC9FD1C3A}</a:tableStyleId>
              </a:tblPr>
              <a:tblGrid>
                <a:gridCol w="1920240">
                  <a:extLst>
                    <a:ext uri="{9D8B030D-6E8A-4147-A177-3AD203B41FA5}">
                      <a16:colId xmlns:a16="http://schemas.microsoft.com/office/drawing/2014/main" val="20000"/>
                    </a:ext>
                  </a:extLst>
                </a:gridCol>
                <a:gridCol w="2496312">
                  <a:extLst>
                    <a:ext uri="{9D8B030D-6E8A-4147-A177-3AD203B41FA5}">
                      <a16:colId xmlns:a16="http://schemas.microsoft.com/office/drawing/2014/main" val="20001"/>
                    </a:ext>
                  </a:extLst>
                </a:gridCol>
                <a:gridCol w="2286000">
                  <a:extLst>
                    <a:ext uri="{9D8B030D-6E8A-4147-A177-3AD203B41FA5}">
                      <a16:colId xmlns:a16="http://schemas.microsoft.com/office/drawing/2014/main" val="20002"/>
                    </a:ext>
                  </a:extLst>
                </a:gridCol>
              </a:tblGrid>
              <a:tr h="457200">
                <a:tc>
                  <a:txBody>
                    <a:bodyPr/>
                    <a:lstStyle/>
                    <a:p>
                      <a:r>
                        <a:rPr lang="en-US" sz="1000" b="1" i="0" dirty="0">
                          <a:solidFill>
                            <a:schemeClr val="bg1"/>
                          </a:solidFill>
                          <a:latin typeface="Arial" panose="020B0604020202020204" pitchFamily="34" charset="0"/>
                          <a:ea typeface="Arial" charset="0"/>
                          <a:cs typeface="Arial" panose="020B0604020202020204" pitchFamily="34" charset="0"/>
                        </a:rPr>
                        <a:t>STRUCTURAL RISKS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Arial" panose="020B0604020202020204" pitchFamily="34" charset="0"/>
                          <a:ea typeface="Arial" charset="0"/>
                          <a:cs typeface="Arial" panose="020B0604020202020204" pitchFamily="34" charset="0"/>
                        </a:rPr>
                        <a:t>MITIGATION SOLUTION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r>
                        <a:rPr lang="en-US" sz="1000" b="1" i="0" kern="1200" dirty="0">
                          <a:solidFill>
                            <a:schemeClr val="bg1"/>
                          </a:solidFill>
                          <a:latin typeface="Arial" panose="020B0604020202020204" pitchFamily="34" charset="0"/>
                          <a:ea typeface="Arial" charset="0"/>
                          <a:cs typeface="Arial" panose="020B0604020202020204" pitchFamily="34" charset="0"/>
                        </a:rPr>
                        <a:t>REFERENCES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extLst>
                  <a:ext uri="{0D108BD9-81ED-4DB2-BD59-A6C34878D82A}">
                    <a16:rowId xmlns:a16="http://schemas.microsoft.com/office/drawing/2014/main" val="10000"/>
                  </a:ext>
                </a:extLst>
              </a:tr>
              <a:tr h="457200">
                <a:tc>
                  <a:txBody>
                    <a:bodyPr/>
                    <a:lstStyle/>
                    <a:p>
                      <a:pPr marL="0" indent="0">
                        <a:spcAft>
                          <a:spcPts val="600"/>
                        </a:spcAft>
                      </a:pPr>
                      <a:r>
                        <a:rPr lang="en-US" sz="1000" b="0" baseline="0" dirty="0">
                          <a:solidFill>
                            <a:schemeClr val="tx1"/>
                          </a:solidFill>
                          <a:latin typeface="Arial" panose="020B0604020202020204" pitchFamily="34" charset="0"/>
                          <a:cs typeface="Arial" panose="020B0604020202020204" pitchFamily="34" charset="0"/>
                        </a:rPr>
                        <a:t>Canopies, Awnings, and Carports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300"/>
                        </a:spcBef>
                        <a:spcAft>
                          <a:spcPts val="300"/>
                        </a:spcAft>
                        <a:buClrTx/>
                        <a:buSzTx/>
                        <a:buFont typeface="Arial" panose="020B0604020202020204" pitchFamily="34" charset="0"/>
                        <a:buNone/>
                        <a:tabLst/>
                        <a:defRPr/>
                      </a:pPr>
                      <a:r>
                        <a:rPr lang="en-US" sz="1000" b="0" dirty="0">
                          <a:solidFill>
                            <a:schemeClr val="tx1"/>
                          </a:solidFill>
                          <a:latin typeface="Arial" panose="020B0604020202020204" pitchFamily="34" charset="0"/>
                          <a:cs typeface="Arial" panose="020B0604020202020204" pitchFamily="34" charset="0"/>
                        </a:rPr>
                        <a:t>Add metal connectors to meet or exceed expected wind loads. For the carport, consider placing connectors: </a:t>
                      </a:r>
                    </a:p>
                    <a:p>
                      <a:pPr marL="171450" marR="0" indent="-171450" algn="l" defTabSz="457200" rtl="0" eaLnBrk="1" fontAlgn="auto" latinLnBrk="0" hangingPunct="1">
                        <a:lnSpc>
                          <a:spcPct val="100000"/>
                        </a:lnSpc>
                        <a:spcBef>
                          <a:spcPts val="300"/>
                        </a:spcBef>
                        <a:spcAft>
                          <a:spcPts val="300"/>
                        </a:spcAft>
                        <a:buClrTx/>
                        <a:buSzTx/>
                        <a:buFont typeface="+mj-lt"/>
                        <a:buAutoNum type="arabicPeriod"/>
                        <a:tabLst/>
                        <a:defRPr/>
                      </a:pPr>
                      <a:r>
                        <a:rPr lang="en-US" sz="1000" b="0" dirty="0">
                          <a:solidFill>
                            <a:schemeClr val="tx1"/>
                          </a:solidFill>
                          <a:latin typeface="Arial" panose="020B0604020202020204" pitchFamily="34" charset="0"/>
                          <a:cs typeface="Arial" panose="020B0604020202020204" pitchFamily="34" charset="0"/>
                        </a:rPr>
                        <a:t>Between supporting roof members and horizontal beams;</a:t>
                      </a:r>
                    </a:p>
                    <a:p>
                      <a:pPr marL="171450" marR="0" indent="-171450" algn="l" defTabSz="457200" rtl="0" eaLnBrk="1" fontAlgn="auto" latinLnBrk="0" hangingPunct="1">
                        <a:lnSpc>
                          <a:spcPct val="100000"/>
                        </a:lnSpc>
                        <a:spcBef>
                          <a:spcPts val="300"/>
                        </a:spcBef>
                        <a:spcAft>
                          <a:spcPts val="300"/>
                        </a:spcAft>
                        <a:buClrTx/>
                        <a:buSzTx/>
                        <a:buFont typeface="+mj-lt"/>
                        <a:buAutoNum type="arabicPeriod"/>
                        <a:tabLst/>
                        <a:defRPr/>
                      </a:pPr>
                      <a:r>
                        <a:rPr lang="en-US" sz="1000" b="0" dirty="0">
                          <a:solidFill>
                            <a:schemeClr val="tx1"/>
                          </a:solidFill>
                          <a:latin typeface="Arial" panose="020B0604020202020204" pitchFamily="34" charset="0"/>
                          <a:cs typeface="Arial" panose="020B0604020202020204" pitchFamily="34" charset="0"/>
                        </a:rPr>
                        <a:t>At each beam-to-column connection; and</a:t>
                      </a:r>
                    </a:p>
                    <a:p>
                      <a:pPr marL="171450" marR="0" indent="-171450" algn="l" defTabSz="457200" rtl="0" eaLnBrk="1" fontAlgn="auto" latinLnBrk="0" hangingPunct="1">
                        <a:lnSpc>
                          <a:spcPct val="100000"/>
                        </a:lnSpc>
                        <a:spcBef>
                          <a:spcPts val="300"/>
                        </a:spcBef>
                        <a:spcAft>
                          <a:spcPts val="300"/>
                        </a:spcAft>
                        <a:buClrTx/>
                        <a:buSzTx/>
                        <a:buFont typeface="+mj-lt"/>
                        <a:buAutoNum type="arabicPeriod"/>
                        <a:tabLst/>
                        <a:defRPr/>
                      </a:pPr>
                      <a:r>
                        <a:rPr lang="en-US" sz="1000" b="0" dirty="0">
                          <a:solidFill>
                            <a:schemeClr val="tx1"/>
                          </a:solidFill>
                          <a:latin typeface="Arial" panose="020B0604020202020204" pitchFamily="34" charset="0"/>
                          <a:cs typeface="Arial" panose="020B0604020202020204" pitchFamily="34" charset="0"/>
                        </a:rPr>
                        <a:t>At each column-to-foundation connection.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nSpc>
                          <a:spcPct val="95000"/>
                        </a:lnSpc>
                        <a:spcBef>
                          <a:spcPts val="0"/>
                        </a:spcBef>
                        <a:spcAft>
                          <a:spcPts val="700"/>
                        </a:spcAft>
                      </a:pPr>
                      <a:endParaRPr lang="en-US" sz="1000" b="0" i="1" dirty="0">
                        <a:solidFill>
                          <a:schemeClr val="tx1"/>
                        </a:solidFill>
                        <a:latin typeface="Arial" panose="020B0604020202020204" pitchFamily="34" charset="0"/>
                        <a:cs typeface="Arial" panose="020B0604020202020204" pitchFamily="34" charset="0"/>
                      </a:endParaRPr>
                    </a:p>
                    <a:p>
                      <a:pPr>
                        <a:lnSpc>
                          <a:spcPct val="95000"/>
                        </a:lnSpc>
                        <a:spcBef>
                          <a:spcPts val="0"/>
                        </a:spcBef>
                        <a:spcAft>
                          <a:spcPts val="700"/>
                        </a:spcAft>
                      </a:pPr>
                      <a:endParaRPr lang="en-US" sz="1000" b="0" i="1" dirty="0">
                        <a:solidFill>
                          <a:schemeClr val="tx1"/>
                        </a:solidFill>
                        <a:latin typeface="Arial" panose="020B0604020202020204" pitchFamily="34" charset="0"/>
                        <a:cs typeface="Arial" panose="020B0604020202020204" pitchFamily="34" charset="0"/>
                      </a:endParaRPr>
                    </a:p>
                    <a:p>
                      <a:pPr>
                        <a:lnSpc>
                          <a:spcPct val="95000"/>
                        </a:lnSpc>
                        <a:spcBef>
                          <a:spcPts val="0"/>
                        </a:spcBef>
                        <a:spcAft>
                          <a:spcPts val="700"/>
                        </a:spcAft>
                      </a:pPr>
                      <a:endParaRPr lang="en-US" sz="1000" b="0" i="1" dirty="0">
                        <a:solidFill>
                          <a:schemeClr val="tx1"/>
                        </a:solidFill>
                        <a:latin typeface="Arial" panose="020B0604020202020204" pitchFamily="34" charset="0"/>
                        <a:cs typeface="Arial" panose="020B0604020202020204" pitchFamily="34" charset="0"/>
                      </a:endParaRPr>
                    </a:p>
                    <a:p>
                      <a:pPr>
                        <a:lnSpc>
                          <a:spcPct val="95000"/>
                        </a:lnSpc>
                        <a:spcBef>
                          <a:spcPts val="0"/>
                        </a:spcBef>
                        <a:spcAft>
                          <a:spcPts val="700"/>
                        </a:spcAft>
                      </a:pPr>
                      <a:endParaRPr lang="en-US" sz="1000" b="0" i="1" dirty="0">
                        <a:solidFill>
                          <a:schemeClr val="tx1"/>
                        </a:solidFill>
                        <a:latin typeface="Arial" panose="020B0604020202020204" pitchFamily="34" charset="0"/>
                        <a:cs typeface="Arial" panose="020B0604020202020204" pitchFamily="34" charset="0"/>
                      </a:endParaRPr>
                    </a:p>
                    <a:p>
                      <a:pPr>
                        <a:lnSpc>
                          <a:spcPct val="95000"/>
                        </a:lnSpc>
                        <a:spcBef>
                          <a:spcPts val="0"/>
                        </a:spcBef>
                        <a:spcAft>
                          <a:spcPts val="700"/>
                        </a:spcAft>
                      </a:pPr>
                      <a:endParaRPr lang="en-US" sz="1000" b="0" i="1" dirty="0">
                        <a:solidFill>
                          <a:schemeClr val="tx1"/>
                        </a:solidFill>
                        <a:latin typeface="Arial" panose="020B0604020202020204" pitchFamily="34" charset="0"/>
                        <a:cs typeface="Arial" panose="020B0604020202020204" pitchFamily="34" charset="0"/>
                      </a:endParaRPr>
                    </a:p>
                    <a:p>
                      <a:pPr>
                        <a:lnSpc>
                          <a:spcPct val="95000"/>
                        </a:lnSpc>
                        <a:spcBef>
                          <a:spcPts val="0"/>
                        </a:spcBef>
                        <a:spcAft>
                          <a:spcPts val="700"/>
                        </a:spcAft>
                      </a:pPr>
                      <a:endParaRPr lang="en-US" sz="1000" b="0" i="1" dirty="0">
                        <a:solidFill>
                          <a:schemeClr val="tx1"/>
                        </a:solidFill>
                        <a:latin typeface="Arial" panose="020B0604020202020204" pitchFamily="34" charset="0"/>
                        <a:cs typeface="Arial" panose="020B0604020202020204" pitchFamily="34" charset="0"/>
                      </a:endParaRPr>
                    </a:p>
                    <a:p>
                      <a:pPr>
                        <a:lnSpc>
                          <a:spcPct val="95000"/>
                        </a:lnSpc>
                        <a:spcBef>
                          <a:spcPts val="0"/>
                        </a:spcBef>
                        <a:spcAft>
                          <a:spcPts val="700"/>
                        </a:spcAft>
                      </a:pPr>
                      <a:endParaRPr lang="en-US" sz="1000" b="0" i="1" dirty="0">
                        <a:solidFill>
                          <a:schemeClr val="tx1"/>
                        </a:solidFill>
                        <a:latin typeface="Arial" panose="020B0604020202020204" pitchFamily="34" charset="0"/>
                        <a:cs typeface="Arial" panose="020B0604020202020204" pitchFamily="34" charset="0"/>
                      </a:endParaRPr>
                    </a:p>
                    <a:p>
                      <a:pPr>
                        <a:lnSpc>
                          <a:spcPct val="95000"/>
                        </a:lnSpc>
                        <a:spcBef>
                          <a:spcPts val="0"/>
                        </a:spcBef>
                        <a:spcAft>
                          <a:spcPts val="700"/>
                        </a:spcAft>
                      </a:pPr>
                      <a:r>
                        <a:rPr lang="en-US" sz="1000" b="0" i="0" dirty="0">
                          <a:solidFill>
                            <a:schemeClr val="tx1"/>
                          </a:solidFill>
                          <a:latin typeface="Arial" panose="020B0604020202020204" pitchFamily="34" charset="0"/>
                          <a:cs typeface="Arial" panose="020B0604020202020204" pitchFamily="34" charset="0"/>
                        </a:rPr>
                        <a:t>FEMA P-804, </a:t>
                      </a:r>
                      <a:r>
                        <a:rPr lang="en-US" sz="1000" b="0" i="1" dirty="0">
                          <a:solidFill>
                            <a:schemeClr val="tx1"/>
                          </a:solidFill>
                          <a:latin typeface="Arial" panose="020B0604020202020204" pitchFamily="34" charset="0"/>
                          <a:cs typeface="Arial" panose="020B0604020202020204" pitchFamily="34" charset="0"/>
                        </a:rPr>
                        <a:t>Wind Retrofit Guide </a:t>
                      </a:r>
                      <a:br>
                        <a:rPr lang="en-US" sz="1000" b="0" i="1" dirty="0">
                          <a:solidFill>
                            <a:schemeClr val="tx1"/>
                          </a:solidFill>
                          <a:latin typeface="Arial" panose="020B0604020202020204" pitchFamily="34" charset="0"/>
                          <a:cs typeface="Arial" panose="020B0604020202020204" pitchFamily="34" charset="0"/>
                        </a:rPr>
                      </a:br>
                      <a:r>
                        <a:rPr lang="en-US" sz="1000" b="0" i="1" dirty="0">
                          <a:solidFill>
                            <a:schemeClr val="tx1"/>
                          </a:solidFill>
                          <a:latin typeface="Arial" panose="020B0604020202020204" pitchFamily="34" charset="0"/>
                          <a:cs typeface="Arial" panose="020B0604020202020204" pitchFamily="34" charset="0"/>
                        </a:rPr>
                        <a:t>for Residential Buildings</a:t>
                      </a:r>
                    </a:p>
                  </a:txBody>
                  <a:tcPr marR="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1"/>
                  </a:ext>
                </a:extLst>
              </a:tr>
              <a:tr h="457200">
                <a:tc>
                  <a:txBody>
                    <a:bodyPr/>
                    <a:lstStyle/>
                    <a:p>
                      <a:pPr marL="0" indent="0">
                        <a:spcAft>
                          <a:spcPts val="600"/>
                        </a:spcAft>
                      </a:pPr>
                      <a:r>
                        <a:rPr lang="en-US" sz="1000" b="0" baseline="0" dirty="0">
                          <a:solidFill>
                            <a:schemeClr val="tx1"/>
                          </a:solidFill>
                          <a:latin typeface="Arial" panose="020B0604020202020204" pitchFamily="34" charset="0"/>
                          <a:cs typeface="Arial" panose="020B0604020202020204" pitchFamily="34" charset="0"/>
                        </a:rPr>
                        <a:t>Safe Room or Shelter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300"/>
                        </a:spcBef>
                        <a:spcAft>
                          <a:spcPts val="300"/>
                        </a:spcAft>
                        <a:buClrTx/>
                        <a:buSzTx/>
                        <a:buFont typeface="Arial" panose="020B0604020202020204" pitchFamily="34" charset="0"/>
                        <a:buNone/>
                        <a:tabLst/>
                        <a:defRPr/>
                      </a:pPr>
                      <a:r>
                        <a:rPr lang="en-US" sz="1000" b="0" dirty="0">
                          <a:solidFill>
                            <a:schemeClr val="tx1"/>
                          </a:solidFill>
                          <a:latin typeface="Arial" panose="020B0604020202020204" pitchFamily="34" charset="0"/>
                          <a:cs typeface="Arial" panose="020B0604020202020204" pitchFamily="34" charset="0"/>
                        </a:rPr>
                        <a:t>Install a safe room or shelter that is constructed using FEMA guidance or that meets ICC/NSSA 500 standards in an area safe from flooding.</a:t>
                      </a:r>
                    </a:p>
                    <a:p>
                      <a:pPr marL="0" marR="0" indent="0" algn="l" defTabSz="457200" rtl="0" eaLnBrk="1" fontAlgn="auto" latinLnBrk="0" hangingPunct="1">
                        <a:lnSpc>
                          <a:spcPct val="100000"/>
                        </a:lnSpc>
                        <a:spcBef>
                          <a:spcPts val="300"/>
                        </a:spcBef>
                        <a:spcAft>
                          <a:spcPts val="300"/>
                        </a:spcAft>
                        <a:buClrTx/>
                        <a:buSzTx/>
                        <a:buFont typeface="Arial" panose="020B0604020202020204" pitchFamily="34" charset="0"/>
                        <a:buNone/>
                        <a:tabLst/>
                        <a:defRPr/>
                      </a:pPr>
                      <a:r>
                        <a:rPr lang="en-US" sz="1000" b="0" dirty="0">
                          <a:solidFill>
                            <a:schemeClr val="tx1"/>
                          </a:solidFill>
                          <a:latin typeface="Arial" panose="020B0604020202020204" pitchFamily="34" charset="0"/>
                          <a:cs typeface="Arial" panose="020B0604020202020204" pitchFamily="34" charset="0"/>
                        </a:rPr>
                        <a:t>Reference FEMA P-361 and </a:t>
                      </a:r>
                      <a:r>
                        <a:rPr lang="en-US" sz="1000" b="0" i="1" dirty="0">
                          <a:solidFill>
                            <a:schemeClr val="tx1"/>
                          </a:solidFill>
                          <a:latin typeface="Arial" panose="020B0604020202020204" pitchFamily="34" charset="0"/>
                          <a:cs typeface="Arial" panose="020B0604020202020204" pitchFamily="34" charset="0"/>
                        </a:rPr>
                        <a:t>Quick Guide Flood Hazard Elevation and Siting Criteria for Community Safe Rooms </a:t>
                      </a:r>
                      <a:r>
                        <a:rPr lang="en-US" sz="1000" b="0" dirty="0">
                          <a:solidFill>
                            <a:schemeClr val="tx1"/>
                          </a:solidFill>
                          <a:latin typeface="Arial" panose="020B0604020202020204" pitchFamily="34" charset="0"/>
                          <a:cs typeface="Arial" panose="020B0604020202020204" pitchFamily="34" charset="0"/>
                        </a:rPr>
                        <a:t>for additional information about flood elevation and siting criteria for community safe rooms. </a:t>
                      </a:r>
                    </a:p>
                    <a:p>
                      <a:pPr marL="0" marR="0" indent="0" algn="l" defTabSz="457200" rtl="0" eaLnBrk="1" fontAlgn="auto" latinLnBrk="0" hangingPunct="1">
                        <a:lnSpc>
                          <a:spcPct val="100000"/>
                        </a:lnSpc>
                        <a:spcBef>
                          <a:spcPts val="300"/>
                        </a:spcBef>
                        <a:spcAft>
                          <a:spcPts val="300"/>
                        </a:spcAft>
                        <a:buClrTx/>
                        <a:buSzTx/>
                        <a:buFont typeface="Arial" panose="020B0604020202020204" pitchFamily="34" charset="0"/>
                        <a:buNone/>
                        <a:tabLst/>
                        <a:defRPr/>
                      </a:pPr>
                      <a:r>
                        <a:rPr lang="en-US" sz="1000" b="0" i="1" dirty="0">
                          <a:solidFill>
                            <a:schemeClr val="tx1"/>
                          </a:solidFill>
                          <a:latin typeface="Arial" panose="020B0604020202020204" pitchFamily="34" charset="0"/>
                          <a:cs typeface="Arial" panose="020B0604020202020204" pitchFamily="34" charset="0"/>
                        </a:rPr>
                        <a:t>Note: If the structure is located in a flood zone, safe rooms and shelters are not recommended.</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nSpc>
                          <a:spcPct val="95000"/>
                        </a:lnSpc>
                        <a:spcBef>
                          <a:spcPts val="0"/>
                        </a:spcBef>
                        <a:spcAft>
                          <a:spcPts val="700"/>
                        </a:spcAft>
                      </a:pPr>
                      <a:endParaRPr lang="en-US" sz="1000" b="0" i="1" dirty="0">
                        <a:solidFill>
                          <a:schemeClr val="tx1"/>
                        </a:solidFill>
                        <a:latin typeface="Arial" panose="020B0604020202020204" pitchFamily="34" charset="0"/>
                        <a:cs typeface="Arial" panose="020B0604020202020204" pitchFamily="34" charset="0"/>
                      </a:endParaRPr>
                    </a:p>
                    <a:p>
                      <a:pPr>
                        <a:lnSpc>
                          <a:spcPct val="95000"/>
                        </a:lnSpc>
                        <a:spcBef>
                          <a:spcPts val="0"/>
                        </a:spcBef>
                        <a:spcAft>
                          <a:spcPts val="700"/>
                        </a:spcAft>
                      </a:pPr>
                      <a:endParaRPr lang="en-US" sz="1000" b="0" i="1" dirty="0">
                        <a:solidFill>
                          <a:schemeClr val="tx1"/>
                        </a:solidFill>
                        <a:latin typeface="Arial" panose="020B0604020202020204" pitchFamily="34" charset="0"/>
                        <a:cs typeface="Arial" panose="020B0604020202020204" pitchFamily="34" charset="0"/>
                      </a:endParaRPr>
                    </a:p>
                    <a:p>
                      <a:pPr>
                        <a:lnSpc>
                          <a:spcPct val="95000"/>
                        </a:lnSpc>
                        <a:spcBef>
                          <a:spcPts val="0"/>
                        </a:spcBef>
                        <a:spcAft>
                          <a:spcPts val="700"/>
                        </a:spcAft>
                      </a:pPr>
                      <a:endParaRPr lang="en-US" sz="1000" b="0" i="1" dirty="0">
                        <a:solidFill>
                          <a:schemeClr val="tx1"/>
                        </a:solidFill>
                        <a:latin typeface="Arial" panose="020B0604020202020204" pitchFamily="34" charset="0"/>
                        <a:cs typeface="Arial" panose="020B0604020202020204" pitchFamily="34" charset="0"/>
                      </a:endParaRPr>
                    </a:p>
                    <a:p>
                      <a:pPr>
                        <a:lnSpc>
                          <a:spcPct val="95000"/>
                        </a:lnSpc>
                        <a:spcBef>
                          <a:spcPts val="0"/>
                        </a:spcBef>
                        <a:spcAft>
                          <a:spcPts val="700"/>
                        </a:spcAft>
                      </a:pPr>
                      <a:endParaRPr lang="en-US" sz="1000" b="0" i="1" dirty="0">
                        <a:solidFill>
                          <a:schemeClr val="tx1"/>
                        </a:solidFill>
                        <a:latin typeface="Arial" panose="020B0604020202020204" pitchFamily="34" charset="0"/>
                        <a:cs typeface="Arial" panose="020B0604020202020204" pitchFamily="34" charset="0"/>
                      </a:endParaRPr>
                    </a:p>
                    <a:p>
                      <a:pPr>
                        <a:lnSpc>
                          <a:spcPct val="95000"/>
                        </a:lnSpc>
                        <a:spcBef>
                          <a:spcPts val="0"/>
                        </a:spcBef>
                        <a:spcAft>
                          <a:spcPts val="700"/>
                        </a:spcAft>
                      </a:pPr>
                      <a:endParaRPr lang="en-US" sz="1000" b="0" i="1" dirty="0">
                        <a:solidFill>
                          <a:schemeClr val="tx1"/>
                        </a:solidFill>
                        <a:latin typeface="Arial" panose="020B0604020202020204" pitchFamily="34" charset="0"/>
                        <a:cs typeface="Arial" panose="020B0604020202020204" pitchFamily="34" charset="0"/>
                      </a:endParaRPr>
                    </a:p>
                    <a:p>
                      <a:pPr>
                        <a:lnSpc>
                          <a:spcPct val="95000"/>
                        </a:lnSpc>
                        <a:spcBef>
                          <a:spcPts val="0"/>
                        </a:spcBef>
                        <a:spcAft>
                          <a:spcPts val="700"/>
                        </a:spcAft>
                      </a:pPr>
                      <a:endParaRPr lang="en-US" sz="1000" b="0" i="1" dirty="0">
                        <a:solidFill>
                          <a:schemeClr val="tx1"/>
                        </a:solidFill>
                        <a:latin typeface="Arial" panose="020B0604020202020204" pitchFamily="34" charset="0"/>
                        <a:cs typeface="Arial" panose="020B0604020202020204" pitchFamily="34" charset="0"/>
                      </a:endParaRPr>
                    </a:p>
                    <a:p>
                      <a:pPr>
                        <a:lnSpc>
                          <a:spcPct val="95000"/>
                        </a:lnSpc>
                        <a:spcBef>
                          <a:spcPts val="0"/>
                        </a:spcBef>
                        <a:spcAft>
                          <a:spcPts val="700"/>
                        </a:spcAft>
                      </a:pPr>
                      <a:endParaRPr lang="en-US" sz="1000" b="0" i="1" dirty="0">
                        <a:solidFill>
                          <a:schemeClr val="tx1"/>
                        </a:solidFill>
                        <a:latin typeface="Arial" panose="020B0604020202020204" pitchFamily="34" charset="0"/>
                        <a:cs typeface="Arial" panose="020B0604020202020204" pitchFamily="34" charset="0"/>
                      </a:endParaRPr>
                    </a:p>
                    <a:p>
                      <a:pPr>
                        <a:lnSpc>
                          <a:spcPct val="95000"/>
                        </a:lnSpc>
                        <a:spcBef>
                          <a:spcPts val="0"/>
                        </a:spcBef>
                        <a:spcAft>
                          <a:spcPts val="700"/>
                        </a:spcAft>
                      </a:pPr>
                      <a:r>
                        <a:rPr lang="en-US" sz="1000" b="0" i="0" dirty="0">
                          <a:solidFill>
                            <a:schemeClr val="tx1"/>
                          </a:solidFill>
                          <a:latin typeface="Arial" panose="020B0604020202020204" pitchFamily="34" charset="0"/>
                          <a:cs typeface="Arial" panose="020B0604020202020204" pitchFamily="34" charset="0"/>
                        </a:rPr>
                        <a:t>FEMA P-361, </a:t>
                      </a:r>
                      <a:r>
                        <a:rPr lang="en-US" sz="1000" b="0" i="1" dirty="0">
                          <a:solidFill>
                            <a:schemeClr val="tx1"/>
                          </a:solidFill>
                          <a:latin typeface="Arial" panose="020B0604020202020204" pitchFamily="34" charset="0"/>
                          <a:cs typeface="Arial" panose="020B0604020202020204" pitchFamily="34" charset="0"/>
                        </a:rPr>
                        <a:t>Safe Rooms for Tornadoes and Hurricanes: </a:t>
                      </a:r>
                      <a:br>
                        <a:rPr lang="en-US" sz="1000" b="0" i="1" dirty="0">
                          <a:solidFill>
                            <a:schemeClr val="tx1"/>
                          </a:solidFill>
                          <a:latin typeface="Arial" panose="020B0604020202020204" pitchFamily="34" charset="0"/>
                          <a:cs typeface="Arial" panose="020B0604020202020204" pitchFamily="34" charset="0"/>
                        </a:rPr>
                      </a:br>
                      <a:r>
                        <a:rPr lang="en-US" sz="1000" b="0" i="1" dirty="0">
                          <a:solidFill>
                            <a:schemeClr val="tx1"/>
                          </a:solidFill>
                          <a:latin typeface="Arial" panose="020B0604020202020204" pitchFamily="34" charset="0"/>
                          <a:cs typeface="Arial" panose="020B0604020202020204" pitchFamily="34" charset="0"/>
                        </a:rPr>
                        <a:t>Guidance for Community and Residential Safe Rooms</a:t>
                      </a:r>
                    </a:p>
                    <a:p>
                      <a:pPr>
                        <a:lnSpc>
                          <a:spcPct val="95000"/>
                        </a:lnSpc>
                        <a:spcBef>
                          <a:spcPts val="0"/>
                        </a:spcBef>
                        <a:spcAft>
                          <a:spcPts val="700"/>
                        </a:spcAft>
                      </a:pPr>
                      <a:endParaRPr lang="en-US" sz="1000" b="0" i="1" dirty="0">
                        <a:solidFill>
                          <a:schemeClr val="tx1"/>
                        </a:solidFill>
                        <a:latin typeface="Arial" panose="020B0604020202020204" pitchFamily="34" charset="0"/>
                        <a:cs typeface="Arial" panose="020B0604020202020204" pitchFamily="34" charset="0"/>
                      </a:endParaRPr>
                    </a:p>
                    <a:p>
                      <a:pPr>
                        <a:lnSpc>
                          <a:spcPct val="95000"/>
                        </a:lnSpc>
                        <a:spcBef>
                          <a:spcPts val="0"/>
                        </a:spcBef>
                        <a:spcAft>
                          <a:spcPts val="700"/>
                        </a:spcAft>
                      </a:pPr>
                      <a:endParaRPr lang="en-US" sz="1000" b="0" i="1" dirty="0">
                        <a:solidFill>
                          <a:schemeClr val="tx1"/>
                        </a:solidFill>
                        <a:latin typeface="Arial" panose="020B0604020202020204" pitchFamily="34" charset="0"/>
                        <a:cs typeface="Arial" panose="020B0604020202020204" pitchFamily="34" charset="0"/>
                      </a:endParaRPr>
                    </a:p>
                    <a:p>
                      <a:pPr>
                        <a:lnSpc>
                          <a:spcPct val="95000"/>
                        </a:lnSpc>
                        <a:spcBef>
                          <a:spcPts val="0"/>
                        </a:spcBef>
                        <a:spcAft>
                          <a:spcPts val="700"/>
                        </a:spcAft>
                      </a:pPr>
                      <a:endParaRPr lang="en-US" sz="1000" b="0" i="1" dirty="0">
                        <a:solidFill>
                          <a:schemeClr val="tx1"/>
                        </a:solidFill>
                        <a:latin typeface="Arial" panose="020B0604020202020204" pitchFamily="34" charset="0"/>
                        <a:cs typeface="Arial" panose="020B0604020202020204" pitchFamily="34" charset="0"/>
                      </a:endParaRPr>
                    </a:p>
                    <a:p>
                      <a:pPr>
                        <a:lnSpc>
                          <a:spcPct val="95000"/>
                        </a:lnSpc>
                        <a:spcBef>
                          <a:spcPts val="0"/>
                        </a:spcBef>
                        <a:spcAft>
                          <a:spcPts val="700"/>
                        </a:spcAft>
                      </a:pPr>
                      <a:endParaRPr lang="en-US" sz="1000" b="0" i="1" dirty="0">
                        <a:solidFill>
                          <a:schemeClr val="tx1"/>
                        </a:solidFill>
                        <a:latin typeface="Arial" panose="020B0604020202020204" pitchFamily="34" charset="0"/>
                        <a:cs typeface="Arial" panose="020B0604020202020204" pitchFamily="34" charset="0"/>
                      </a:endParaRPr>
                    </a:p>
                    <a:p>
                      <a:pPr>
                        <a:lnSpc>
                          <a:spcPct val="95000"/>
                        </a:lnSpc>
                        <a:spcBef>
                          <a:spcPts val="0"/>
                        </a:spcBef>
                        <a:spcAft>
                          <a:spcPts val="700"/>
                        </a:spcAft>
                      </a:pPr>
                      <a:endParaRPr lang="en-US" sz="1000" b="0" i="1" dirty="0">
                        <a:solidFill>
                          <a:schemeClr val="tx1"/>
                        </a:solidFill>
                        <a:latin typeface="Arial" panose="020B0604020202020204" pitchFamily="34" charset="0"/>
                        <a:cs typeface="Arial" panose="020B0604020202020204" pitchFamily="34" charset="0"/>
                      </a:endParaRPr>
                    </a:p>
                    <a:p>
                      <a:pPr>
                        <a:lnSpc>
                          <a:spcPct val="95000"/>
                        </a:lnSpc>
                        <a:spcBef>
                          <a:spcPts val="0"/>
                        </a:spcBef>
                        <a:spcAft>
                          <a:spcPts val="700"/>
                        </a:spcAft>
                      </a:pPr>
                      <a:endParaRPr lang="en-US" sz="1000" b="0" i="1" dirty="0">
                        <a:solidFill>
                          <a:schemeClr val="tx1"/>
                        </a:solidFill>
                        <a:latin typeface="Arial" panose="020B0604020202020204" pitchFamily="34" charset="0"/>
                        <a:cs typeface="Arial" panose="020B0604020202020204" pitchFamily="34" charset="0"/>
                      </a:endParaRPr>
                    </a:p>
                    <a:p>
                      <a:pPr>
                        <a:lnSpc>
                          <a:spcPct val="95000"/>
                        </a:lnSpc>
                        <a:spcBef>
                          <a:spcPts val="0"/>
                        </a:spcBef>
                        <a:spcAft>
                          <a:spcPts val="700"/>
                        </a:spcAft>
                      </a:pPr>
                      <a:endParaRPr lang="en-US" sz="1000" b="0" i="1" dirty="0">
                        <a:solidFill>
                          <a:schemeClr val="tx1"/>
                        </a:solidFill>
                        <a:latin typeface="Arial" panose="020B0604020202020204" pitchFamily="34" charset="0"/>
                        <a:cs typeface="Arial" panose="020B0604020202020204" pitchFamily="34" charset="0"/>
                      </a:endParaRPr>
                    </a:p>
                    <a:p>
                      <a:pPr>
                        <a:lnSpc>
                          <a:spcPct val="95000"/>
                        </a:lnSpc>
                        <a:spcBef>
                          <a:spcPts val="0"/>
                        </a:spcBef>
                        <a:spcAft>
                          <a:spcPts val="700"/>
                        </a:spcAft>
                      </a:pPr>
                      <a:r>
                        <a:rPr lang="en-US" sz="1000" b="0" i="0" dirty="0">
                          <a:solidFill>
                            <a:schemeClr val="tx1"/>
                          </a:solidFill>
                          <a:latin typeface="Arial" panose="020B0604020202020204" pitchFamily="34" charset="0"/>
                          <a:cs typeface="Arial" panose="020B0604020202020204" pitchFamily="34" charset="0"/>
                        </a:rPr>
                        <a:t>FEMA P-320, </a:t>
                      </a:r>
                      <a:r>
                        <a:rPr lang="en-US" sz="1000" b="0" i="1" dirty="0">
                          <a:solidFill>
                            <a:schemeClr val="tx1"/>
                          </a:solidFill>
                          <a:latin typeface="Arial" panose="020B0604020202020204" pitchFamily="34" charset="0"/>
                          <a:cs typeface="Arial" panose="020B0604020202020204" pitchFamily="34" charset="0"/>
                        </a:rPr>
                        <a:t>Taking Shelter from </a:t>
                      </a:r>
                      <a:br>
                        <a:rPr lang="en-US" sz="1000" b="0" i="1" dirty="0">
                          <a:solidFill>
                            <a:schemeClr val="tx1"/>
                          </a:solidFill>
                          <a:latin typeface="Arial" panose="020B0604020202020204" pitchFamily="34" charset="0"/>
                          <a:cs typeface="Arial" panose="020B0604020202020204" pitchFamily="34" charset="0"/>
                        </a:rPr>
                      </a:br>
                      <a:r>
                        <a:rPr lang="en-US" sz="1000" b="0" i="1" dirty="0">
                          <a:solidFill>
                            <a:schemeClr val="tx1"/>
                          </a:solidFill>
                          <a:latin typeface="Arial" panose="020B0604020202020204" pitchFamily="34" charset="0"/>
                          <a:cs typeface="Arial" panose="020B0604020202020204" pitchFamily="34" charset="0"/>
                        </a:rPr>
                        <a:t>the Storm: Building a Safe Room </a:t>
                      </a:r>
                      <a:br>
                        <a:rPr lang="en-US" sz="1000" b="0" i="1" dirty="0">
                          <a:solidFill>
                            <a:schemeClr val="tx1"/>
                          </a:solidFill>
                          <a:latin typeface="Arial" panose="020B0604020202020204" pitchFamily="34" charset="0"/>
                          <a:cs typeface="Arial" panose="020B0604020202020204" pitchFamily="34" charset="0"/>
                        </a:rPr>
                      </a:br>
                      <a:r>
                        <a:rPr lang="en-US" sz="1000" b="0" i="1" dirty="0">
                          <a:solidFill>
                            <a:schemeClr val="tx1"/>
                          </a:solidFill>
                          <a:latin typeface="Arial" panose="020B0604020202020204" pitchFamily="34" charset="0"/>
                          <a:cs typeface="Arial" panose="020B0604020202020204" pitchFamily="34" charset="0"/>
                        </a:rPr>
                        <a:t>for Your Home or Small Business</a:t>
                      </a:r>
                    </a:p>
                    <a:p>
                      <a:pPr>
                        <a:lnSpc>
                          <a:spcPct val="95000"/>
                        </a:lnSpc>
                        <a:spcBef>
                          <a:spcPts val="0"/>
                        </a:spcBef>
                        <a:spcAft>
                          <a:spcPts val="700"/>
                        </a:spcAft>
                      </a:pPr>
                      <a:r>
                        <a:rPr lang="en-US" sz="1000" b="0" i="1" dirty="0">
                          <a:solidFill>
                            <a:schemeClr val="tx1"/>
                          </a:solidFill>
                          <a:latin typeface="Arial" panose="020B0604020202020204" pitchFamily="34" charset="0"/>
                          <a:cs typeface="Arial" panose="020B0604020202020204" pitchFamily="34" charset="0"/>
                        </a:rPr>
                        <a:t>ICC/NSSA 500-2014: Standard for </a:t>
                      </a:r>
                      <a:br>
                        <a:rPr lang="en-US" sz="1000" b="0" i="1" dirty="0">
                          <a:solidFill>
                            <a:schemeClr val="tx1"/>
                          </a:solidFill>
                          <a:latin typeface="Arial" panose="020B0604020202020204" pitchFamily="34" charset="0"/>
                          <a:cs typeface="Arial" panose="020B0604020202020204" pitchFamily="34" charset="0"/>
                        </a:rPr>
                      </a:br>
                      <a:r>
                        <a:rPr lang="en-US" sz="1000" b="0" i="1" dirty="0">
                          <a:solidFill>
                            <a:schemeClr val="tx1"/>
                          </a:solidFill>
                          <a:latin typeface="Arial" panose="020B0604020202020204" pitchFamily="34" charset="0"/>
                          <a:cs typeface="Arial" panose="020B0604020202020204" pitchFamily="34" charset="0"/>
                        </a:rPr>
                        <a:t>the Design and Construction of </a:t>
                      </a:r>
                      <a:br>
                        <a:rPr lang="en-US" sz="1000" b="0" i="1" dirty="0">
                          <a:solidFill>
                            <a:schemeClr val="tx1"/>
                          </a:solidFill>
                          <a:latin typeface="Arial" panose="020B0604020202020204" pitchFamily="34" charset="0"/>
                          <a:cs typeface="Arial" panose="020B0604020202020204" pitchFamily="34" charset="0"/>
                        </a:rPr>
                      </a:br>
                      <a:r>
                        <a:rPr lang="en-US" sz="1000" b="0" i="1" dirty="0">
                          <a:solidFill>
                            <a:schemeClr val="tx1"/>
                          </a:solidFill>
                          <a:latin typeface="Arial" panose="020B0604020202020204" pitchFamily="34" charset="0"/>
                          <a:cs typeface="Arial" panose="020B0604020202020204" pitchFamily="34" charset="0"/>
                        </a:rPr>
                        <a:t>Storm Shelters</a:t>
                      </a:r>
                    </a:p>
                    <a:p>
                      <a:pPr>
                        <a:lnSpc>
                          <a:spcPct val="95000"/>
                        </a:lnSpc>
                        <a:spcBef>
                          <a:spcPts val="0"/>
                        </a:spcBef>
                        <a:spcAft>
                          <a:spcPts val="700"/>
                        </a:spcAft>
                      </a:pPr>
                      <a:r>
                        <a:rPr lang="en-US" sz="1000" b="0" i="1" dirty="0">
                          <a:solidFill>
                            <a:schemeClr val="tx1"/>
                          </a:solidFill>
                          <a:latin typeface="Arial" panose="020B0604020202020204" pitchFamily="34" charset="0"/>
                          <a:cs typeface="Arial" panose="020B0604020202020204" pitchFamily="34" charset="0"/>
                        </a:rPr>
                        <a:t> </a:t>
                      </a:r>
                    </a:p>
                  </a:txBody>
                  <a:tcPr marR="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2"/>
                  </a:ext>
                </a:extLst>
              </a:tr>
            </a:tbl>
          </a:graphicData>
        </a:graphic>
      </p:graphicFrame>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65686" t="17424" r="17892" b="66477"/>
          <a:stretch/>
        </p:blipFill>
        <p:spPr>
          <a:xfrm>
            <a:off x="5016518" y="2135759"/>
            <a:ext cx="1276350" cy="1619250"/>
          </a:xfrm>
          <a:prstGeom prst="rect">
            <a:avLst/>
          </a:prstGeom>
        </p:spPr>
      </p:pic>
      <p:pic>
        <p:nvPicPr>
          <p:cNvPr id="12" name="Picture 11"/>
          <p:cNvPicPr>
            <a:picLocks noChangeAspect="1"/>
          </p:cNvPicPr>
          <p:nvPr/>
        </p:nvPicPr>
        <p:blipFill rotWithShape="1">
          <a:blip r:embed="rId2">
            <a:extLst>
              <a:ext uri="{28A0092B-C50C-407E-A947-70E740481C1C}">
                <a14:useLocalDpi xmlns:a14="http://schemas.microsoft.com/office/drawing/2010/main" val="0"/>
              </a:ext>
            </a:extLst>
          </a:blip>
          <a:srcRect l="65686" t="38116" r="17892" b="45785"/>
          <a:stretch/>
        </p:blipFill>
        <p:spPr>
          <a:xfrm>
            <a:off x="5016518" y="4159821"/>
            <a:ext cx="1276350" cy="1619250"/>
          </a:xfrm>
          <a:prstGeom prst="rect">
            <a:avLst/>
          </a:prstGeom>
        </p:spPr>
      </p:pic>
      <p:pic>
        <p:nvPicPr>
          <p:cNvPr id="14" name="Picture 13"/>
          <p:cNvPicPr>
            <a:picLocks noChangeAspect="1"/>
          </p:cNvPicPr>
          <p:nvPr/>
        </p:nvPicPr>
        <p:blipFill rotWithShape="1">
          <a:blip r:embed="rId2">
            <a:extLst>
              <a:ext uri="{28A0092B-C50C-407E-A947-70E740481C1C}">
                <a14:useLocalDpi xmlns:a14="http://schemas.microsoft.com/office/drawing/2010/main" val="0"/>
              </a:ext>
            </a:extLst>
          </a:blip>
          <a:srcRect l="65686" t="62880" r="17892" b="21021"/>
          <a:stretch/>
        </p:blipFill>
        <p:spPr>
          <a:xfrm>
            <a:off x="5016518" y="6464871"/>
            <a:ext cx="1276350" cy="1619250"/>
          </a:xfrm>
          <a:prstGeom prst="rect">
            <a:avLst/>
          </a:prstGeom>
        </p:spPr>
      </p:pic>
    </p:spTree>
    <p:extLst>
      <p:ext uri="{BB962C8B-B14F-4D97-AF65-F5344CB8AC3E}">
        <p14:creationId xmlns:p14="http://schemas.microsoft.com/office/powerpoint/2010/main" val="40672906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INTRODUCTION</a:t>
            </a:r>
          </a:p>
        </p:txBody>
      </p:sp>
    </p:spTree>
    <p:extLst>
      <p:ext uri="{BB962C8B-B14F-4D97-AF65-F5344CB8AC3E}">
        <p14:creationId xmlns:p14="http://schemas.microsoft.com/office/powerpoint/2010/main" val="25929389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a:t>Quick Reference Guide</a:t>
            </a:r>
            <a:r>
              <a:rPr lang="en-US" dirty="0"/>
              <a:t>: STRUCTURE</a:t>
            </a:r>
            <a:br>
              <a:rPr lang="en-US" dirty="0"/>
            </a:br>
            <a:r>
              <a:rPr lang="en-US" sz="1400" dirty="0"/>
              <a:t>(continued)</a:t>
            </a:r>
            <a:endParaRPr lang="en-US" dirty="0"/>
          </a:p>
        </p:txBody>
      </p:sp>
      <p:sp>
        <p:nvSpPr>
          <p:cNvPr id="5" name="Slide Number Placeholder 4"/>
          <p:cNvSpPr>
            <a:spLocks noGrp="1"/>
          </p:cNvSpPr>
          <p:nvPr>
            <p:ph type="sldNum" sz="quarter" idx="4"/>
          </p:nvPr>
        </p:nvSpPr>
        <p:spPr/>
        <p:txBody>
          <a:bodyPr/>
          <a:lstStyle/>
          <a:p>
            <a:fld id="{7749E63D-D648-FD44-8A88-2CC5333ECCD2}" type="slidenum">
              <a:rPr lang="en-US" smtClean="0"/>
              <a:pPr/>
              <a:t>40</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1272301655"/>
              </p:ext>
            </p:extLst>
          </p:nvPr>
        </p:nvGraphicFramePr>
        <p:xfrm>
          <a:off x="533400" y="1655064"/>
          <a:ext cx="6702552" cy="7325360"/>
        </p:xfrm>
        <a:graphic>
          <a:graphicData uri="http://schemas.openxmlformats.org/drawingml/2006/table">
            <a:tbl>
              <a:tblPr>
                <a:tableStyleId>{5C22544A-7EE6-4342-B048-85BDC9FD1C3A}</a:tableStyleId>
              </a:tblPr>
              <a:tblGrid>
                <a:gridCol w="1920240">
                  <a:extLst>
                    <a:ext uri="{9D8B030D-6E8A-4147-A177-3AD203B41FA5}">
                      <a16:colId xmlns:a16="http://schemas.microsoft.com/office/drawing/2014/main" val="20000"/>
                    </a:ext>
                  </a:extLst>
                </a:gridCol>
                <a:gridCol w="2496312">
                  <a:extLst>
                    <a:ext uri="{9D8B030D-6E8A-4147-A177-3AD203B41FA5}">
                      <a16:colId xmlns:a16="http://schemas.microsoft.com/office/drawing/2014/main" val="20001"/>
                    </a:ext>
                  </a:extLst>
                </a:gridCol>
                <a:gridCol w="2286000">
                  <a:extLst>
                    <a:ext uri="{9D8B030D-6E8A-4147-A177-3AD203B41FA5}">
                      <a16:colId xmlns:a16="http://schemas.microsoft.com/office/drawing/2014/main" val="20002"/>
                    </a:ext>
                  </a:extLst>
                </a:gridCol>
              </a:tblGrid>
              <a:tr h="457200">
                <a:tc>
                  <a:txBody>
                    <a:bodyPr/>
                    <a:lstStyle/>
                    <a:p>
                      <a:r>
                        <a:rPr lang="en-US" sz="1000" b="1" i="0" dirty="0">
                          <a:solidFill>
                            <a:schemeClr val="bg1"/>
                          </a:solidFill>
                          <a:latin typeface="Arial" panose="020B0604020202020204" pitchFamily="34" charset="0"/>
                          <a:ea typeface="Arial" charset="0"/>
                          <a:cs typeface="Arial" panose="020B0604020202020204" pitchFamily="34" charset="0"/>
                        </a:rPr>
                        <a:t>STRUCTURAL RISKS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Arial" panose="020B0604020202020204" pitchFamily="34" charset="0"/>
                          <a:ea typeface="Arial" charset="0"/>
                          <a:cs typeface="Arial" panose="020B0604020202020204" pitchFamily="34" charset="0"/>
                        </a:rPr>
                        <a:t>MITIGATION SOLUTION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r>
                        <a:rPr lang="en-US" sz="1000" b="1" i="0" kern="1200" dirty="0">
                          <a:solidFill>
                            <a:schemeClr val="bg1"/>
                          </a:solidFill>
                          <a:latin typeface="Arial" panose="020B0604020202020204" pitchFamily="34" charset="0"/>
                          <a:ea typeface="Arial" charset="0"/>
                          <a:cs typeface="Arial" panose="020B0604020202020204" pitchFamily="34" charset="0"/>
                        </a:rPr>
                        <a:t>REFERENCES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extLst>
                  <a:ext uri="{0D108BD9-81ED-4DB2-BD59-A6C34878D82A}">
                    <a16:rowId xmlns:a16="http://schemas.microsoft.com/office/drawing/2014/main" val="10000"/>
                  </a:ext>
                </a:extLst>
              </a:tr>
              <a:tr h="457200">
                <a:tc>
                  <a:txBody>
                    <a:bodyPr/>
                    <a:lstStyle/>
                    <a:p>
                      <a:pPr marL="0" indent="0">
                        <a:spcAft>
                          <a:spcPts val="600"/>
                        </a:spcAft>
                      </a:pPr>
                      <a:r>
                        <a:rPr lang="en-US" sz="1000" b="0" baseline="0" dirty="0">
                          <a:solidFill>
                            <a:schemeClr val="tx1"/>
                          </a:solidFill>
                          <a:latin typeface="Arial" panose="020B0604020202020204" pitchFamily="34" charset="0"/>
                          <a:cs typeface="Arial" panose="020B0604020202020204" pitchFamily="34" charset="0"/>
                        </a:rPr>
                        <a:t>Safe Room or Shelter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300"/>
                        </a:spcBef>
                        <a:spcAft>
                          <a:spcPts val="300"/>
                        </a:spcAft>
                        <a:buClrTx/>
                        <a:buSzTx/>
                        <a:buFont typeface="Arial" panose="020B0604020202020204" pitchFamily="34" charset="0"/>
                        <a:buNone/>
                        <a:tabLst/>
                        <a:defRPr/>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nSpc>
                          <a:spcPct val="95000"/>
                        </a:lnSpc>
                        <a:spcBef>
                          <a:spcPts val="0"/>
                        </a:spcBef>
                        <a:spcAft>
                          <a:spcPts val="700"/>
                        </a:spcAft>
                      </a:pPr>
                      <a:endParaRPr lang="en-US" sz="1000" b="0" i="1" dirty="0">
                        <a:solidFill>
                          <a:schemeClr val="tx1"/>
                        </a:solidFill>
                        <a:latin typeface="Arial" panose="020B0604020202020204" pitchFamily="34" charset="0"/>
                        <a:cs typeface="Arial" panose="020B0604020202020204" pitchFamily="34" charset="0"/>
                      </a:endParaRPr>
                    </a:p>
                    <a:p>
                      <a:pPr>
                        <a:lnSpc>
                          <a:spcPct val="95000"/>
                        </a:lnSpc>
                        <a:spcBef>
                          <a:spcPts val="0"/>
                        </a:spcBef>
                        <a:spcAft>
                          <a:spcPts val="700"/>
                        </a:spcAft>
                      </a:pPr>
                      <a:endParaRPr lang="en-US" sz="1000" b="0" i="1" dirty="0">
                        <a:solidFill>
                          <a:schemeClr val="tx1"/>
                        </a:solidFill>
                        <a:latin typeface="Arial" panose="020B0604020202020204" pitchFamily="34" charset="0"/>
                        <a:cs typeface="Arial" panose="020B0604020202020204" pitchFamily="34" charset="0"/>
                      </a:endParaRPr>
                    </a:p>
                    <a:p>
                      <a:pPr>
                        <a:lnSpc>
                          <a:spcPct val="95000"/>
                        </a:lnSpc>
                        <a:spcBef>
                          <a:spcPts val="0"/>
                        </a:spcBef>
                        <a:spcAft>
                          <a:spcPts val="700"/>
                        </a:spcAft>
                      </a:pPr>
                      <a:endParaRPr lang="en-US" sz="1000" b="0" i="1" dirty="0">
                        <a:solidFill>
                          <a:schemeClr val="tx1"/>
                        </a:solidFill>
                        <a:latin typeface="Arial" panose="020B0604020202020204" pitchFamily="34" charset="0"/>
                        <a:cs typeface="Arial" panose="020B0604020202020204" pitchFamily="34" charset="0"/>
                      </a:endParaRPr>
                    </a:p>
                    <a:p>
                      <a:pPr>
                        <a:lnSpc>
                          <a:spcPct val="95000"/>
                        </a:lnSpc>
                        <a:spcBef>
                          <a:spcPts val="0"/>
                        </a:spcBef>
                        <a:spcAft>
                          <a:spcPts val="700"/>
                        </a:spcAft>
                      </a:pPr>
                      <a:r>
                        <a:rPr lang="en-US" sz="1000" b="0" i="1" dirty="0">
                          <a:solidFill>
                            <a:schemeClr val="tx1"/>
                          </a:solidFill>
                          <a:latin typeface="Arial" panose="020B0604020202020204" pitchFamily="34" charset="0"/>
                          <a:cs typeface="Arial" panose="020B0604020202020204" pitchFamily="34" charset="0"/>
                        </a:rPr>
                        <a:t>Quick Guide Flood Hazard Elevation and Siting Criteria for Community </a:t>
                      </a:r>
                      <a:br>
                        <a:rPr lang="en-US" sz="1000" b="0" i="1" dirty="0">
                          <a:solidFill>
                            <a:schemeClr val="tx1"/>
                          </a:solidFill>
                          <a:latin typeface="Arial" panose="020B0604020202020204" pitchFamily="34" charset="0"/>
                          <a:cs typeface="Arial" panose="020B0604020202020204" pitchFamily="34" charset="0"/>
                        </a:rPr>
                      </a:br>
                      <a:r>
                        <a:rPr lang="en-US" sz="1000" b="0" i="1" dirty="0">
                          <a:solidFill>
                            <a:schemeClr val="tx1"/>
                          </a:solidFill>
                          <a:latin typeface="Arial" panose="020B0604020202020204" pitchFamily="34" charset="0"/>
                          <a:cs typeface="Arial" panose="020B0604020202020204" pitchFamily="34" charset="0"/>
                        </a:rPr>
                        <a:t>Safe Rooms</a:t>
                      </a:r>
                    </a:p>
                  </a:txBody>
                  <a:tcPr marR="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1"/>
                  </a:ext>
                </a:extLst>
              </a:tr>
              <a:tr h="457200">
                <a:tc>
                  <a:txBody>
                    <a:bodyPr/>
                    <a:lstStyle/>
                    <a:p>
                      <a:pPr marL="0" indent="0">
                        <a:spcAft>
                          <a:spcPts val="600"/>
                        </a:spcAft>
                      </a:pPr>
                      <a:r>
                        <a:rPr lang="en-US" sz="1000" b="0" baseline="0" dirty="0">
                          <a:solidFill>
                            <a:schemeClr val="tx1"/>
                          </a:solidFill>
                          <a:latin typeface="Arial" panose="020B0604020202020204" pitchFamily="34" charset="0"/>
                          <a:cs typeface="Arial" panose="020B0604020202020204" pitchFamily="34" charset="0"/>
                        </a:rPr>
                        <a:t>Best Available Refuge Area (BARA)</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300"/>
                        </a:spcBef>
                        <a:spcAft>
                          <a:spcPts val="300"/>
                        </a:spcAft>
                        <a:buClrTx/>
                        <a:buSzTx/>
                        <a:buFont typeface="Arial" panose="020B0604020202020204" pitchFamily="34" charset="0"/>
                        <a:buNone/>
                        <a:tabLst/>
                        <a:defRPr/>
                      </a:pPr>
                      <a:r>
                        <a:rPr lang="en-US" sz="1000" b="0" i="0" dirty="0">
                          <a:solidFill>
                            <a:schemeClr val="tx1"/>
                          </a:solidFill>
                          <a:latin typeface="Arial" panose="020B0604020202020204" pitchFamily="34" charset="0"/>
                          <a:cs typeface="Arial" panose="020B0604020202020204" pitchFamily="34" charset="0"/>
                        </a:rPr>
                        <a:t>Consult a professional engineer to strengthen your BARA if a shelter </a:t>
                      </a:r>
                      <a:br>
                        <a:rPr lang="en-US" sz="1000" b="0" i="0" dirty="0">
                          <a:solidFill>
                            <a:schemeClr val="tx1"/>
                          </a:solidFill>
                          <a:latin typeface="Arial" panose="020B0604020202020204" pitchFamily="34" charset="0"/>
                          <a:cs typeface="Arial" panose="020B0604020202020204" pitchFamily="34" charset="0"/>
                        </a:rPr>
                      </a:br>
                      <a:r>
                        <a:rPr lang="en-US" sz="1000" b="0" i="0" dirty="0">
                          <a:solidFill>
                            <a:schemeClr val="tx1"/>
                          </a:solidFill>
                          <a:latin typeface="Arial" panose="020B0604020202020204" pitchFamily="34" charset="0"/>
                          <a:cs typeface="Arial" panose="020B0604020202020204" pitchFamily="34" charset="0"/>
                        </a:rPr>
                        <a:t>is not installed.</a:t>
                      </a:r>
                    </a:p>
                    <a:p>
                      <a:pPr marL="0" marR="0" indent="0" algn="l" defTabSz="457200" rtl="0" eaLnBrk="1" fontAlgn="auto" latinLnBrk="0" hangingPunct="1">
                        <a:lnSpc>
                          <a:spcPct val="100000"/>
                        </a:lnSpc>
                        <a:spcBef>
                          <a:spcPts val="300"/>
                        </a:spcBef>
                        <a:spcAft>
                          <a:spcPts val="300"/>
                        </a:spcAft>
                        <a:buClrTx/>
                        <a:buSzTx/>
                        <a:buFont typeface="Arial" panose="020B0604020202020204" pitchFamily="34" charset="0"/>
                        <a:buNone/>
                        <a:tabLst/>
                        <a:defRPr/>
                      </a:pPr>
                      <a:r>
                        <a:rPr lang="en-US" sz="1000" b="0" i="1" dirty="0">
                          <a:solidFill>
                            <a:schemeClr val="tx1"/>
                          </a:solidFill>
                          <a:latin typeface="Arial" panose="020B0604020202020204" pitchFamily="34" charset="0"/>
                          <a:cs typeface="Arial" panose="020B0604020202020204" pitchFamily="34" charset="0"/>
                        </a:rPr>
                        <a:t>Note: Do not plan to shelter-in-place if your structure is in a flood or storm surge evacuation zone.</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nSpc>
                          <a:spcPct val="100000"/>
                        </a:lnSpc>
                        <a:spcBef>
                          <a:spcPts val="0"/>
                        </a:spcBef>
                        <a:spcAft>
                          <a:spcPts val="700"/>
                        </a:spcAft>
                      </a:pPr>
                      <a:endParaRPr lang="en-US" sz="1000" b="0" i="0" dirty="0">
                        <a:solidFill>
                          <a:schemeClr val="tx1"/>
                        </a:solidFill>
                        <a:latin typeface="Arial" panose="020B0604020202020204" pitchFamily="34" charset="0"/>
                        <a:cs typeface="Arial" panose="020B0604020202020204" pitchFamily="34" charset="0"/>
                      </a:endParaRPr>
                    </a:p>
                    <a:p>
                      <a:pPr>
                        <a:lnSpc>
                          <a:spcPct val="100000"/>
                        </a:lnSpc>
                        <a:spcBef>
                          <a:spcPts val="0"/>
                        </a:spcBef>
                        <a:spcAft>
                          <a:spcPts val="700"/>
                        </a:spcAft>
                      </a:pPr>
                      <a:endParaRPr lang="en-US" sz="1000" b="0" i="0" dirty="0">
                        <a:solidFill>
                          <a:schemeClr val="tx1"/>
                        </a:solidFill>
                        <a:latin typeface="Arial" panose="020B0604020202020204" pitchFamily="34" charset="0"/>
                        <a:cs typeface="Arial" panose="020B0604020202020204" pitchFamily="34" charset="0"/>
                      </a:endParaRPr>
                    </a:p>
                    <a:p>
                      <a:pPr>
                        <a:lnSpc>
                          <a:spcPct val="100000"/>
                        </a:lnSpc>
                        <a:spcBef>
                          <a:spcPts val="0"/>
                        </a:spcBef>
                        <a:spcAft>
                          <a:spcPts val="700"/>
                        </a:spcAft>
                      </a:pPr>
                      <a:endParaRPr lang="en-US" sz="1000" b="0" i="0" dirty="0">
                        <a:solidFill>
                          <a:schemeClr val="tx1"/>
                        </a:solidFill>
                        <a:latin typeface="Arial" panose="020B0604020202020204" pitchFamily="34" charset="0"/>
                        <a:cs typeface="Arial" panose="020B0604020202020204" pitchFamily="34" charset="0"/>
                      </a:endParaRPr>
                    </a:p>
                    <a:p>
                      <a:pPr>
                        <a:lnSpc>
                          <a:spcPct val="100000"/>
                        </a:lnSpc>
                        <a:spcBef>
                          <a:spcPts val="0"/>
                        </a:spcBef>
                        <a:spcAft>
                          <a:spcPts val="700"/>
                        </a:spcAft>
                      </a:pPr>
                      <a:endParaRPr lang="en-US" sz="1000" b="0" i="0" dirty="0">
                        <a:solidFill>
                          <a:schemeClr val="tx1"/>
                        </a:solidFill>
                        <a:latin typeface="Arial" panose="020B0604020202020204" pitchFamily="34" charset="0"/>
                        <a:cs typeface="Arial" panose="020B0604020202020204" pitchFamily="34" charset="0"/>
                      </a:endParaRPr>
                    </a:p>
                    <a:p>
                      <a:pPr>
                        <a:lnSpc>
                          <a:spcPct val="100000"/>
                        </a:lnSpc>
                        <a:spcBef>
                          <a:spcPts val="0"/>
                        </a:spcBef>
                        <a:spcAft>
                          <a:spcPts val="700"/>
                        </a:spcAft>
                      </a:pPr>
                      <a:r>
                        <a:rPr lang="en-US" sz="1000" b="0" i="0" dirty="0">
                          <a:solidFill>
                            <a:schemeClr val="tx1"/>
                          </a:solidFill>
                          <a:latin typeface="Arial" panose="020B0604020202020204" pitchFamily="34" charset="0"/>
                          <a:cs typeface="Arial" panose="020B0604020202020204" pitchFamily="34" charset="0"/>
                        </a:rPr>
                        <a:t>FEMA P-431, </a:t>
                      </a:r>
                      <a:r>
                        <a:rPr lang="en-US" sz="1000" b="0" i="1" dirty="0">
                          <a:solidFill>
                            <a:schemeClr val="tx1"/>
                          </a:solidFill>
                          <a:latin typeface="Arial" panose="020B0604020202020204" pitchFamily="34" charset="0"/>
                          <a:cs typeface="Arial" panose="020B0604020202020204" pitchFamily="34" charset="0"/>
                        </a:rPr>
                        <a:t>Tornado Protection: Selecting Refuge Areas in Buildings</a:t>
                      </a:r>
                    </a:p>
                  </a:txBody>
                  <a:tcPr marR="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2"/>
                  </a:ext>
                </a:extLst>
              </a:tr>
              <a:tr h="457200">
                <a:tc>
                  <a:txBody>
                    <a:bodyPr/>
                    <a:lstStyle/>
                    <a:p>
                      <a:pPr marL="0" indent="0">
                        <a:spcAft>
                          <a:spcPts val="600"/>
                        </a:spcAft>
                      </a:pPr>
                      <a:r>
                        <a:rPr lang="en-US" sz="1000" b="0" baseline="0" dirty="0">
                          <a:solidFill>
                            <a:schemeClr val="tx1"/>
                          </a:solidFill>
                          <a:latin typeface="Arial" panose="020B0604020202020204" pitchFamily="34" charset="0"/>
                          <a:cs typeface="Arial" panose="020B0604020202020204" pitchFamily="34" charset="0"/>
                        </a:rPr>
                        <a:t>Elevation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300"/>
                        </a:spcBef>
                        <a:spcAft>
                          <a:spcPts val="300"/>
                        </a:spcAft>
                        <a:buClrTx/>
                        <a:buSzTx/>
                        <a:buFont typeface="Arial" panose="020B0604020202020204" pitchFamily="34" charset="0"/>
                        <a:buNone/>
                        <a:tabLst/>
                        <a:defRPr/>
                      </a:pPr>
                      <a:r>
                        <a:rPr lang="en-US" sz="1000" b="0" i="0" dirty="0">
                          <a:solidFill>
                            <a:schemeClr val="tx1"/>
                          </a:solidFill>
                          <a:latin typeface="Arial" panose="020B0604020202020204" pitchFamily="34" charset="0"/>
                          <a:cs typeface="Arial" panose="020B0604020202020204" pitchFamily="34" charset="0"/>
                        </a:rPr>
                        <a:t>Consult a professional engineer to evaluate elevation of the structure so that the top of the lowest floor is at or above the BFE or DFE, whichever is higher.</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nSpc>
                          <a:spcPct val="95000"/>
                        </a:lnSpc>
                        <a:spcBef>
                          <a:spcPts val="0"/>
                        </a:spcBef>
                        <a:spcAft>
                          <a:spcPts val="700"/>
                        </a:spcAft>
                      </a:pPr>
                      <a:endParaRPr lang="en-US" sz="1000" b="0" i="0" dirty="0">
                        <a:solidFill>
                          <a:schemeClr val="tx1"/>
                        </a:solidFill>
                        <a:latin typeface="Arial" panose="020B0604020202020204" pitchFamily="34" charset="0"/>
                        <a:cs typeface="Arial" panose="020B0604020202020204" pitchFamily="34" charset="0"/>
                      </a:endParaRPr>
                    </a:p>
                    <a:p>
                      <a:pPr>
                        <a:lnSpc>
                          <a:spcPct val="95000"/>
                        </a:lnSpc>
                        <a:spcBef>
                          <a:spcPts val="0"/>
                        </a:spcBef>
                        <a:spcAft>
                          <a:spcPts val="700"/>
                        </a:spcAft>
                      </a:pPr>
                      <a:endParaRPr lang="en-US" sz="1000" b="0" i="0" dirty="0">
                        <a:solidFill>
                          <a:schemeClr val="tx1"/>
                        </a:solidFill>
                        <a:latin typeface="Arial" panose="020B0604020202020204" pitchFamily="34" charset="0"/>
                        <a:cs typeface="Arial" panose="020B0604020202020204" pitchFamily="34" charset="0"/>
                      </a:endParaRPr>
                    </a:p>
                    <a:p>
                      <a:pPr>
                        <a:lnSpc>
                          <a:spcPct val="95000"/>
                        </a:lnSpc>
                        <a:spcBef>
                          <a:spcPts val="0"/>
                        </a:spcBef>
                        <a:spcAft>
                          <a:spcPts val="700"/>
                        </a:spcAft>
                      </a:pPr>
                      <a:endParaRPr lang="en-US" sz="1000" b="0" i="0" dirty="0">
                        <a:solidFill>
                          <a:schemeClr val="tx1"/>
                        </a:solidFill>
                        <a:latin typeface="Arial" panose="020B0604020202020204" pitchFamily="34" charset="0"/>
                        <a:cs typeface="Arial" panose="020B0604020202020204" pitchFamily="34" charset="0"/>
                      </a:endParaRPr>
                    </a:p>
                    <a:p>
                      <a:pPr>
                        <a:lnSpc>
                          <a:spcPct val="95000"/>
                        </a:lnSpc>
                        <a:spcBef>
                          <a:spcPts val="0"/>
                        </a:spcBef>
                        <a:spcAft>
                          <a:spcPts val="700"/>
                        </a:spcAft>
                      </a:pPr>
                      <a:r>
                        <a:rPr lang="en-US" sz="1000" b="0" i="0" dirty="0">
                          <a:solidFill>
                            <a:schemeClr val="tx1"/>
                          </a:solidFill>
                          <a:latin typeface="Arial" panose="020B0604020202020204" pitchFamily="34" charset="0"/>
                          <a:cs typeface="Arial" panose="020B0604020202020204" pitchFamily="34" charset="0"/>
                        </a:rPr>
                        <a:t>FEMA P-550, </a:t>
                      </a:r>
                      <a:r>
                        <a:rPr lang="en-US" sz="1000" b="0" i="1" dirty="0">
                          <a:solidFill>
                            <a:schemeClr val="tx1"/>
                          </a:solidFill>
                          <a:latin typeface="Arial" panose="020B0604020202020204" pitchFamily="34" charset="0"/>
                          <a:cs typeface="Arial" panose="020B0604020202020204" pitchFamily="34" charset="0"/>
                        </a:rPr>
                        <a:t>Recommended Residential Construction for Coastal Areas: Building on Strong and </a:t>
                      </a:r>
                      <a:br>
                        <a:rPr lang="en-US" sz="1000" b="0" i="1" dirty="0">
                          <a:solidFill>
                            <a:schemeClr val="tx1"/>
                          </a:solidFill>
                          <a:latin typeface="Arial" panose="020B0604020202020204" pitchFamily="34" charset="0"/>
                          <a:cs typeface="Arial" panose="020B0604020202020204" pitchFamily="34" charset="0"/>
                        </a:rPr>
                      </a:br>
                      <a:r>
                        <a:rPr lang="en-US" sz="1000" b="0" i="1" dirty="0">
                          <a:solidFill>
                            <a:schemeClr val="tx1"/>
                          </a:solidFill>
                          <a:latin typeface="Arial" panose="020B0604020202020204" pitchFamily="34" charset="0"/>
                          <a:cs typeface="Arial" panose="020B0604020202020204" pitchFamily="34" charset="0"/>
                        </a:rPr>
                        <a:t>Safe Foundations</a:t>
                      </a:r>
                    </a:p>
                    <a:p>
                      <a:pPr>
                        <a:lnSpc>
                          <a:spcPct val="95000"/>
                        </a:lnSpc>
                        <a:spcBef>
                          <a:spcPts val="0"/>
                        </a:spcBef>
                        <a:spcAft>
                          <a:spcPts val="700"/>
                        </a:spcAft>
                      </a:pPr>
                      <a:r>
                        <a:rPr lang="en-US" sz="1000" b="0" i="0" dirty="0">
                          <a:solidFill>
                            <a:schemeClr val="tx1"/>
                          </a:solidFill>
                          <a:latin typeface="Arial" panose="020B0604020202020204" pitchFamily="34" charset="0"/>
                          <a:cs typeface="Arial" panose="020B0604020202020204" pitchFamily="34" charset="0"/>
                        </a:rPr>
                        <a:t>FEMA P-312, </a:t>
                      </a:r>
                      <a:r>
                        <a:rPr lang="en-US" sz="1000" b="0" i="1" dirty="0">
                          <a:solidFill>
                            <a:schemeClr val="tx1"/>
                          </a:solidFill>
                          <a:latin typeface="Arial" panose="020B0604020202020204" pitchFamily="34" charset="0"/>
                          <a:cs typeface="Arial" panose="020B0604020202020204" pitchFamily="34" charset="0"/>
                        </a:rPr>
                        <a:t>Homeowner’s Guide </a:t>
                      </a:r>
                      <a:br>
                        <a:rPr lang="en-US" sz="1000" b="0" i="1" dirty="0">
                          <a:solidFill>
                            <a:schemeClr val="tx1"/>
                          </a:solidFill>
                          <a:latin typeface="Arial" panose="020B0604020202020204" pitchFamily="34" charset="0"/>
                          <a:cs typeface="Arial" panose="020B0604020202020204" pitchFamily="34" charset="0"/>
                        </a:rPr>
                      </a:br>
                      <a:r>
                        <a:rPr lang="en-US" sz="1000" b="0" i="1" dirty="0">
                          <a:solidFill>
                            <a:schemeClr val="tx1"/>
                          </a:solidFill>
                          <a:latin typeface="Arial" panose="020B0604020202020204" pitchFamily="34" charset="0"/>
                          <a:cs typeface="Arial" panose="020B0604020202020204" pitchFamily="34" charset="0"/>
                        </a:rPr>
                        <a:t>to Retrofitting</a:t>
                      </a:r>
                    </a:p>
                  </a:txBody>
                  <a:tcPr marR="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3"/>
                  </a:ext>
                </a:extLst>
              </a:tr>
              <a:tr h="457200">
                <a:tc>
                  <a:txBody>
                    <a:bodyPr/>
                    <a:lstStyle/>
                    <a:p>
                      <a:pPr marL="0" indent="0">
                        <a:spcAft>
                          <a:spcPts val="600"/>
                        </a:spcAft>
                      </a:pPr>
                      <a:r>
                        <a:rPr lang="en-US" sz="1000" b="0" baseline="0" dirty="0">
                          <a:solidFill>
                            <a:schemeClr val="tx1"/>
                          </a:solidFill>
                          <a:latin typeface="Arial" panose="020B0604020202020204" pitchFamily="34" charset="0"/>
                          <a:cs typeface="Arial" panose="020B0604020202020204" pitchFamily="34" charset="0"/>
                        </a:rPr>
                        <a:t>Wet </a:t>
                      </a:r>
                      <a:r>
                        <a:rPr lang="en-US" sz="1000" b="0" baseline="0" dirty="0" err="1">
                          <a:solidFill>
                            <a:schemeClr val="tx1"/>
                          </a:solidFill>
                          <a:latin typeface="Arial" panose="020B0604020202020204" pitchFamily="34" charset="0"/>
                          <a:cs typeface="Arial" panose="020B0604020202020204" pitchFamily="34" charset="0"/>
                        </a:rPr>
                        <a:t>Floodproofing</a:t>
                      </a:r>
                      <a:r>
                        <a:rPr lang="en-US" sz="1000" b="0" baseline="0" dirty="0">
                          <a:solidFill>
                            <a:schemeClr val="tx1"/>
                          </a:solidFill>
                          <a:latin typeface="Arial" panose="020B0604020202020204" pitchFamily="34" charset="0"/>
                          <a:cs typeface="Arial" panose="020B0604020202020204" pitchFamily="34" charset="0"/>
                        </a:rPr>
                        <a:t>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300"/>
                        </a:spcBef>
                        <a:spcAft>
                          <a:spcPts val="300"/>
                        </a:spcAft>
                        <a:buClrTx/>
                        <a:buSzTx/>
                        <a:buFont typeface="Arial" panose="020B0604020202020204" pitchFamily="34" charset="0"/>
                        <a:buNone/>
                        <a:tabLst/>
                        <a:defRPr/>
                      </a:pPr>
                      <a:r>
                        <a:rPr lang="en-US" sz="1000" b="0" i="0" dirty="0">
                          <a:solidFill>
                            <a:schemeClr val="tx1"/>
                          </a:solidFill>
                          <a:latin typeface="Arial" panose="020B0604020202020204" pitchFamily="34" charset="0"/>
                          <a:cs typeface="Arial" panose="020B0604020202020204" pitchFamily="34" charset="0"/>
                        </a:rPr>
                        <a:t>Wet </a:t>
                      </a:r>
                      <a:r>
                        <a:rPr lang="en-US" sz="1000" b="0" i="0" dirty="0" err="1">
                          <a:solidFill>
                            <a:schemeClr val="tx1"/>
                          </a:solidFill>
                          <a:latin typeface="Arial" panose="020B0604020202020204" pitchFamily="34" charset="0"/>
                          <a:cs typeface="Arial" panose="020B0604020202020204" pitchFamily="34" charset="0"/>
                        </a:rPr>
                        <a:t>floodproofing</a:t>
                      </a:r>
                      <a:r>
                        <a:rPr lang="en-US" sz="1000" b="0" i="0" dirty="0">
                          <a:solidFill>
                            <a:schemeClr val="tx1"/>
                          </a:solidFill>
                          <a:latin typeface="Arial" panose="020B0604020202020204" pitchFamily="34" charset="0"/>
                          <a:cs typeface="Arial" panose="020B0604020202020204" pitchFamily="34" charset="0"/>
                        </a:rPr>
                        <a:t> is a technique that allows flood waters to enter the structure. </a:t>
                      </a:r>
                    </a:p>
                    <a:p>
                      <a:pPr marL="0" marR="0" indent="0" algn="l" defTabSz="457200" rtl="0" eaLnBrk="1" fontAlgn="auto" latinLnBrk="0" hangingPunct="1">
                        <a:lnSpc>
                          <a:spcPct val="100000"/>
                        </a:lnSpc>
                        <a:spcBef>
                          <a:spcPts val="300"/>
                        </a:spcBef>
                        <a:spcAft>
                          <a:spcPts val="300"/>
                        </a:spcAft>
                        <a:buClrTx/>
                        <a:buSzTx/>
                        <a:buFont typeface="Arial" panose="020B0604020202020204" pitchFamily="34" charset="0"/>
                        <a:buNone/>
                        <a:tabLst/>
                        <a:defRPr/>
                      </a:pPr>
                      <a:r>
                        <a:rPr lang="en-US" sz="1000" b="0" i="0" dirty="0">
                          <a:solidFill>
                            <a:schemeClr val="tx1"/>
                          </a:solidFill>
                          <a:latin typeface="Arial" panose="020B0604020202020204" pitchFamily="34" charset="0"/>
                          <a:cs typeface="Arial" panose="020B0604020202020204" pitchFamily="34" charset="0"/>
                        </a:rPr>
                        <a:t>Consult a professional engineer to evaluate options for wet </a:t>
                      </a:r>
                      <a:r>
                        <a:rPr lang="en-US" sz="1000" b="0" i="0" dirty="0" err="1">
                          <a:solidFill>
                            <a:schemeClr val="tx1"/>
                          </a:solidFill>
                          <a:latin typeface="Arial" panose="020B0604020202020204" pitchFamily="34" charset="0"/>
                          <a:cs typeface="Arial" panose="020B0604020202020204" pitchFamily="34" charset="0"/>
                        </a:rPr>
                        <a:t>floodproofing</a:t>
                      </a:r>
                      <a:r>
                        <a:rPr lang="en-US" sz="1000" b="0" i="0" dirty="0">
                          <a:solidFill>
                            <a:schemeClr val="tx1"/>
                          </a:solidFill>
                          <a:latin typeface="Arial" panose="020B0604020202020204" pitchFamily="34" charset="0"/>
                          <a:cs typeface="Arial" panose="020B0604020202020204" pitchFamily="34" charset="0"/>
                        </a:rPr>
                        <a:t> the structure. Consider the following items when wet </a:t>
                      </a:r>
                      <a:r>
                        <a:rPr lang="en-US" sz="1000" b="0" i="0" dirty="0" err="1">
                          <a:solidFill>
                            <a:schemeClr val="tx1"/>
                          </a:solidFill>
                          <a:latin typeface="Arial" panose="020B0604020202020204" pitchFamily="34" charset="0"/>
                          <a:cs typeface="Arial" panose="020B0604020202020204" pitchFamily="34" charset="0"/>
                        </a:rPr>
                        <a:t>floodproofing</a:t>
                      </a:r>
                      <a:r>
                        <a:rPr lang="en-US" sz="1000" b="0" i="0" dirty="0">
                          <a:solidFill>
                            <a:schemeClr val="tx1"/>
                          </a:solidFill>
                          <a:latin typeface="Arial" panose="020B0604020202020204" pitchFamily="34" charset="0"/>
                          <a:cs typeface="Arial" panose="020B0604020202020204" pitchFamily="34" charset="0"/>
                        </a:rPr>
                        <a:t>:</a:t>
                      </a:r>
                    </a:p>
                    <a:p>
                      <a:pPr marL="114300" marR="0" indent="-114300" algn="l" defTabSz="457200" rtl="0" eaLnBrk="1" fontAlgn="auto" latinLnBrk="0" hangingPunct="1">
                        <a:lnSpc>
                          <a:spcPct val="100000"/>
                        </a:lnSpc>
                        <a:spcBef>
                          <a:spcPts val="300"/>
                        </a:spcBef>
                        <a:spcAft>
                          <a:spcPts val="300"/>
                        </a:spcAft>
                        <a:buClrTx/>
                        <a:buSzTx/>
                        <a:buFont typeface="Arial" panose="020B0604020202020204" pitchFamily="34" charset="0"/>
                        <a:buChar char="•"/>
                        <a:tabLst/>
                        <a:defRPr/>
                      </a:pPr>
                      <a:r>
                        <a:rPr lang="en-US" sz="1000" b="0" i="0" dirty="0">
                          <a:solidFill>
                            <a:schemeClr val="tx1"/>
                          </a:solidFill>
                          <a:latin typeface="Arial" panose="020B0604020202020204" pitchFamily="34" charset="0"/>
                          <a:cs typeface="Arial" panose="020B0604020202020204" pitchFamily="34" charset="0"/>
                        </a:rPr>
                        <a:t>All materials used should be resistant to damage from flood waters.</a:t>
                      </a:r>
                    </a:p>
                    <a:p>
                      <a:pPr marL="114300" marR="0" indent="-114300" algn="l" defTabSz="457200" rtl="0" eaLnBrk="1" fontAlgn="auto" latinLnBrk="0" hangingPunct="1">
                        <a:lnSpc>
                          <a:spcPct val="100000"/>
                        </a:lnSpc>
                        <a:spcBef>
                          <a:spcPts val="300"/>
                        </a:spcBef>
                        <a:spcAft>
                          <a:spcPts val="300"/>
                        </a:spcAft>
                        <a:buClrTx/>
                        <a:buSzTx/>
                        <a:buFont typeface="Arial" panose="020B0604020202020204" pitchFamily="34" charset="0"/>
                        <a:buChar char="•"/>
                        <a:tabLst/>
                        <a:defRPr/>
                      </a:pPr>
                      <a:r>
                        <a:rPr lang="en-US" sz="1000" b="0" i="0" dirty="0">
                          <a:solidFill>
                            <a:schemeClr val="tx1"/>
                          </a:solidFill>
                          <a:latin typeface="Arial" panose="020B0604020202020204" pitchFamily="34" charset="0"/>
                          <a:cs typeface="Arial" panose="020B0604020202020204" pitchFamily="34" charset="0"/>
                        </a:rPr>
                        <a:t>Wet </a:t>
                      </a:r>
                      <a:r>
                        <a:rPr lang="en-US" sz="1000" b="0" i="0" dirty="0" err="1">
                          <a:solidFill>
                            <a:schemeClr val="tx1"/>
                          </a:solidFill>
                          <a:latin typeface="Arial" panose="020B0604020202020204" pitchFamily="34" charset="0"/>
                          <a:cs typeface="Arial" panose="020B0604020202020204" pitchFamily="34" charset="0"/>
                        </a:rPr>
                        <a:t>floodproofing</a:t>
                      </a:r>
                      <a:r>
                        <a:rPr lang="en-US" sz="1000" b="0" i="0" dirty="0">
                          <a:solidFill>
                            <a:schemeClr val="tx1"/>
                          </a:solidFill>
                          <a:latin typeface="Arial" panose="020B0604020202020204" pitchFamily="34" charset="0"/>
                          <a:cs typeface="Arial" panose="020B0604020202020204" pitchFamily="34" charset="0"/>
                        </a:rPr>
                        <a:t> does not protect the structure from flowing water, erosion, scour, debris or damage to contents.</a:t>
                      </a:r>
                    </a:p>
                    <a:p>
                      <a:pPr marL="114300" marR="0" indent="-114300" algn="l" defTabSz="457200" rtl="0" eaLnBrk="1" fontAlgn="auto" latinLnBrk="0" hangingPunct="1">
                        <a:lnSpc>
                          <a:spcPct val="100000"/>
                        </a:lnSpc>
                        <a:spcBef>
                          <a:spcPts val="300"/>
                        </a:spcBef>
                        <a:spcAft>
                          <a:spcPts val="300"/>
                        </a:spcAft>
                        <a:buClrTx/>
                        <a:buSzTx/>
                        <a:buFont typeface="Arial" panose="020B0604020202020204" pitchFamily="34" charset="0"/>
                        <a:buChar char="•"/>
                        <a:tabLst/>
                        <a:defRPr/>
                      </a:pPr>
                      <a:r>
                        <a:rPr lang="en-US" sz="1000" b="0" i="0" dirty="0">
                          <a:solidFill>
                            <a:schemeClr val="tx1"/>
                          </a:solidFill>
                          <a:latin typeface="Arial" panose="020B0604020202020204" pitchFamily="34" charset="0"/>
                          <a:cs typeface="Arial" panose="020B0604020202020204" pitchFamily="34" charset="0"/>
                        </a:rPr>
                        <a:t>Post-flood clean-up should be considered before using wet </a:t>
                      </a:r>
                      <a:r>
                        <a:rPr lang="en-US" sz="1000" b="0" i="0" dirty="0" err="1">
                          <a:solidFill>
                            <a:schemeClr val="tx1"/>
                          </a:solidFill>
                          <a:latin typeface="Arial" panose="020B0604020202020204" pitchFamily="34" charset="0"/>
                          <a:cs typeface="Arial" panose="020B0604020202020204" pitchFamily="34" charset="0"/>
                        </a:rPr>
                        <a:t>floodproofing</a:t>
                      </a:r>
                      <a:r>
                        <a:rPr lang="en-US" sz="1000" b="0" i="0" dirty="0">
                          <a:solidFill>
                            <a:schemeClr val="tx1"/>
                          </a:solidFill>
                          <a:latin typeface="Arial" panose="020B0604020202020204" pitchFamily="34" charset="0"/>
                          <a:cs typeface="Arial" panose="020B0604020202020204" pitchFamily="34" charset="0"/>
                        </a:rPr>
                        <a:t> techniques.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nSpc>
                          <a:spcPct val="95000"/>
                        </a:lnSpc>
                        <a:spcBef>
                          <a:spcPts val="0"/>
                        </a:spcBef>
                        <a:spcAft>
                          <a:spcPts val="700"/>
                        </a:spcAft>
                      </a:pPr>
                      <a:endParaRPr lang="en-US" sz="1000" b="0" i="0" dirty="0">
                        <a:solidFill>
                          <a:schemeClr val="tx1"/>
                        </a:solidFill>
                        <a:latin typeface="Arial" panose="020B0604020202020204" pitchFamily="34" charset="0"/>
                        <a:cs typeface="Arial" panose="020B0604020202020204" pitchFamily="34" charset="0"/>
                      </a:endParaRPr>
                    </a:p>
                    <a:p>
                      <a:pPr>
                        <a:lnSpc>
                          <a:spcPct val="95000"/>
                        </a:lnSpc>
                        <a:spcBef>
                          <a:spcPts val="0"/>
                        </a:spcBef>
                        <a:spcAft>
                          <a:spcPts val="700"/>
                        </a:spcAft>
                      </a:pPr>
                      <a:endParaRPr lang="en-US" sz="1000" b="0" i="0" dirty="0">
                        <a:solidFill>
                          <a:schemeClr val="tx1"/>
                        </a:solidFill>
                        <a:latin typeface="Arial" panose="020B0604020202020204" pitchFamily="34" charset="0"/>
                        <a:cs typeface="Arial" panose="020B0604020202020204" pitchFamily="34" charset="0"/>
                      </a:endParaRPr>
                    </a:p>
                    <a:p>
                      <a:pPr>
                        <a:lnSpc>
                          <a:spcPct val="95000"/>
                        </a:lnSpc>
                        <a:spcBef>
                          <a:spcPts val="0"/>
                        </a:spcBef>
                        <a:spcAft>
                          <a:spcPts val="700"/>
                        </a:spcAft>
                      </a:pPr>
                      <a:endParaRPr lang="en-US" sz="1000" b="0" i="0" dirty="0">
                        <a:solidFill>
                          <a:schemeClr val="tx1"/>
                        </a:solidFill>
                        <a:latin typeface="Arial" panose="020B0604020202020204" pitchFamily="34" charset="0"/>
                        <a:cs typeface="Arial" panose="020B0604020202020204" pitchFamily="34" charset="0"/>
                      </a:endParaRPr>
                    </a:p>
                    <a:p>
                      <a:pPr>
                        <a:lnSpc>
                          <a:spcPct val="95000"/>
                        </a:lnSpc>
                        <a:spcBef>
                          <a:spcPts val="0"/>
                        </a:spcBef>
                        <a:spcAft>
                          <a:spcPts val="700"/>
                        </a:spcAft>
                      </a:pPr>
                      <a:r>
                        <a:rPr lang="en-US" sz="1000" b="0" i="0" dirty="0">
                          <a:solidFill>
                            <a:schemeClr val="tx1"/>
                          </a:solidFill>
                          <a:latin typeface="Arial" panose="020B0604020202020204" pitchFamily="34" charset="0"/>
                          <a:cs typeface="Arial" panose="020B0604020202020204" pitchFamily="34" charset="0"/>
                        </a:rPr>
                        <a:t>FEMA P-936, </a:t>
                      </a:r>
                      <a:r>
                        <a:rPr lang="en-US" sz="1000" b="0" i="1" dirty="0" err="1">
                          <a:solidFill>
                            <a:schemeClr val="tx1"/>
                          </a:solidFill>
                          <a:latin typeface="Arial" panose="020B0604020202020204" pitchFamily="34" charset="0"/>
                          <a:cs typeface="Arial" panose="020B0604020202020204" pitchFamily="34" charset="0"/>
                        </a:rPr>
                        <a:t>Floodproofing</a:t>
                      </a:r>
                      <a:r>
                        <a:rPr lang="en-US" sz="1000" b="0" i="1" dirty="0">
                          <a:solidFill>
                            <a:schemeClr val="tx1"/>
                          </a:solidFill>
                          <a:latin typeface="Arial" panose="020B0604020202020204" pitchFamily="34" charset="0"/>
                          <a:cs typeface="Arial" panose="020B0604020202020204" pitchFamily="34" charset="0"/>
                        </a:rPr>
                        <a:t> </a:t>
                      </a:r>
                      <a:br>
                        <a:rPr lang="en-US" sz="1000" b="0" i="1" dirty="0">
                          <a:solidFill>
                            <a:schemeClr val="tx1"/>
                          </a:solidFill>
                          <a:latin typeface="Arial" panose="020B0604020202020204" pitchFamily="34" charset="0"/>
                          <a:cs typeface="Arial" panose="020B0604020202020204" pitchFamily="34" charset="0"/>
                        </a:rPr>
                      </a:br>
                      <a:r>
                        <a:rPr lang="en-US" sz="1000" b="0" i="1" dirty="0">
                          <a:solidFill>
                            <a:schemeClr val="tx1"/>
                          </a:solidFill>
                          <a:latin typeface="Arial" panose="020B0604020202020204" pitchFamily="34" charset="0"/>
                          <a:cs typeface="Arial" panose="020B0604020202020204" pitchFamily="34" charset="0"/>
                        </a:rPr>
                        <a:t>Non-Residential Buildings</a:t>
                      </a:r>
                    </a:p>
                    <a:p>
                      <a:pPr>
                        <a:lnSpc>
                          <a:spcPct val="95000"/>
                        </a:lnSpc>
                        <a:spcBef>
                          <a:spcPts val="0"/>
                        </a:spcBef>
                        <a:spcAft>
                          <a:spcPts val="700"/>
                        </a:spcAft>
                      </a:pPr>
                      <a:r>
                        <a:rPr lang="en-US" sz="1000" b="0" i="0" dirty="0">
                          <a:solidFill>
                            <a:schemeClr val="tx1"/>
                          </a:solidFill>
                          <a:latin typeface="Arial" panose="020B0604020202020204" pitchFamily="34" charset="0"/>
                          <a:cs typeface="Arial" panose="020B0604020202020204" pitchFamily="34" charset="0"/>
                        </a:rPr>
                        <a:t>FEMA P-259, </a:t>
                      </a:r>
                      <a:r>
                        <a:rPr lang="en-US" sz="1000" b="0" i="1" dirty="0">
                          <a:solidFill>
                            <a:schemeClr val="tx1"/>
                          </a:solidFill>
                          <a:latin typeface="Arial" panose="020B0604020202020204" pitchFamily="34" charset="0"/>
                          <a:cs typeface="Arial" panose="020B0604020202020204" pitchFamily="34" charset="0"/>
                        </a:rPr>
                        <a:t>Engineering Principles and Practices for Retrofitting </a:t>
                      </a:r>
                      <a:r>
                        <a:rPr lang="en-US" sz="1000" b="0" i="1" dirty="0" err="1">
                          <a:solidFill>
                            <a:schemeClr val="tx1"/>
                          </a:solidFill>
                          <a:latin typeface="Arial" panose="020B0604020202020204" pitchFamily="34" charset="0"/>
                          <a:cs typeface="Arial" panose="020B0604020202020204" pitchFamily="34" charset="0"/>
                        </a:rPr>
                        <a:t>FloodProne</a:t>
                      </a:r>
                      <a:r>
                        <a:rPr lang="en-US" sz="1000" b="0" i="1" dirty="0">
                          <a:solidFill>
                            <a:schemeClr val="tx1"/>
                          </a:solidFill>
                          <a:latin typeface="Arial" panose="020B0604020202020204" pitchFamily="34" charset="0"/>
                          <a:cs typeface="Arial" panose="020B0604020202020204" pitchFamily="34" charset="0"/>
                        </a:rPr>
                        <a:t> Residential Structures</a:t>
                      </a:r>
                    </a:p>
                  </a:txBody>
                  <a:tcPr marR="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4"/>
                  </a:ext>
                </a:extLst>
              </a:tr>
            </a:tbl>
          </a:graphicData>
        </a:graphic>
      </p:graphicFrame>
      <p:pic>
        <p:nvPicPr>
          <p:cNvPr id="8" name="Picture 7"/>
          <p:cNvPicPr>
            <a:picLocks noChangeAspect="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65196" t="19286" r="15278" b="75347"/>
          <a:stretch/>
        </p:blipFill>
        <p:spPr>
          <a:xfrm>
            <a:off x="5067300" y="2216802"/>
            <a:ext cx="1517650" cy="539751"/>
          </a:xfrm>
          <a:prstGeom prst="rect">
            <a:avLst/>
          </a:prstGeom>
        </p:spPr>
      </p:pic>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l="65753" t="29763" r="17325" b="60399"/>
          <a:stretch/>
        </p:blipFill>
        <p:spPr>
          <a:xfrm>
            <a:off x="4987160" y="3348286"/>
            <a:ext cx="1315234" cy="989556"/>
          </a:xfrm>
          <a:prstGeom prst="rect">
            <a:avLst/>
          </a:prstGeom>
        </p:spPr>
      </p:pic>
      <p:pic>
        <p:nvPicPr>
          <p:cNvPr id="10" name="Picture 9"/>
          <p:cNvPicPr>
            <a:picLocks noChangeAspect="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65196" t="19286" r="15278" b="75347"/>
          <a:stretch/>
        </p:blipFill>
        <p:spPr>
          <a:xfrm>
            <a:off x="5067300" y="4777993"/>
            <a:ext cx="1517650" cy="539751"/>
          </a:xfrm>
          <a:prstGeom prst="rect">
            <a:avLst/>
          </a:prstGeom>
        </p:spPr>
      </p:pic>
      <p:pic>
        <p:nvPicPr>
          <p:cNvPr id="11" name="Picture 10"/>
          <p:cNvPicPr>
            <a:picLocks noChangeAspect="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65196" t="19286" r="15278" b="75347"/>
          <a:stretch/>
        </p:blipFill>
        <p:spPr>
          <a:xfrm>
            <a:off x="5067300" y="6519708"/>
            <a:ext cx="1517650" cy="539751"/>
          </a:xfrm>
          <a:prstGeom prst="rect">
            <a:avLst/>
          </a:prstGeom>
        </p:spPr>
      </p:pic>
    </p:spTree>
    <p:extLst>
      <p:ext uri="{BB962C8B-B14F-4D97-AF65-F5344CB8AC3E}">
        <p14:creationId xmlns:p14="http://schemas.microsoft.com/office/powerpoint/2010/main" val="368342349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a:t>Quick Reference Guide</a:t>
            </a:r>
            <a:r>
              <a:rPr lang="en-US" dirty="0"/>
              <a:t>: STRUCTURE</a:t>
            </a:r>
            <a:br>
              <a:rPr lang="en-US" dirty="0"/>
            </a:br>
            <a:r>
              <a:rPr lang="en-US" sz="1400" dirty="0"/>
              <a:t>(continued)</a:t>
            </a:r>
            <a:endParaRPr lang="en-US" dirty="0"/>
          </a:p>
        </p:txBody>
      </p:sp>
      <p:sp>
        <p:nvSpPr>
          <p:cNvPr id="5" name="Slide Number Placeholder 4"/>
          <p:cNvSpPr>
            <a:spLocks noGrp="1"/>
          </p:cNvSpPr>
          <p:nvPr>
            <p:ph type="sldNum" sz="quarter" idx="4"/>
          </p:nvPr>
        </p:nvSpPr>
        <p:spPr/>
        <p:txBody>
          <a:bodyPr/>
          <a:lstStyle/>
          <a:p>
            <a:fld id="{7749E63D-D648-FD44-8A88-2CC5333ECCD2}" type="slidenum">
              <a:rPr lang="en-US" smtClean="0"/>
              <a:pPr/>
              <a:t>41</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750740121"/>
              </p:ext>
            </p:extLst>
          </p:nvPr>
        </p:nvGraphicFramePr>
        <p:xfrm>
          <a:off x="533400" y="1655064"/>
          <a:ext cx="6702552" cy="7040880"/>
        </p:xfrm>
        <a:graphic>
          <a:graphicData uri="http://schemas.openxmlformats.org/drawingml/2006/table">
            <a:tbl>
              <a:tblPr>
                <a:tableStyleId>{5C22544A-7EE6-4342-B048-85BDC9FD1C3A}</a:tableStyleId>
              </a:tblPr>
              <a:tblGrid>
                <a:gridCol w="1920240">
                  <a:extLst>
                    <a:ext uri="{9D8B030D-6E8A-4147-A177-3AD203B41FA5}">
                      <a16:colId xmlns:a16="http://schemas.microsoft.com/office/drawing/2014/main" val="20000"/>
                    </a:ext>
                  </a:extLst>
                </a:gridCol>
                <a:gridCol w="2496312">
                  <a:extLst>
                    <a:ext uri="{9D8B030D-6E8A-4147-A177-3AD203B41FA5}">
                      <a16:colId xmlns:a16="http://schemas.microsoft.com/office/drawing/2014/main" val="20001"/>
                    </a:ext>
                  </a:extLst>
                </a:gridCol>
                <a:gridCol w="2286000">
                  <a:extLst>
                    <a:ext uri="{9D8B030D-6E8A-4147-A177-3AD203B41FA5}">
                      <a16:colId xmlns:a16="http://schemas.microsoft.com/office/drawing/2014/main" val="20002"/>
                    </a:ext>
                  </a:extLst>
                </a:gridCol>
              </a:tblGrid>
              <a:tr h="457200">
                <a:tc>
                  <a:txBody>
                    <a:bodyPr/>
                    <a:lstStyle/>
                    <a:p>
                      <a:r>
                        <a:rPr lang="en-US" sz="1000" b="1" i="0" dirty="0">
                          <a:solidFill>
                            <a:schemeClr val="bg1"/>
                          </a:solidFill>
                          <a:latin typeface="Arial" panose="020B0604020202020204" pitchFamily="34" charset="0"/>
                          <a:ea typeface="Arial" charset="0"/>
                          <a:cs typeface="Arial" panose="020B0604020202020204" pitchFamily="34" charset="0"/>
                        </a:rPr>
                        <a:t>STRUCTURAL RISKS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Arial" panose="020B0604020202020204" pitchFamily="34" charset="0"/>
                          <a:ea typeface="Arial" charset="0"/>
                          <a:cs typeface="Arial" panose="020B0604020202020204" pitchFamily="34" charset="0"/>
                        </a:rPr>
                        <a:t>MITIGATION SOLUTION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r>
                        <a:rPr lang="en-US" sz="1000" b="1" i="0" kern="1200" dirty="0">
                          <a:solidFill>
                            <a:schemeClr val="bg1"/>
                          </a:solidFill>
                          <a:latin typeface="Arial" panose="020B0604020202020204" pitchFamily="34" charset="0"/>
                          <a:ea typeface="Arial" charset="0"/>
                          <a:cs typeface="Arial" panose="020B0604020202020204" pitchFamily="34" charset="0"/>
                        </a:rPr>
                        <a:t>REFERENCES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extLst>
                  <a:ext uri="{0D108BD9-81ED-4DB2-BD59-A6C34878D82A}">
                    <a16:rowId xmlns:a16="http://schemas.microsoft.com/office/drawing/2014/main" val="10000"/>
                  </a:ext>
                </a:extLst>
              </a:tr>
              <a:tr h="457200">
                <a:tc>
                  <a:txBody>
                    <a:bodyPr/>
                    <a:lstStyle/>
                    <a:p>
                      <a:pPr marL="0" indent="0">
                        <a:spcAft>
                          <a:spcPts val="600"/>
                        </a:spcAft>
                      </a:pPr>
                      <a:r>
                        <a:rPr lang="en-US" sz="1000" b="0" baseline="0" dirty="0">
                          <a:solidFill>
                            <a:schemeClr val="tx1"/>
                          </a:solidFill>
                          <a:latin typeface="Arial" panose="020B0604020202020204" pitchFamily="34" charset="0"/>
                          <a:cs typeface="Arial" panose="020B0604020202020204" pitchFamily="34" charset="0"/>
                        </a:rPr>
                        <a:t>Wet </a:t>
                      </a:r>
                      <a:r>
                        <a:rPr lang="en-US" sz="1000" b="0" baseline="0" dirty="0" err="1">
                          <a:solidFill>
                            <a:schemeClr val="tx1"/>
                          </a:solidFill>
                          <a:latin typeface="Arial" panose="020B0604020202020204" pitchFamily="34" charset="0"/>
                          <a:cs typeface="Arial" panose="020B0604020202020204" pitchFamily="34" charset="0"/>
                        </a:rPr>
                        <a:t>Floodproofing</a:t>
                      </a:r>
                      <a:r>
                        <a:rPr lang="en-US" sz="1000" b="0" baseline="0" dirty="0">
                          <a:solidFill>
                            <a:schemeClr val="tx1"/>
                          </a:solidFill>
                          <a:latin typeface="Arial" panose="020B0604020202020204" pitchFamily="34" charset="0"/>
                          <a:cs typeface="Arial" panose="020B0604020202020204" pitchFamily="34" charset="0"/>
                        </a:rPr>
                        <a:t>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14300" marR="0" indent="-114300" algn="l" defTabSz="457200" rtl="0" eaLnBrk="1" fontAlgn="auto" latinLnBrk="0" hangingPunct="1">
                        <a:lnSpc>
                          <a:spcPct val="100000"/>
                        </a:lnSpc>
                        <a:spcBef>
                          <a:spcPts val="300"/>
                        </a:spcBef>
                        <a:spcAft>
                          <a:spcPts val="300"/>
                        </a:spcAft>
                        <a:buClrTx/>
                        <a:buSzTx/>
                        <a:buFont typeface="Arial" panose="020B0604020202020204" pitchFamily="34" charset="0"/>
                        <a:buChar char="•"/>
                        <a:tabLst/>
                        <a:defRPr/>
                      </a:pPr>
                      <a:r>
                        <a:rPr lang="en-US" sz="1000" b="0" dirty="0">
                          <a:solidFill>
                            <a:schemeClr val="tx1"/>
                          </a:solidFill>
                          <a:latin typeface="Arial" panose="020B0604020202020204" pitchFamily="34" charset="0"/>
                          <a:cs typeface="Arial" panose="020B0604020202020204" pitchFamily="34" charset="0"/>
                        </a:rPr>
                        <a:t>Installation of properly sized and placed wall openings, below the expected flood level.</a:t>
                      </a:r>
                    </a:p>
                    <a:p>
                      <a:pPr marL="0" marR="0" indent="0" algn="l" defTabSz="457200" rtl="0" eaLnBrk="1" fontAlgn="auto" latinLnBrk="0" hangingPunct="1">
                        <a:lnSpc>
                          <a:spcPct val="100000"/>
                        </a:lnSpc>
                        <a:spcBef>
                          <a:spcPts val="300"/>
                        </a:spcBef>
                        <a:spcAft>
                          <a:spcPts val="300"/>
                        </a:spcAft>
                        <a:buClrTx/>
                        <a:buSzTx/>
                        <a:buFont typeface="Arial" panose="020B0604020202020204" pitchFamily="34" charset="0"/>
                        <a:buNone/>
                        <a:tabLst/>
                        <a:defRPr/>
                      </a:pPr>
                      <a:r>
                        <a:rPr lang="en-US" sz="1000" b="0" dirty="0">
                          <a:solidFill>
                            <a:schemeClr val="tx1"/>
                          </a:solidFill>
                          <a:latin typeface="Arial" panose="020B0604020202020204" pitchFamily="34" charset="0"/>
                          <a:cs typeface="Arial" panose="020B0604020202020204" pitchFamily="34" charset="0"/>
                        </a:rPr>
                        <a:t>By allowing water to enter the structure, you may cause a secondary issue </a:t>
                      </a:r>
                      <a:br>
                        <a:rPr lang="en-US" sz="1000" b="0" dirty="0">
                          <a:solidFill>
                            <a:schemeClr val="tx1"/>
                          </a:solidFill>
                          <a:latin typeface="Arial" panose="020B0604020202020204" pitchFamily="34" charset="0"/>
                          <a:cs typeface="Arial" panose="020B0604020202020204" pitchFamily="34" charset="0"/>
                        </a:rPr>
                      </a:br>
                      <a:r>
                        <a:rPr lang="en-US" sz="1000" b="0" dirty="0">
                          <a:solidFill>
                            <a:schemeClr val="tx1"/>
                          </a:solidFill>
                          <a:latin typeface="Arial" panose="020B0604020202020204" pitchFamily="34" charset="0"/>
                          <a:cs typeface="Arial" panose="020B0604020202020204" pitchFamily="34" charset="0"/>
                        </a:rPr>
                        <a:t>with protection of systems. Reference the SYSTEMS section to mitigate </a:t>
                      </a:r>
                      <a:br>
                        <a:rPr lang="en-US" sz="1000" b="0" dirty="0">
                          <a:solidFill>
                            <a:schemeClr val="tx1"/>
                          </a:solidFill>
                          <a:latin typeface="Arial" panose="020B0604020202020204" pitchFamily="34" charset="0"/>
                          <a:cs typeface="Arial" panose="020B0604020202020204" pitchFamily="34" charset="0"/>
                        </a:rPr>
                      </a:br>
                      <a:r>
                        <a:rPr lang="en-US" sz="1000" b="0" dirty="0">
                          <a:solidFill>
                            <a:schemeClr val="tx1"/>
                          </a:solidFill>
                          <a:latin typeface="Arial" panose="020B0604020202020204" pitchFamily="34" charset="0"/>
                          <a:cs typeface="Arial" panose="020B0604020202020204" pitchFamily="34" charset="0"/>
                        </a:rPr>
                        <a:t>these items.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nSpc>
                          <a:spcPct val="95000"/>
                        </a:lnSpc>
                        <a:spcBef>
                          <a:spcPts val="0"/>
                        </a:spcBef>
                        <a:spcAft>
                          <a:spcPts val="700"/>
                        </a:spcAft>
                      </a:pPr>
                      <a:endParaRPr lang="en-US" sz="1000" b="0" i="0" dirty="0">
                        <a:solidFill>
                          <a:schemeClr val="tx1"/>
                        </a:solidFill>
                        <a:latin typeface="Arial" panose="020B0604020202020204" pitchFamily="34" charset="0"/>
                        <a:cs typeface="Arial" panose="020B0604020202020204" pitchFamily="34" charset="0"/>
                      </a:endParaRPr>
                    </a:p>
                  </a:txBody>
                  <a:tcPr marR="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1"/>
                  </a:ext>
                </a:extLst>
              </a:tr>
              <a:tr h="457200">
                <a:tc>
                  <a:txBody>
                    <a:bodyPr/>
                    <a:lstStyle/>
                    <a:p>
                      <a:pPr marL="0" indent="0">
                        <a:spcAft>
                          <a:spcPts val="600"/>
                        </a:spcAft>
                      </a:pPr>
                      <a:r>
                        <a:rPr lang="en-US" sz="1000" b="0" baseline="0" dirty="0">
                          <a:solidFill>
                            <a:schemeClr val="tx1"/>
                          </a:solidFill>
                          <a:latin typeface="Arial" panose="020B0604020202020204" pitchFamily="34" charset="0"/>
                          <a:cs typeface="Arial" panose="020B0604020202020204" pitchFamily="34" charset="0"/>
                        </a:rPr>
                        <a:t>Dry </a:t>
                      </a:r>
                      <a:r>
                        <a:rPr lang="en-US" sz="1000" b="0" baseline="0" dirty="0" err="1">
                          <a:solidFill>
                            <a:schemeClr val="tx1"/>
                          </a:solidFill>
                          <a:latin typeface="Arial" panose="020B0604020202020204" pitchFamily="34" charset="0"/>
                          <a:cs typeface="Arial" panose="020B0604020202020204" pitchFamily="34" charset="0"/>
                        </a:rPr>
                        <a:t>Floodproofing</a:t>
                      </a:r>
                      <a:r>
                        <a:rPr lang="en-US" sz="1000" b="0" baseline="0" dirty="0">
                          <a:solidFill>
                            <a:schemeClr val="tx1"/>
                          </a:solidFill>
                          <a:latin typeface="Arial" panose="020B0604020202020204" pitchFamily="34" charset="0"/>
                          <a:cs typeface="Arial" panose="020B0604020202020204" pitchFamily="34" charset="0"/>
                        </a:rPr>
                        <a:t>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300"/>
                        </a:spcBef>
                        <a:spcAft>
                          <a:spcPts val="300"/>
                        </a:spcAft>
                        <a:buClrTx/>
                        <a:buSzTx/>
                        <a:buFont typeface="Arial" panose="020B0604020202020204" pitchFamily="34" charset="0"/>
                        <a:buNone/>
                        <a:tabLst/>
                        <a:defRPr/>
                      </a:pPr>
                      <a:r>
                        <a:rPr lang="en-US" sz="1000" b="0" i="0" dirty="0">
                          <a:solidFill>
                            <a:schemeClr val="tx1"/>
                          </a:solidFill>
                          <a:latin typeface="Arial" panose="020B0604020202020204" pitchFamily="34" charset="0"/>
                          <a:cs typeface="Arial" panose="020B0604020202020204" pitchFamily="34" charset="0"/>
                        </a:rPr>
                        <a:t>Dry </a:t>
                      </a:r>
                      <a:r>
                        <a:rPr lang="en-US" sz="1000" b="0" i="0" dirty="0" err="1">
                          <a:solidFill>
                            <a:schemeClr val="tx1"/>
                          </a:solidFill>
                          <a:latin typeface="Arial" panose="020B0604020202020204" pitchFamily="34" charset="0"/>
                          <a:cs typeface="Arial" panose="020B0604020202020204" pitchFamily="34" charset="0"/>
                        </a:rPr>
                        <a:t>floodproofing</a:t>
                      </a:r>
                      <a:r>
                        <a:rPr lang="en-US" sz="1000" b="0" i="0" dirty="0">
                          <a:solidFill>
                            <a:schemeClr val="tx1"/>
                          </a:solidFill>
                          <a:latin typeface="Arial" panose="020B0604020202020204" pitchFamily="34" charset="0"/>
                          <a:cs typeface="Arial" panose="020B0604020202020204" pitchFamily="34" charset="0"/>
                        </a:rPr>
                        <a:t> is a technique that prevents the entry of water into the structure. Dry </a:t>
                      </a:r>
                      <a:r>
                        <a:rPr lang="en-US" sz="1000" b="0" i="0" dirty="0" err="1">
                          <a:solidFill>
                            <a:schemeClr val="tx1"/>
                          </a:solidFill>
                          <a:latin typeface="Arial" panose="020B0604020202020204" pitchFamily="34" charset="0"/>
                          <a:cs typeface="Arial" panose="020B0604020202020204" pitchFamily="34" charset="0"/>
                        </a:rPr>
                        <a:t>floodproofing</a:t>
                      </a:r>
                      <a:r>
                        <a:rPr lang="en-US" sz="1000" b="0" i="0" dirty="0">
                          <a:solidFill>
                            <a:schemeClr val="tx1"/>
                          </a:solidFill>
                          <a:latin typeface="Arial" panose="020B0604020202020204" pitchFamily="34" charset="0"/>
                          <a:cs typeface="Arial" panose="020B0604020202020204" pitchFamily="34" charset="0"/>
                        </a:rPr>
                        <a:t> should </a:t>
                      </a:r>
                      <a:br>
                        <a:rPr lang="en-US" sz="1000" b="0" i="0" dirty="0">
                          <a:solidFill>
                            <a:schemeClr val="tx1"/>
                          </a:solidFill>
                          <a:latin typeface="Arial" panose="020B0604020202020204" pitchFamily="34" charset="0"/>
                          <a:cs typeface="Arial" panose="020B0604020202020204" pitchFamily="34" charset="0"/>
                        </a:rPr>
                      </a:br>
                      <a:r>
                        <a:rPr lang="en-US" sz="1000" b="0" i="0" dirty="0">
                          <a:solidFill>
                            <a:schemeClr val="tx1"/>
                          </a:solidFill>
                          <a:latin typeface="Arial" panose="020B0604020202020204" pitchFamily="34" charset="0"/>
                          <a:cs typeface="Arial" panose="020B0604020202020204" pitchFamily="34" charset="0"/>
                        </a:rPr>
                        <a:t>only be considered in instances where the flood waters are expected to last a short duration and a depth of less than three feet.</a:t>
                      </a:r>
                    </a:p>
                    <a:p>
                      <a:pPr marL="0" marR="0" indent="0" algn="l" defTabSz="457200" rtl="0" eaLnBrk="1" fontAlgn="auto" latinLnBrk="0" hangingPunct="1">
                        <a:lnSpc>
                          <a:spcPct val="100000"/>
                        </a:lnSpc>
                        <a:spcBef>
                          <a:spcPts val="300"/>
                        </a:spcBef>
                        <a:spcAft>
                          <a:spcPts val="300"/>
                        </a:spcAft>
                        <a:buClrTx/>
                        <a:buSzTx/>
                        <a:buFont typeface="Arial" panose="020B0604020202020204" pitchFamily="34" charset="0"/>
                        <a:buNone/>
                        <a:tabLst/>
                        <a:defRPr/>
                      </a:pPr>
                      <a:r>
                        <a:rPr lang="en-US" sz="1000" b="0" i="1" dirty="0">
                          <a:solidFill>
                            <a:schemeClr val="tx1"/>
                          </a:solidFill>
                          <a:latin typeface="Arial" panose="020B0604020202020204" pitchFamily="34" charset="0"/>
                          <a:cs typeface="Arial" panose="020B0604020202020204" pitchFamily="34" charset="0"/>
                        </a:rPr>
                        <a:t>Because the walls are exposed to floodwaters and the pressures they exert, dry </a:t>
                      </a:r>
                      <a:r>
                        <a:rPr lang="en-US" sz="1000" b="0" i="1" dirty="0" err="1">
                          <a:solidFill>
                            <a:schemeClr val="tx1"/>
                          </a:solidFill>
                          <a:latin typeface="Arial" panose="020B0604020202020204" pitchFamily="34" charset="0"/>
                          <a:cs typeface="Arial" panose="020B0604020202020204" pitchFamily="34" charset="0"/>
                        </a:rPr>
                        <a:t>floodproofing</a:t>
                      </a:r>
                      <a:r>
                        <a:rPr lang="en-US" sz="1000" b="0" i="1" dirty="0">
                          <a:solidFill>
                            <a:schemeClr val="tx1"/>
                          </a:solidFill>
                          <a:latin typeface="Arial" panose="020B0604020202020204" pitchFamily="34" charset="0"/>
                          <a:cs typeface="Arial" panose="020B0604020202020204" pitchFamily="34" charset="0"/>
                        </a:rPr>
                        <a:t> is recommended only for structures with walls constructed of flood-resistant materials and depths are low.</a:t>
                      </a:r>
                    </a:p>
                    <a:p>
                      <a:pPr marL="0" marR="0" indent="0" algn="l" defTabSz="457200" rtl="0" eaLnBrk="1" fontAlgn="auto" latinLnBrk="0" hangingPunct="1">
                        <a:lnSpc>
                          <a:spcPct val="100000"/>
                        </a:lnSpc>
                        <a:spcBef>
                          <a:spcPts val="300"/>
                        </a:spcBef>
                        <a:spcAft>
                          <a:spcPts val="300"/>
                        </a:spcAft>
                        <a:buClrTx/>
                        <a:buSzTx/>
                        <a:buFont typeface="Arial" panose="020B0604020202020204" pitchFamily="34" charset="0"/>
                        <a:buNone/>
                        <a:tabLst/>
                        <a:defRPr/>
                      </a:pPr>
                      <a:r>
                        <a:rPr lang="en-US" sz="1000" b="0" i="0" dirty="0">
                          <a:solidFill>
                            <a:schemeClr val="tx1"/>
                          </a:solidFill>
                          <a:latin typeface="Arial" panose="020B0604020202020204" pitchFamily="34" charset="0"/>
                          <a:cs typeface="Arial" panose="020B0604020202020204" pitchFamily="34" charset="0"/>
                        </a:rPr>
                        <a:t>Consult a professional engineer to evaluate options for dry </a:t>
                      </a:r>
                      <a:r>
                        <a:rPr lang="en-US" sz="1000" b="0" i="0" dirty="0" err="1">
                          <a:solidFill>
                            <a:schemeClr val="tx1"/>
                          </a:solidFill>
                          <a:latin typeface="Arial" panose="020B0604020202020204" pitchFamily="34" charset="0"/>
                          <a:cs typeface="Arial" panose="020B0604020202020204" pitchFamily="34" charset="0"/>
                        </a:rPr>
                        <a:t>floodproofing</a:t>
                      </a:r>
                      <a:r>
                        <a:rPr lang="en-US" sz="1000" b="0" i="0" dirty="0">
                          <a:solidFill>
                            <a:schemeClr val="tx1"/>
                          </a:solidFill>
                          <a:latin typeface="Arial" panose="020B0604020202020204" pitchFamily="34" charset="0"/>
                          <a:cs typeface="Arial" panose="020B0604020202020204" pitchFamily="34" charset="0"/>
                        </a:rPr>
                        <a:t> the structure. Consider the following items when dry </a:t>
                      </a:r>
                      <a:r>
                        <a:rPr lang="en-US" sz="1000" b="0" i="0" dirty="0" err="1">
                          <a:solidFill>
                            <a:schemeClr val="tx1"/>
                          </a:solidFill>
                          <a:latin typeface="Arial" panose="020B0604020202020204" pitchFamily="34" charset="0"/>
                          <a:cs typeface="Arial" panose="020B0604020202020204" pitchFamily="34" charset="0"/>
                        </a:rPr>
                        <a:t>floodproofing</a:t>
                      </a:r>
                      <a:r>
                        <a:rPr lang="en-US" sz="1000" b="0" i="0" dirty="0">
                          <a:solidFill>
                            <a:schemeClr val="tx1"/>
                          </a:solidFill>
                          <a:latin typeface="Arial" panose="020B0604020202020204" pitchFamily="34" charset="0"/>
                          <a:cs typeface="Arial" panose="020B0604020202020204" pitchFamily="34" charset="0"/>
                        </a:rPr>
                        <a:t>:</a:t>
                      </a:r>
                    </a:p>
                    <a:p>
                      <a:pPr marL="114300" marR="0" indent="-114300" algn="l" defTabSz="457200" rtl="0" eaLnBrk="1" fontAlgn="auto" latinLnBrk="0" hangingPunct="1">
                        <a:lnSpc>
                          <a:spcPct val="100000"/>
                        </a:lnSpc>
                        <a:spcBef>
                          <a:spcPts val="0"/>
                        </a:spcBef>
                        <a:spcAft>
                          <a:spcPts val="300"/>
                        </a:spcAft>
                        <a:buClrTx/>
                        <a:buSzTx/>
                        <a:buFont typeface="Arial" panose="020B0604020202020204" pitchFamily="34" charset="0"/>
                        <a:buChar char="•"/>
                        <a:tabLst/>
                        <a:defRPr/>
                      </a:pPr>
                      <a:r>
                        <a:rPr lang="en-US" sz="1000" b="0" i="0" dirty="0">
                          <a:solidFill>
                            <a:schemeClr val="tx1"/>
                          </a:solidFill>
                          <a:latin typeface="Arial" panose="020B0604020202020204" pitchFamily="34" charset="0"/>
                          <a:cs typeface="Arial" panose="020B0604020202020204" pitchFamily="34" charset="0"/>
                        </a:rPr>
                        <a:t>All exterior walls of the structure must be sealed and possibly reinforced.</a:t>
                      </a:r>
                    </a:p>
                    <a:p>
                      <a:pPr marL="114300" marR="0" indent="-114300" algn="l" defTabSz="457200" rtl="0" eaLnBrk="1" fontAlgn="auto" latinLnBrk="0" hangingPunct="1">
                        <a:lnSpc>
                          <a:spcPct val="100000"/>
                        </a:lnSpc>
                        <a:spcBef>
                          <a:spcPts val="0"/>
                        </a:spcBef>
                        <a:spcAft>
                          <a:spcPts val="300"/>
                        </a:spcAft>
                        <a:buClrTx/>
                        <a:buSzTx/>
                        <a:buFont typeface="Arial" panose="020B0604020202020204" pitchFamily="34" charset="0"/>
                        <a:buChar char="•"/>
                        <a:tabLst/>
                        <a:defRPr/>
                      </a:pPr>
                      <a:r>
                        <a:rPr lang="en-US" sz="1000" b="0" i="0" dirty="0">
                          <a:solidFill>
                            <a:schemeClr val="tx1"/>
                          </a:solidFill>
                          <a:latin typeface="Arial" panose="020B0604020202020204" pitchFamily="34" charset="0"/>
                          <a:cs typeface="Arial" panose="020B0604020202020204" pitchFamily="34" charset="0"/>
                        </a:rPr>
                        <a:t>All openings below BFE must be permanently sealed or have enhanced flood shields installed.</a:t>
                      </a:r>
                    </a:p>
                    <a:p>
                      <a:pPr marL="114300" marR="0" indent="-114300" algn="l" defTabSz="457200" rtl="0" eaLnBrk="1" fontAlgn="auto" latinLnBrk="0" hangingPunct="1">
                        <a:lnSpc>
                          <a:spcPct val="100000"/>
                        </a:lnSpc>
                        <a:spcBef>
                          <a:spcPts val="0"/>
                        </a:spcBef>
                        <a:spcAft>
                          <a:spcPts val="300"/>
                        </a:spcAft>
                        <a:buClrTx/>
                        <a:buSzTx/>
                        <a:buFont typeface="Arial" panose="020B0604020202020204" pitchFamily="34" charset="0"/>
                        <a:buChar char="•"/>
                        <a:tabLst/>
                        <a:defRPr/>
                      </a:pPr>
                      <a:r>
                        <a:rPr lang="en-US" sz="1000" b="0" i="0" dirty="0">
                          <a:solidFill>
                            <a:schemeClr val="tx1"/>
                          </a:solidFill>
                          <a:latin typeface="Arial" panose="020B0604020202020204" pitchFamily="34" charset="0"/>
                          <a:cs typeface="Arial" panose="020B0604020202020204" pitchFamily="34" charset="0"/>
                        </a:rPr>
                        <a:t>Protected from seepage.</a:t>
                      </a:r>
                    </a:p>
                    <a:p>
                      <a:pPr marL="114300" marR="0" indent="-114300" algn="l" defTabSz="457200" rtl="0" eaLnBrk="1" fontAlgn="auto" latinLnBrk="0" hangingPunct="1">
                        <a:lnSpc>
                          <a:spcPct val="100000"/>
                        </a:lnSpc>
                        <a:spcBef>
                          <a:spcPts val="0"/>
                        </a:spcBef>
                        <a:spcAft>
                          <a:spcPts val="300"/>
                        </a:spcAft>
                        <a:buClrTx/>
                        <a:buSzTx/>
                        <a:buFont typeface="Arial" panose="020B0604020202020204" pitchFamily="34" charset="0"/>
                        <a:buChar char="•"/>
                        <a:tabLst/>
                        <a:defRPr/>
                      </a:pPr>
                      <a:r>
                        <a:rPr lang="en-US" sz="1000" b="0" i="0" dirty="0">
                          <a:solidFill>
                            <a:schemeClr val="tx1"/>
                          </a:solidFill>
                          <a:latin typeface="Arial" panose="020B0604020202020204" pitchFamily="34" charset="0"/>
                          <a:cs typeface="Arial" panose="020B0604020202020204" pitchFamily="34" charset="0"/>
                        </a:rPr>
                        <a:t>Anchoring of structure to resist floatation and lateral movement.</a:t>
                      </a:r>
                    </a:p>
                    <a:p>
                      <a:pPr marL="114300" marR="0" indent="-114300" algn="l" defTabSz="457200" rtl="0" eaLnBrk="1" fontAlgn="auto" latinLnBrk="0" hangingPunct="1">
                        <a:lnSpc>
                          <a:spcPct val="100000"/>
                        </a:lnSpc>
                        <a:spcBef>
                          <a:spcPts val="0"/>
                        </a:spcBef>
                        <a:spcAft>
                          <a:spcPts val="300"/>
                        </a:spcAft>
                        <a:buClrTx/>
                        <a:buSzTx/>
                        <a:buFont typeface="Arial" panose="020B0604020202020204" pitchFamily="34" charset="0"/>
                        <a:buChar char="•"/>
                        <a:tabLst/>
                        <a:defRPr/>
                      </a:pPr>
                      <a:r>
                        <a:rPr lang="en-US" sz="1000" b="0" i="0" dirty="0">
                          <a:solidFill>
                            <a:schemeClr val="tx1"/>
                          </a:solidFill>
                          <a:latin typeface="Arial" panose="020B0604020202020204" pitchFamily="34" charset="0"/>
                          <a:cs typeface="Arial" panose="020B0604020202020204" pitchFamily="34" charset="0"/>
                        </a:rPr>
                        <a:t>Selecting and designing proper drainage systems to eliminate excess hydrostatic loads.</a:t>
                      </a:r>
                    </a:p>
                    <a:p>
                      <a:pPr marL="114300" marR="0" indent="-114300" algn="l" defTabSz="457200" rtl="0" eaLnBrk="1" fontAlgn="auto" latinLnBrk="0" hangingPunct="1">
                        <a:lnSpc>
                          <a:spcPct val="100000"/>
                        </a:lnSpc>
                        <a:spcBef>
                          <a:spcPts val="0"/>
                        </a:spcBef>
                        <a:spcAft>
                          <a:spcPts val="300"/>
                        </a:spcAft>
                        <a:buClrTx/>
                        <a:buSzTx/>
                        <a:buFont typeface="Arial" panose="020B0604020202020204" pitchFamily="34" charset="0"/>
                        <a:buChar char="•"/>
                        <a:tabLst/>
                        <a:defRPr/>
                      </a:pPr>
                      <a:r>
                        <a:rPr lang="en-US" sz="1000" b="0" i="0" dirty="0">
                          <a:solidFill>
                            <a:schemeClr val="tx1"/>
                          </a:solidFill>
                          <a:latin typeface="Arial" panose="020B0604020202020204" pitchFamily="34" charset="0"/>
                          <a:cs typeface="Arial" panose="020B0604020202020204" pitchFamily="34" charset="0"/>
                        </a:rPr>
                        <a:t>Design watertight core areas to protect vital systems if dry </a:t>
                      </a:r>
                      <a:r>
                        <a:rPr lang="en-US" sz="1000" b="0" i="0" dirty="0" err="1">
                          <a:solidFill>
                            <a:schemeClr val="tx1"/>
                          </a:solidFill>
                          <a:latin typeface="Arial" panose="020B0604020202020204" pitchFamily="34" charset="0"/>
                          <a:cs typeface="Arial" panose="020B0604020202020204" pitchFamily="34" charset="0"/>
                        </a:rPr>
                        <a:t>floodproofing</a:t>
                      </a:r>
                      <a:r>
                        <a:rPr lang="en-US" sz="1000" b="0" i="0" dirty="0">
                          <a:solidFill>
                            <a:schemeClr val="tx1"/>
                          </a:solidFill>
                          <a:latin typeface="Arial" panose="020B0604020202020204" pitchFamily="34" charset="0"/>
                          <a:cs typeface="Arial" panose="020B0604020202020204" pitchFamily="34" charset="0"/>
                        </a:rPr>
                        <a:t> the entire structure is not possible.</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nSpc>
                          <a:spcPct val="100000"/>
                        </a:lnSpc>
                        <a:spcBef>
                          <a:spcPts val="0"/>
                        </a:spcBef>
                        <a:spcAft>
                          <a:spcPts val="700"/>
                        </a:spcAft>
                      </a:pPr>
                      <a:endParaRPr lang="en-US" sz="1000" b="0" i="1" dirty="0">
                        <a:solidFill>
                          <a:schemeClr val="tx1"/>
                        </a:solidFill>
                        <a:latin typeface="Arial" panose="020B0604020202020204" pitchFamily="34" charset="0"/>
                        <a:cs typeface="Arial" panose="020B0604020202020204" pitchFamily="34" charset="0"/>
                      </a:endParaRPr>
                    </a:p>
                    <a:p>
                      <a:pPr>
                        <a:lnSpc>
                          <a:spcPct val="100000"/>
                        </a:lnSpc>
                        <a:spcBef>
                          <a:spcPts val="0"/>
                        </a:spcBef>
                        <a:spcAft>
                          <a:spcPts val="700"/>
                        </a:spcAft>
                      </a:pPr>
                      <a:endParaRPr lang="en-US" sz="1000" b="0" i="1" dirty="0">
                        <a:solidFill>
                          <a:schemeClr val="tx1"/>
                        </a:solidFill>
                        <a:latin typeface="Arial" panose="020B0604020202020204" pitchFamily="34" charset="0"/>
                        <a:cs typeface="Arial" panose="020B0604020202020204" pitchFamily="34" charset="0"/>
                      </a:endParaRPr>
                    </a:p>
                    <a:p>
                      <a:pPr>
                        <a:lnSpc>
                          <a:spcPct val="100000"/>
                        </a:lnSpc>
                        <a:spcBef>
                          <a:spcPts val="0"/>
                        </a:spcBef>
                        <a:spcAft>
                          <a:spcPts val="700"/>
                        </a:spcAft>
                      </a:pPr>
                      <a:endParaRPr lang="en-US" sz="1000" b="0" i="1" dirty="0">
                        <a:solidFill>
                          <a:schemeClr val="tx1"/>
                        </a:solidFill>
                        <a:latin typeface="Arial" panose="020B0604020202020204" pitchFamily="34" charset="0"/>
                        <a:cs typeface="Arial" panose="020B0604020202020204" pitchFamily="34" charset="0"/>
                      </a:endParaRPr>
                    </a:p>
                    <a:p>
                      <a:pPr>
                        <a:lnSpc>
                          <a:spcPct val="100000"/>
                        </a:lnSpc>
                        <a:spcBef>
                          <a:spcPts val="0"/>
                        </a:spcBef>
                        <a:spcAft>
                          <a:spcPts val="700"/>
                        </a:spcAft>
                      </a:pPr>
                      <a:r>
                        <a:rPr lang="en-US" sz="1000" b="0" i="0" dirty="0">
                          <a:solidFill>
                            <a:schemeClr val="tx1"/>
                          </a:solidFill>
                          <a:latin typeface="Arial" panose="020B0604020202020204" pitchFamily="34" charset="0"/>
                          <a:cs typeface="Arial" panose="020B0604020202020204" pitchFamily="34" charset="0"/>
                        </a:rPr>
                        <a:t>FEMA P-936, </a:t>
                      </a:r>
                      <a:r>
                        <a:rPr lang="en-US" sz="1000" b="0" i="1" dirty="0" err="1">
                          <a:solidFill>
                            <a:schemeClr val="tx1"/>
                          </a:solidFill>
                          <a:latin typeface="Arial" panose="020B0604020202020204" pitchFamily="34" charset="0"/>
                          <a:cs typeface="Arial" panose="020B0604020202020204" pitchFamily="34" charset="0"/>
                        </a:rPr>
                        <a:t>Floodproofing</a:t>
                      </a:r>
                      <a:r>
                        <a:rPr lang="en-US" sz="1000" b="0" i="1" dirty="0">
                          <a:solidFill>
                            <a:schemeClr val="tx1"/>
                          </a:solidFill>
                          <a:latin typeface="Arial" panose="020B0604020202020204" pitchFamily="34" charset="0"/>
                          <a:cs typeface="Arial" panose="020B0604020202020204" pitchFamily="34" charset="0"/>
                        </a:rPr>
                        <a:t> </a:t>
                      </a:r>
                      <a:r>
                        <a:rPr lang="en-US" sz="1000" b="0" i="1" dirty="0" err="1">
                          <a:solidFill>
                            <a:schemeClr val="tx1"/>
                          </a:solidFill>
                          <a:latin typeface="Arial" panose="020B0604020202020204" pitchFamily="34" charset="0"/>
                          <a:cs typeface="Arial" panose="020B0604020202020204" pitchFamily="34" charset="0"/>
                        </a:rPr>
                        <a:t>NonResidential</a:t>
                      </a:r>
                      <a:r>
                        <a:rPr lang="en-US" sz="1000" b="0" i="1" dirty="0">
                          <a:solidFill>
                            <a:schemeClr val="tx1"/>
                          </a:solidFill>
                          <a:latin typeface="Arial" panose="020B0604020202020204" pitchFamily="34" charset="0"/>
                          <a:cs typeface="Arial" panose="020B0604020202020204" pitchFamily="34" charset="0"/>
                        </a:rPr>
                        <a:t> Buildings</a:t>
                      </a:r>
                    </a:p>
                    <a:p>
                      <a:pPr>
                        <a:lnSpc>
                          <a:spcPct val="100000"/>
                        </a:lnSpc>
                        <a:spcBef>
                          <a:spcPts val="0"/>
                        </a:spcBef>
                        <a:spcAft>
                          <a:spcPts val="700"/>
                        </a:spcAft>
                      </a:pPr>
                      <a:r>
                        <a:rPr lang="en-US" sz="1000" b="0" i="0" dirty="0">
                          <a:solidFill>
                            <a:schemeClr val="tx1"/>
                          </a:solidFill>
                          <a:latin typeface="Arial" panose="020B0604020202020204" pitchFamily="34" charset="0"/>
                          <a:cs typeface="Arial" panose="020B0604020202020204" pitchFamily="34" charset="0"/>
                        </a:rPr>
                        <a:t>FEMA P-259, </a:t>
                      </a:r>
                      <a:r>
                        <a:rPr lang="en-US" sz="1000" b="0" i="1" dirty="0">
                          <a:solidFill>
                            <a:schemeClr val="tx1"/>
                          </a:solidFill>
                          <a:latin typeface="Arial" panose="020B0604020202020204" pitchFamily="34" charset="0"/>
                          <a:cs typeface="Arial" panose="020B0604020202020204" pitchFamily="34" charset="0"/>
                        </a:rPr>
                        <a:t>Engineering Principles and Practices for Retrofitting </a:t>
                      </a:r>
                      <a:r>
                        <a:rPr lang="en-US" sz="1000" b="0" i="1" dirty="0" err="1">
                          <a:solidFill>
                            <a:schemeClr val="tx1"/>
                          </a:solidFill>
                          <a:latin typeface="Arial" panose="020B0604020202020204" pitchFamily="34" charset="0"/>
                          <a:cs typeface="Arial" panose="020B0604020202020204" pitchFamily="34" charset="0"/>
                        </a:rPr>
                        <a:t>FloodProne</a:t>
                      </a:r>
                      <a:r>
                        <a:rPr lang="en-US" sz="1000" b="0" i="1" dirty="0">
                          <a:solidFill>
                            <a:schemeClr val="tx1"/>
                          </a:solidFill>
                          <a:latin typeface="Arial" panose="020B0604020202020204" pitchFamily="34" charset="0"/>
                          <a:cs typeface="Arial" panose="020B0604020202020204" pitchFamily="34" charset="0"/>
                        </a:rPr>
                        <a:t> Residential Structures</a:t>
                      </a:r>
                    </a:p>
                    <a:p>
                      <a:pPr>
                        <a:lnSpc>
                          <a:spcPct val="100000"/>
                        </a:lnSpc>
                        <a:spcBef>
                          <a:spcPts val="0"/>
                        </a:spcBef>
                        <a:spcAft>
                          <a:spcPts val="700"/>
                        </a:spcAft>
                      </a:pPr>
                      <a:r>
                        <a:rPr lang="en-US" sz="1000" b="0" i="1" dirty="0">
                          <a:solidFill>
                            <a:schemeClr val="tx1"/>
                          </a:solidFill>
                          <a:latin typeface="Arial" panose="020B0604020202020204" pitchFamily="34" charset="0"/>
                          <a:cs typeface="Arial" panose="020B0604020202020204" pitchFamily="34" charset="0"/>
                        </a:rPr>
                        <a:t> </a:t>
                      </a:r>
                    </a:p>
                  </a:txBody>
                  <a:tcPr marR="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2"/>
                  </a:ext>
                </a:extLst>
              </a:tr>
            </a:tbl>
          </a:graphicData>
        </a:graphic>
      </p:graphicFrame>
      <p:pic>
        <p:nvPicPr>
          <p:cNvPr id="9" name="Picture 8"/>
          <p:cNvPicPr>
            <a:picLocks noChangeAspect="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65196" t="19286" r="15278" b="75347"/>
          <a:stretch/>
        </p:blipFill>
        <p:spPr>
          <a:xfrm>
            <a:off x="5067300" y="3587368"/>
            <a:ext cx="1517650" cy="539751"/>
          </a:xfrm>
          <a:prstGeom prst="rect">
            <a:avLst/>
          </a:prstGeom>
        </p:spPr>
      </p:pic>
    </p:spTree>
    <p:extLst>
      <p:ext uri="{BB962C8B-B14F-4D97-AF65-F5344CB8AC3E}">
        <p14:creationId xmlns:p14="http://schemas.microsoft.com/office/powerpoint/2010/main" val="218624579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a:t>Quick Reference Guide</a:t>
            </a:r>
            <a:r>
              <a:rPr lang="en-US" dirty="0"/>
              <a:t>: SERVICE</a:t>
            </a:r>
          </a:p>
        </p:txBody>
      </p:sp>
      <p:sp>
        <p:nvSpPr>
          <p:cNvPr id="5" name="Slide Number Placeholder 4"/>
          <p:cNvSpPr>
            <a:spLocks noGrp="1"/>
          </p:cNvSpPr>
          <p:nvPr>
            <p:ph type="sldNum" sz="quarter" idx="4"/>
          </p:nvPr>
        </p:nvSpPr>
        <p:spPr/>
        <p:txBody>
          <a:bodyPr/>
          <a:lstStyle/>
          <a:p>
            <a:fld id="{7749E63D-D648-FD44-8A88-2CC5333ECCD2}" type="slidenum">
              <a:rPr lang="en-US" smtClean="0"/>
              <a:pPr/>
              <a:t>42</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2340731727"/>
              </p:ext>
            </p:extLst>
          </p:nvPr>
        </p:nvGraphicFramePr>
        <p:xfrm>
          <a:off x="533400" y="1638300"/>
          <a:ext cx="6702552" cy="6294120"/>
        </p:xfrm>
        <a:graphic>
          <a:graphicData uri="http://schemas.openxmlformats.org/drawingml/2006/table">
            <a:tbl>
              <a:tblPr>
                <a:tableStyleId>{5C22544A-7EE6-4342-B048-85BDC9FD1C3A}</a:tableStyleId>
              </a:tblPr>
              <a:tblGrid>
                <a:gridCol w="1920240">
                  <a:extLst>
                    <a:ext uri="{9D8B030D-6E8A-4147-A177-3AD203B41FA5}">
                      <a16:colId xmlns:a16="http://schemas.microsoft.com/office/drawing/2014/main" val="20000"/>
                    </a:ext>
                  </a:extLst>
                </a:gridCol>
                <a:gridCol w="2496312">
                  <a:extLst>
                    <a:ext uri="{9D8B030D-6E8A-4147-A177-3AD203B41FA5}">
                      <a16:colId xmlns:a16="http://schemas.microsoft.com/office/drawing/2014/main" val="20001"/>
                    </a:ext>
                  </a:extLst>
                </a:gridCol>
                <a:gridCol w="2286000">
                  <a:extLst>
                    <a:ext uri="{9D8B030D-6E8A-4147-A177-3AD203B41FA5}">
                      <a16:colId xmlns:a16="http://schemas.microsoft.com/office/drawing/2014/main" val="20002"/>
                    </a:ext>
                  </a:extLst>
                </a:gridCol>
              </a:tblGrid>
              <a:tr h="457200">
                <a:tc>
                  <a:txBody>
                    <a:bodyPr/>
                    <a:lstStyle/>
                    <a:p>
                      <a:r>
                        <a:rPr lang="en-US" sz="1000" b="1" i="0" dirty="0">
                          <a:solidFill>
                            <a:schemeClr val="bg1"/>
                          </a:solidFill>
                          <a:latin typeface="Arial" panose="020B0604020202020204" pitchFamily="34" charset="0"/>
                          <a:ea typeface="Arial" charset="0"/>
                          <a:cs typeface="Arial" panose="020B0604020202020204" pitchFamily="34" charset="0"/>
                        </a:rPr>
                        <a:t>SERVICE ACTION</a:t>
                      </a:r>
                      <a:endParaRPr lang="en-US" sz="1000" b="1" dirty="0">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Arial" panose="020B0604020202020204" pitchFamily="34" charset="0"/>
                          <a:ea typeface="Arial" charset="0"/>
                          <a:cs typeface="Arial" panose="020B0604020202020204" pitchFamily="34" charset="0"/>
                        </a:rPr>
                        <a:t>POTENTIAL MITIGATION SOLUTION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r>
                        <a:rPr lang="en-US" sz="1000" b="1" i="0" kern="1200" dirty="0">
                          <a:solidFill>
                            <a:schemeClr val="bg1"/>
                          </a:solidFill>
                          <a:latin typeface="Arial" panose="020B0604020202020204" pitchFamily="34" charset="0"/>
                          <a:ea typeface="Arial" charset="0"/>
                          <a:cs typeface="Arial" panose="020B0604020202020204" pitchFamily="34" charset="0"/>
                        </a:rPr>
                        <a:t>REFERENCES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extLst>
                  <a:ext uri="{0D108BD9-81ED-4DB2-BD59-A6C34878D82A}">
                    <a16:rowId xmlns:a16="http://schemas.microsoft.com/office/drawing/2014/main" val="10000"/>
                  </a:ext>
                </a:extLst>
              </a:tr>
              <a:tr h="548640">
                <a:tc rowSpan="2">
                  <a:txBody>
                    <a:bodyPr/>
                    <a:lstStyle/>
                    <a:p>
                      <a:pPr marL="0" indent="0">
                        <a:spcAft>
                          <a:spcPts val="600"/>
                        </a:spcAft>
                      </a:pPr>
                      <a:r>
                        <a:rPr lang="en-US" sz="1000" b="0" baseline="0" dirty="0">
                          <a:solidFill>
                            <a:schemeClr val="tx1"/>
                          </a:solidFill>
                          <a:latin typeface="Arial" panose="020B0604020202020204" pitchFamily="34" charset="0"/>
                          <a:cs typeface="Arial" panose="020B0604020202020204" pitchFamily="34" charset="0"/>
                        </a:rPr>
                        <a:t>Contact your </a:t>
                      </a:r>
                      <a:br>
                        <a:rPr lang="en-US" sz="1000" b="0" baseline="0" dirty="0">
                          <a:solidFill>
                            <a:schemeClr val="tx1"/>
                          </a:solidFill>
                          <a:latin typeface="Arial" panose="020B0604020202020204" pitchFamily="34" charset="0"/>
                          <a:cs typeface="Arial" panose="020B0604020202020204" pitchFamily="34" charset="0"/>
                        </a:rPr>
                      </a:br>
                      <a:r>
                        <a:rPr lang="en-US" sz="1000" b="0" baseline="0" dirty="0">
                          <a:solidFill>
                            <a:schemeClr val="tx1"/>
                          </a:solidFill>
                          <a:latin typeface="Arial" panose="020B0604020202020204" pitchFamily="34" charset="0"/>
                          <a:cs typeface="Arial" panose="020B0604020202020204" pitchFamily="34" charset="0"/>
                        </a:rPr>
                        <a:t>Local Emergency Management Office</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300"/>
                        </a:spcBef>
                        <a:spcAft>
                          <a:spcPts val="30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Contact your local emergency management office to identify emergency management personnel and resources in your area.</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rowSpan="2">
                  <a:txBody>
                    <a:bodyPr/>
                    <a:lstStyle/>
                    <a:p>
                      <a:pPr>
                        <a:spcBef>
                          <a:spcPts val="300"/>
                        </a:spcBef>
                        <a:spcAft>
                          <a:spcPts val="300"/>
                        </a:spcAft>
                      </a:pPr>
                      <a:endParaRPr lang="en-US" sz="1000" b="0" i="1" dirty="0">
                        <a:solidFill>
                          <a:schemeClr val="tx1"/>
                        </a:solidFill>
                        <a:latin typeface="Arial" panose="020B0604020202020204" pitchFamily="34" charset="0"/>
                        <a:cs typeface="Arial" panose="020B0604020202020204" pitchFamily="34" charset="0"/>
                      </a:endParaRPr>
                    </a:p>
                    <a:p>
                      <a:pPr>
                        <a:spcBef>
                          <a:spcPts val="300"/>
                        </a:spcBef>
                        <a:spcAft>
                          <a:spcPts val="300"/>
                        </a:spcAft>
                      </a:pPr>
                      <a:endParaRPr lang="en-US" sz="1000" b="0" i="1" dirty="0">
                        <a:solidFill>
                          <a:schemeClr val="tx1"/>
                        </a:solidFill>
                        <a:latin typeface="Arial" panose="020B0604020202020204" pitchFamily="34" charset="0"/>
                        <a:cs typeface="Arial" panose="020B0604020202020204" pitchFamily="34" charset="0"/>
                      </a:endParaRPr>
                    </a:p>
                    <a:p>
                      <a:pPr>
                        <a:spcBef>
                          <a:spcPts val="300"/>
                        </a:spcBef>
                        <a:spcAft>
                          <a:spcPts val="300"/>
                        </a:spcAft>
                      </a:pPr>
                      <a:endParaRPr lang="en-US" sz="1000" b="0" i="1" dirty="0">
                        <a:solidFill>
                          <a:schemeClr val="tx1"/>
                        </a:solidFill>
                        <a:latin typeface="Arial" panose="020B0604020202020204" pitchFamily="34" charset="0"/>
                        <a:cs typeface="Arial" panose="020B0604020202020204" pitchFamily="34" charset="0"/>
                      </a:endParaRPr>
                    </a:p>
                    <a:p>
                      <a:pPr>
                        <a:spcBef>
                          <a:spcPts val="300"/>
                        </a:spcBef>
                        <a:spcAft>
                          <a:spcPts val="300"/>
                        </a:spcAft>
                      </a:pPr>
                      <a:r>
                        <a:rPr lang="en-US" sz="1000" b="0" i="1" dirty="0">
                          <a:solidFill>
                            <a:schemeClr val="tx1"/>
                          </a:solidFill>
                          <a:latin typeface="Arial" panose="020B0604020202020204" pitchFamily="34" charset="0"/>
                          <a:cs typeface="Arial" panose="020B0604020202020204" pitchFamily="34" charset="0"/>
                        </a:rPr>
                        <a:t>Emergency Management Agencies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1"/>
                  </a:ext>
                </a:extLst>
              </a:tr>
              <a:tr h="548640">
                <a:tc vMerge="1">
                  <a:txBody>
                    <a:bodyPr/>
                    <a:lstStyle/>
                    <a:p>
                      <a:pPr marL="0" indent="0">
                        <a:spcAft>
                          <a:spcPts val="600"/>
                        </a:spcAft>
                      </a:pPr>
                      <a:endParaRPr lang="en-US" sz="1000" b="0" baseline="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300"/>
                        </a:spcBef>
                        <a:spcAft>
                          <a:spcPts val="30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Contact your local emergency management office during your disaster planning to learn how you may provide service(s) before and after a disaster strikes. Include this information in your Business Continuity Plan.</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vMerge="1">
                  <a:txBody>
                    <a:bodyPr/>
                    <a:lstStyle/>
                    <a:p>
                      <a:pPr>
                        <a:spcBef>
                          <a:spcPts val="300"/>
                        </a:spcBef>
                        <a:spcAft>
                          <a:spcPts val="300"/>
                        </a:spcAft>
                      </a:pPr>
                      <a:endParaRPr lang="en-US" sz="1000" b="0" i="1"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2"/>
                  </a:ext>
                </a:extLst>
              </a:tr>
              <a:tr h="548640">
                <a:tc>
                  <a:txBody>
                    <a:bodyPr/>
                    <a:lstStyle/>
                    <a:p>
                      <a:pPr marL="0" indent="0">
                        <a:spcAft>
                          <a:spcPts val="600"/>
                        </a:spcAft>
                      </a:pPr>
                      <a:r>
                        <a:rPr lang="en-US" sz="1000" b="0" baseline="0" dirty="0">
                          <a:solidFill>
                            <a:schemeClr val="tx1"/>
                          </a:solidFill>
                          <a:latin typeface="Arial" panose="020B0604020202020204" pitchFamily="34" charset="0"/>
                          <a:cs typeface="Arial" panose="020B0604020202020204" pitchFamily="34" charset="0"/>
                        </a:rPr>
                        <a:t>Identify Ways to Engage and Participate in your Community</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300"/>
                        </a:spcBef>
                        <a:spcAft>
                          <a:spcPts val="30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In addition to preparing your organization, it is important to understand your local and tribal community emergency operations plans and to work with other organizations in your community or tribe. Opportunities to participate in whole community planning include the following:</a:t>
                      </a:r>
                    </a:p>
                    <a:p>
                      <a:pPr marL="120650" marR="0" indent="-120650" algn="l" defTabSz="457200" rtl="0" eaLnBrk="1" fontAlgn="auto" latinLnBrk="0" hangingPunct="1">
                        <a:lnSpc>
                          <a:spcPct val="100000"/>
                        </a:lnSpc>
                        <a:spcBef>
                          <a:spcPts val="300"/>
                        </a:spcBef>
                        <a:spcAft>
                          <a:spcPts val="300"/>
                        </a:spcAft>
                        <a:buClrTx/>
                        <a:buSzTx/>
                        <a:buFont typeface="Arial" panose="020B0604020202020204" pitchFamily="34" charset="0"/>
                        <a:buChar char="•"/>
                        <a:tabLst/>
                        <a:defRPr/>
                      </a:pPr>
                      <a:r>
                        <a:rPr lang="en-US" sz="1000" b="0" dirty="0">
                          <a:solidFill>
                            <a:schemeClr val="tx1"/>
                          </a:solidFill>
                          <a:latin typeface="Arial" panose="020B0604020202020204" pitchFamily="34" charset="0"/>
                          <a:cs typeface="Arial" panose="020B0604020202020204" pitchFamily="34" charset="0"/>
                        </a:rPr>
                        <a:t>Learn about public-private partnerships.</a:t>
                      </a:r>
                    </a:p>
                    <a:p>
                      <a:pPr marL="120650" marR="0" indent="-120650" algn="l" defTabSz="457200" rtl="0" eaLnBrk="1" fontAlgn="auto" latinLnBrk="0" hangingPunct="1">
                        <a:lnSpc>
                          <a:spcPct val="100000"/>
                        </a:lnSpc>
                        <a:spcBef>
                          <a:spcPts val="300"/>
                        </a:spcBef>
                        <a:spcAft>
                          <a:spcPts val="300"/>
                        </a:spcAft>
                        <a:buClrTx/>
                        <a:buSzTx/>
                        <a:buFont typeface="Arial" panose="020B0604020202020204" pitchFamily="34" charset="0"/>
                        <a:buChar char="•"/>
                        <a:tabLst/>
                        <a:defRPr/>
                      </a:pPr>
                      <a:r>
                        <a:rPr lang="en-US" sz="1000" b="0" dirty="0">
                          <a:solidFill>
                            <a:schemeClr val="tx1"/>
                          </a:solidFill>
                          <a:latin typeface="Arial" panose="020B0604020202020204" pitchFamily="34" charset="0"/>
                          <a:cs typeface="Arial" panose="020B0604020202020204" pitchFamily="34" charset="0"/>
                        </a:rPr>
                        <a:t>Participate in local or tribal organizations that make your community a safer and more prepared place to live and do business, such </a:t>
                      </a:r>
                      <a:br>
                        <a:rPr lang="en-US" sz="1000" b="0" dirty="0">
                          <a:solidFill>
                            <a:schemeClr val="tx1"/>
                          </a:solidFill>
                          <a:latin typeface="Arial" panose="020B0604020202020204" pitchFamily="34" charset="0"/>
                          <a:cs typeface="Arial" panose="020B0604020202020204" pitchFamily="34" charset="0"/>
                        </a:rPr>
                      </a:br>
                      <a:r>
                        <a:rPr lang="en-US" sz="1000" b="0" dirty="0">
                          <a:solidFill>
                            <a:schemeClr val="tx1"/>
                          </a:solidFill>
                          <a:latin typeface="Arial" panose="020B0604020202020204" pitchFamily="34" charset="0"/>
                          <a:cs typeface="Arial" panose="020B0604020202020204" pitchFamily="34" charset="0"/>
                        </a:rPr>
                        <a:t>as your local Citizen Corps Council, hazard mitigation planning team, or local and tribal Community Emergency Response Team (CERT). </a:t>
                      </a:r>
                    </a:p>
                    <a:p>
                      <a:pPr marL="120650" marR="0" indent="-120650" algn="l" defTabSz="457200" rtl="0" eaLnBrk="1" fontAlgn="auto" latinLnBrk="0" hangingPunct="1">
                        <a:lnSpc>
                          <a:spcPct val="100000"/>
                        </a:lnSpc>
                        <a:spcBef>
                          <a:spcPts val="300"/>
                        </a:spcBef>
                        <a:spcAft>
                          <a:spcPts val="300"/>
                        </a:spcAft>
                        <a:buClrTx/>
                        <a:buSzTx/>
                        <a:buFont typeface="Arial" panose="020B0604020202020204" pitchFamily="34" charset="0"/>
                        <a:buChar char="•"/>
                        <a:tabLst/>
                        <a:defRPr/>
                      </a:pPr>
                      <a:r>
                        <a:rPr lang="en-US" sz="1000" b="0" dirty="0">
                          <a:solidFill>
                            <a:schemeClr val="tx1"/>
                          </a:solidFill>
                          <a:latin typeface="Arial" panose="020B0604020202020204" pitchFamily="34" charset="0"/>
                          <a:cs typeface="Arial" panose="020B0604020202020204" pitchFamily="34" charset="0"/>
                        </a:rPr>
                        <a:t>Citizen Corps Council includes representatives from all sectors </a:t>
                      </a:r>
                      <a:br>
                        <a:rPr lang="en-US" sz="1000" b="0" dirty="0">
                          <a:solidFill>
                            <a:schemeClr val="tx1"/>
                          </a:solidFill>
                          <a:latin typeface="Arial" panose="020B0604020202020204" pitchFamily="34" charset="0"/>
                          <a:cs typeface="Arial" panose="020B0604020202020204" pitchFamily="34" charset="0"/>
                        </a:rPr>
                      </a:br>
                      <a:r>
                        <a:rPr lang="en-US" sz="1000" b="0" dirty="0">
                          <a:solidFill>
                            <a:schemeClr val="tx1"/>
                          </a:solidFill>
                          <a:latin typeface="Arial" panose="020B0604020202020204" pitchFamily="34" charset="0"/>
                          <a:cs typeface="Arial" panose="020B0604020202020204" pitchFamily="34" charset="0"/>
                        </a:rPr>
                        <a:t>of the community. This whole community membership helps to ensure the community perspective </a:t>
                      </a:r>
                      <a:br>
                        <a:rPr lang="en-US" sz="1000" b="0" dirty="0">
                          <a:solidFill>
                            <a:schemeClr val="tx1"/>
                          </a:solidFill>
                          <a:latin typeface="Arial" panose="020B0604020202020204" pitchFamily="34" charset="0"/>
                          <a:cs typeface="Arial" panose="020B0604020202020204" pitchFamily="34" charset="0"/>
                        </a:rPr>
                      </a:br>
                      <a:r>
                        <a:rPr lang="en-US" sz="1000" b="0" dirty="0">
                          <a:solidFill>
                            <a:schemeClr val="tx1"/>
                          </a:solidFill>
                          <a:latin typeface="Arial" panose="020B0604020202020204" pitchFamily="34" charset="0"/>
                          <a:cs typeface="Arial" panose="020B0604020202020204" pitchFamily="34" charset="0"/>
                        </a:rPr>
                        <a:t>is reflected in local emergency management practices.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spcBef>
                          <a:spcPts val="0"/>
                        </a:spcBef>
                        <a:spcAft>
                          <a:spcPts val="700"/>
                        </a:spcAft>
                      </a:pPr>
                      <a:endParaRPr lang="en-US" sz="1000" b="0" i="1" dirty="0">
                        <a:solidFill>
                          <a:schemeClr val="tx1"/>
                        </a:solidFill>
                        <a:latin typeface="Arial" panose="020B0604020202020204" pitchFamily="34" charset="0"/>
                        <a:cs typeface="Arial" panose="020B0604020202020204" pitchFamily="34" charset="0"/>
                      </a:endParaRPr>
                    </a:p>
                    <a:p>
                      <a:pPr>
                        <a:spcBef>
                          <a:spcPts val="0"/>
                        </a:spcBef>
                        <a:spcAft>
                          <a:spcPts val="700"/>
                        </a:spcAft>
                      </a:pPr>
                      <a:endParaRPr lang="en-US" sz="1000" b="0" i="1" dirty="0">
                        <a:solidFill>
                          <a:schemeClr val="tx1"/>
                        </a:solidFill>
                        <a:latin typeface="Arial" panose="020B0604020202020204" pitchFamily="34" charset="0"/>
                        <a:cs typeface="Arial" panose="020B0604020202020204" pitchFamily="34" charset="0"/>
                      </a:endParaRPr>
                    </a:p>
                    <a:p>
                      <a:pPr>
                        <a:spcBef>
                          <a:spcPts val="0"/>
                        </a:spcBef>
                        <a:spcAft>
                          <a:spcPts val="700"/>
                        </a:spcAft>
                      </a:pPr>
                      <a:endParaRPr lang="en-US" sz="1000" b="0" i="1" dirty="0">
                        <a:solidFill>
                          <a:schemeClr val="tx1"/>
                        </a:solidFill>
                        <a:latin typeface="Arial" panose="020B0604020202020204" pitchFamily="34" charset="0"/>
                        <a:cs typeface="Arial" panose="020B0604020202020204" pitchFamily="34" charset="0"/>
                      </a:endParaRPr>
                    </a:p>
                    <a:p>
                      <a:pPr>
                        <a:spcBef>
                          <a:spcPts val="0"/>
                        </a:spcBef>
                        <a:spcAft>
                          <a:spcPts val="700"/>
                        </a:spcAft>
                      </a:pPr>
                      <a:endParaRPr lang="en-US" sz="1000" b="0" i="0" dirty="0">
                        <a:solidFill>
                          <a:schemeClr val="tx1"/>
                        </a:solidFill>
                        <a:latin typeface="Arial" panose="020B0604020202020204" pitchFamily="34" charset="0"/>
                        <a:cs typeface="Arial" panose="020B0604020202020204" pitchFamily="34" charset="0"/>
                      </a:endParaRPr>
                    </a:p>
                    <a:p>
                      <a:pPr>
                        <a:spcBef>
                          <a:spcPts val="0"/>
                        </a:spcBef>
                        <a:spcAft>
                          <a:spcPts val="700"/>
                        </a:spcAft>
                      </a:pPr>
                      <a:endParaRPr lang="en-US" sz="1000" b="0" i="0" dirty="0">
                        <a:solidFill>
                          <a:schemeClr val="tx1"/>
                        </a:solidFill>
                        <a:latin typeface="Arial" panose="020B0604020202020204" pitchFamily="34" charset="0"/>
                        <a:cs typeface="Arial" panose="020B0604020202020204" pitchFamily="34" charset="0"/>
                      </a:endParaRPr>
                    </a:p>
                    <a:p>
                      <a:pPr>
                        <a:spcBef>
                          <a:spcPts val="0"/>
                        </a:spcBef>
                        <a:spcAft>
                          <a:spcPts val="700"/>
                        </a:spcAft>
                      </a:pPr>
                      <a:endParaRPr lang="en-US" sz="1000" b="0" i="0" dirty="0">
                        <a:solidFill>
                          <a:schemeClr val="tx1"/>
                        </a:solidFill>
                        <a:latin typeface="Arial" panose="020B0604020202020204" pitchFamily="34" charset="0"/>
                        <a:cs typeface="Arial" panose="020B0604020202020204" pitchFamily="34" charset="0"/>
                      </a:endParaRPr>
                    </a:p>
                    <a:p>
                      <a:pPr>
                        <a:spcBef>
                          <a:spcPts val="0"/>
                        </a:spcBef>
                        <a:spcAft>
                          <a:spcPts val="700"/>
                        </a:spcAft>
                      </a:pPr>
                      <a:endParaRPr lang="en-US" sz="1000" b="0" i="0" dirty="0">
                        <a:solidFill>
                          <a:schemeClr val="tx1"/>
                        </a:solidFill>
                        <a:latin typeface="Arial" panose="020B0604020202020204" pitchFamily="34" charset="0"/>
                        <a:cs typeface="Arial" panose="020B0604020202020204" pitchFamily="34" charset="0"/>
                      </a:endParaRPr>
                    </a:p>
                    <a:p>
                      <a:pPr>
                        <a:spcBef>
                          <a:spcPts val="0"/>
                        </a:spcBef>
                        <a:spcAft>
                          <a:spcPts val="700"/>
                        </a:spcAft>
                      </a:pPr>
                      <a:r>
                        <a:rPr lang="en-US" sz="1000" b="0" i="0" dirty="0">
                          <a:solidFill>
                            <a:schemeClr val="tx1"/>
                          </a:solidFill>
                          <a:latin typeface="Arial" panose="020B0604020202020204" pitchFamily="34" charset="0"/>
                          <a:cs typeface="Arial" panose="020B0604020202020204" pitchFamily="34" charset="0"/>
                        </a:rPr>
                        <a:t>FEMA. </a:t>
                      </a:r>
                      <a:r>
                        <a:rPr lang="en-US" sz="1000" b="0" i="1" dirty="0">
                          <a:solidFill>
                            <a:schemeClr val="tx1"/>
                          </a:solidFill>
                          <a:latin typeface="Arial" panose="020B0604020202020204" pitchFamily="34" charset="0"/>
                          <a:cs typeface="Arial" panose="020B0604020202020204" pitchFamily="34" charset="0"/>
                        </a:rPr>
                        <a:t>Prepare Your Organization for a Hurricane </a:t>
                      </a:r>
                      <a:r>
                        <a:rPr lang="en-US" sz="1000" b="0" i="1" dirty="0" err="1">
                          <a:solidFill>
                            <a:schemeClr val="tx1"/>
                          </a:solidFill>
                          <a:latin typeface="Arial" panose="020B0604020202020204" pitchFamily="34" charset="0"/>
                          <a:cs typeface="Arial" panose="020B0604020202020204" pitchFamily="34" charset="0"/>
                        </a:rPr>
                        <a:t>Playbook.</a:t>
                      </a:r>
                      <a:r>
                        <a:rPr lang="en-US" sz="1000" b="0" i="0" dirty="0" err="1">
                          <a:solidFill>
                            <a:schemeClr val="tx1"/>
                          </a:solidFill>
                          <a:latin typeface="Arial" panose="020B0604020202020204" pitchFamily="34" charset="0"/>
                          <a:cs typeface="Arial" panose="020B0604020202020204" pitchFamily="34" charset="0"/>
                        </a:rPr>
                        <a:t>America’s</a:t>
                      </a:r>
                      <a:r>
                        <a:rPr lang="en-US" sz="1000" b="0" i="0" dirty="0">
                          <a:solidFill>
                            <a:schemeClr val="tx1"/>
                          </a:solidFill>
                          <a:latin typeface="Arial" panose="020B0604020202020204" pitchFamily="34" charset="0"/>
                          <a:cs typeface="Arial" panose="020B0604020202020204" pitchFamily="34" charset="0"/>
                        </a:rPr>
                        <a:t> PrepareAthon!</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3"/>
                  </a:ext>
                </a:extLst>
              </a:tr>
            </a:tbl>
          </a:graphicData>
        </a:graphic>
      </p:graphicFrame>
      <p:pic>
        <p:nvPicPr>
          <p:cNvPr id="8" name="Picture 7"/>
          <p:cNvPicPr>
            <a:picLocks noChangeAspect="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65196" t="19286" r="15278" b="75347"/>
          <a:stretch/>
        </p:blipFill>
        <p:spPr>
          <a:xfrm>
            <a:off x="5067300" y="2184399"/>
            <a:ext cx="1517650" cy="539751"/>
          </a:xfrm>
          <a:prstGeom prst="rect">
            <a:avLst/>
          </a:prstGeom>
        </p:spPr>
      </p:pic>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l="64303" t="17310" r="18775" b="66252"/>
          <a:stretch/>
        </p:blipFill>
        <p:spPr>
          <a:xfrm>
            <a:off x="5022937" y="3832964"/>
            <a:ext cx="1315234" cy="1653435"/>
          </a:xfrm>
          <a:prstGeom prst="rect">
            <a:avLst/>
          </a:prstGeom>
        </p:spPr>
      </p:pic>
    </p:spTree>
    <p:extLst>
      <p:ext uri="{BB962C8B-B14F-4D97-AF65-F5344CB8AC3E}">
        <p14:creationId xmlns:p14="http://schemas.microsoft.com/office/powerpoint/2010/main" val="317987789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TAKE ACTION</a:t>
            </a:r>
          </a:p>
        </p:txBody>
      </p:sp>
    </p:spTree>
    <p:extLst>
      <p:ext uri="{BB962C8B-B14F-4D97-AF65-F5344CB8AC3E}">
        <p14:creationId xmlns:p14="http://schemas.microsoft.com/office/powerpoint/2010/main" val="352713377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64625" t="58406"/>
          <a:stretch/>
        </p:blipFill>
        <p:spPr>
          <a:xfrm>
            <a:off x="5022936" y="5874707"/>
            <a:ext cx="2749463" cy="4183692"/>
          </a:xfrm>
          <a:prstGeom prst="rect">
            <a:avLst/>
          </a:prstGeom>
        </p:spPr>
      </p:pic>
      <p:sp>
        <p:nvSpPr>
          <p:cNvPr id="2" name="Title 1"/>
          <p:cNvSpPr>
            <a:spLocks noGrp="1"/>
          </p:cNvSpPr>
          <p:nvPr>
            <p:ph type="title"/>
          </p:nvPr>
        </p:nvSpPr>
        <p:spPr>
          <a:xfrm>
            <a:off x="1496290" y="744728"/>
            <a:ext cx="4599709" cy="600456"/>
          </a:xfrm>
        </p:spPr>
        <p:txBody>
          <a:bodyPr/>
          <a:lstStyle/>
          <a:p>
            <a:r>
              <a:rPr lang="en-US" dirty="0"/>
              <a:t>Take Action</a:t>
            </a:r>
            <a:endParaRPr lang="en-US" i="1" dirty="0"/>
          </a:p>
        </p:txBody>
      </p:sp>
      <p:sp>
        <p:nvSpPr>
          <p:cNvPr id="3" name="Slide Number Placeholder 2"/>
          <p:cNvSpPr>
            <a:spLocks noGrp="1"/>
          </p:cNvSpPr>
          <p:nvPr>
            <p:ph type="sldNum" sz="quarter" idx="4"/>
          </p:nvPr>
        </p:nvSpPr>
        <p:spPr/>
        <p:txBody>
          <a:bodyPr/>
          <a:lstStyle/>
          <a:p>
            <a:fld id="{7749E63D-D648-FD44-8A88-2CC5333ECCD2}" type="slidenum">
              <a:rPr lang="en-US" smtClean="0"/>
              <a:pPr/>
              <a:t>44</a:t>
            </a:fld>
            <a:endParaRPr lang="en-US" dirty="0"/>
          </a:p>
        </p:txBody>
      </p:sp>
      <p:sp>
        <p:nvSpPr>
          <p:cNvPr id="6" name="Title 1"/>
          <p:cNvSpPr txBox="1">
            <a:spLocks/>
          </p:cNvSpPr>
          <p:nvPr/>
        </p:nvSpPr>
        <p:spPr>
          <a:xfrm>
            <a:off x="533400" y="1655064"/>
            <a:ext cx="6705600" cy="1600438"/>
          </a:xfrm>
          <a:prstGeom prst="rect">
            <a:avLst/>
          </a:prstGeom>
        </p:spPr>
        <p:txBody>
          <a:bodyPr lIns="0" rIns="0" anchor="t" anchorCtr="0">
            <a:spAutoFit/>
          </a:bodyPr>
          <a:lstStyle>
            <a:defPPr>
              <a:defRPr lang="en-US"/>
            </a:defPPr>
            <a:lvl1pPr>
              <a:spcBef>
                <a:spcPct val="0"/>
              </a:spcBef>
              <a:buNone/>
              <a:defRPr sz="1200">
                <a:solidFill>
                  <a:prstClr val="black">
                    <a:lumMod val="65000"/>
                    <a:lumOff val="35000"/>
                  </a:prstClr>
                </a:solidFill>
                <a:latin typeface="Arial" panose="020B0604020202020204" pitchFamily="34" charset="0"/>
                <a:ea typeface="Calibri Light" charset="0"/>
                <a:cs typeface="Arial" panose="020B0604020202020204" pitchFamily="34" charset="0"/>
              </a:defRPr>
            </a:lvl1pPr>
          </a:lstStyle>
          <a:p>
            <a:pPr marL="228600" indent="-228600">
              <a:spcAft>
                <a:spcPts val="600"/>
              </a:spcAft>
              <a:buFont typeface="+mj-lt"/>
              <a:buAutoNum type="arabicPeriod"/>
            </a:pPr>
            <a:r>
              <a:rPr lang="en-US" sz="1100" dirty="0">
                <a:solidFill>
                  <a:schemeClr val="tx1"/>
                </a:solidFill>
              </a:rPr>
              <a:t>Make sure that your Preparedness and Mitigation Project Plan is approved by the building owner if you are leasing or renting your building. Always check with your local building department to secure required permits prior to performing any retrofitting or other mitigation activity.</a:t>
            </a:r>
          </a:p>
          <a:p>
            <a:pPr marL="228600" indent="-228600">
              <a:spcAft>
                <a:spcPts val="600"/>
              </a:spcAft>
              <a:buFont typeface="+mj-lt"/>
              <a:buAutoNum type="arabicPeriod"/>
            </a:pPr>
            <a:r>
              <a:rPr lang="en-US" sz="1100" dirty="0">
                <a:solidFill>
                  <a:schemeClr val="tx1"/>
                </a:solidFill>
              </a:rPr>
              <a:t>Perform preparedness and mitigation activities as prioritized in the Preparedness and Mitigation Project Plan. Document your preparedness and mitigation as instructed in the applications for </a:t>
            </a:r>
            <a:r>
              <a:rPr lang="en-US" sz="1100" dirty="0">
                <a:solidFill>
                  <a:srgbClr val="832B40"/>
                </a:solidFill>
              </a:rPr>
              <a:t>STAFF</a:t>
            </a:r>
            <a:r>
              <a:rPr lang="en-US" sz="1100" dirty="0">
                <a:solidFill>
                  <a:schemeClr val="tx1"/>
                </a:solidFill>
              </a:rPr>
              <a:t>, </a:t>
            </a:r>
            <a:r>
              <a:rPr lang="en-US" sz="1100" dirty="0">
                <a:solidFill>
                  <a:srgbClr val="832B40"/>
                </a:solidFill>
              </a:rPr>
              <a:t>SURROUNDINGS</a:t>
            </a:r>
            <a:r>
              <a:rPr lang="en-US" sz="1100" dirty="0">
                <a:solidFill>
                  <a:schemeClr val="tx1"/>
                </a:solidFill>
              </a:rPr>
              <a:t>, </a:t>
            </a:r>
            <a:r>
              <a:rPr lang="en-US" sz="1100" dirty="0">
                <a:solidFill>
                  <a:srgbClr val="832B40"/>
                </a:solidFill>
              </a:rPr>
              <a:t>SPACE</a:t>
            </a:r>
            <a:r>
              <a:rPr lang="en-US" sz="1100" dirty="0">
                <a:solidFill>
                  <a:schemeClr val="tx1"/>
                </a:solidFill>
              </a:rPr>
              <a:t>, </a:t>
            </a:r>
            <a:r>
              <a:rPr lang="en-US" sz="1100" dirty="0">
                <a:solidFill>
                  <a:srgbClr val="832B40"/>
                </a:solidFill>
              </a:rPr>
              <a:t>SYSTEMS</a:t>
            </a:r>
            <a:r>
              <a:rPr lang="en-US" sz="1100" dirty="0">
                <a:solidFill>
                  <a:schemeClr val="tx1"/>
                </a:solidFill>
              </a:rPr>
              <a:t>, </a:t>
            </a:r>
            <a:r>
              <a:rPr lang="en-US" sz="1100" dirty="0">
                <a:solidFill>
                  <a:srgbClr val="832B40"/>
                </a:solidFill>
              </a:rPr>
              <a:t>STRUCTURE</a:t>
            </a:r>
            <a:r>
              <a:rPr lang="en-US" sz="1100" dirty="0">
                <a:solidFill>
                  <a:schemeClr val="tx1"/>
                </a:solidFill>
              </a:rPr>
              <a:t>, and </a:t>
            </a:r>
            <a:r>
              <a:rPr lang="en-US" sz="1100" dirty="0">
                <a:solidFill>
                  <a:srgbClr val="832B40"/>
                </a:solidFill>
              </a:rPr>
              <a:t>SERVICE</a:t>
            </a:r>
            <a:r>
              <a:rPr lang="en-US" sz="1100" dirty="0">
                <a:solidFill>
                  <a:schemeClr val="tx1"/>
                </a:solidFill>
              </a:rPr>
              <a:t> with signatures, photographs, receipts, or letters from an organization manager, engineer, or design professional. </a:t>
            </a:r>
          </a:p>
          <a:p>
            <a:pPr marL="228600" indent="-228600">
              <a:spcAft>
                <a:spcPts val="600"/>
              </a:spcAft>
              <a:buFont typeface="+mj-lt"/>
              <a:buAutoNum type="arabicPeriod"/>
            </a:pPr>
            <a:r>
              <a:rPr lang="en-US" sz="1100" dirty="0">
                <a:solidFill>
                  <a:schemeClr val="tx1"/>
                </a:solidFill>
              </a:rPr>
              <a:t>Complete the following application and submit for recognition as a Ready Business.</a:t>
            </a:r>
          </a:p>
        </p:txBody>
      </p:sp>
      <p:sp>
        <p:nvSpPr>
          <p:cNvPr id="7" name="Subtitle 2"/>
          <p:cNvSpPr txBox="1">
            <a:spLocks/>
          </p:cNvSpPr>
          <p:nvPr/>
        </p:nvSpPr>
        <p:spPr>
          <a:xfrm>
            <a:off x="519908" y="622394"/>
            <a:ext cx="828142" cy="845123"/>
          </a:xfrm>
          <a:prstGeom prst="ellipse">
            <a:avLst/>
          </a:prstGeom>
          <a:noFill/>
          <a:ln w="25400">
            <a:solidFill>
              <a:srgbClr val="832B40"/>
            </a:solidFill>
          </a:ln>
        </p:spPr>
        <p:txBody>
          <a:bodyPr vert="horz" wrap="none" lIns="0" tIns="45720" rIns="0" bIns="45720" numCol="1" spcCol="228600" rtlCol="0" anchor="ctr" anchorCtr="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3600" b="1" dirty="0">
                <a:solidFill>
                  <a:srgbClr val="832B40"/>
                </a:solidFill>
                <a:latin typeface="Arial" panose="020B0604020202020204" pitchFamily="34" charset="0"/>
                <a:cs typeface="Arial" panose="020B0604020202020204" pitchFamily="34" charset="0"/>
              </a:rPr>
              <a:t>3</a:t>
            </a:r>
            <a:endParaRPr lang="en-US" sz="2800" dirty="0">
              <a:solidFill>
                <a:srgbClr val="832B4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6803095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
          <p:cNvSpPr txBox="1">
            <a:spLocks/>
          </p:cNvSpPr>
          <p:nvPr/>
        </p:nvSpPr>
        <p:spPr>
          <a:xfrm>
            <a:off x="533400" y="3349758"/>
            <a:ext cx="6705600" cy="2200602"/>
          </a:xfrm>
          <a:prstGeom prst="rect">
            <a:avLst/>
          </a:prstGeom>
        </p:spPr>
        <p:txBody>
          <a:bodyPr wrap="square" lIns="0" rIns="0" anchor="t" anchorCtr="0">
            <a:spAutoFit/>
          </a:bodyPr>
          <a:lstStyle>
            <a:defPPr>
              <a:defRPr lang="en-US"/>
            </a:defPPr>
            <a:lvl1pPr>
              <a:spcBef>
                <a:spcPct val="0"/>
              </a:spcBef>
              <a:buNone/>
              <a:defRPr sz="1200">
                <a:solidFill>
                  <a:prstClr val="black">
                    <a:lumMod val="65000"/>
                    <a:lumOff val="35000"/>
                  </a:prstClr>
                </a:solidFill>
                <a:latin typeface="Arial" panose="020B0604020202020204" pitchFamily="34" charset="0"/>
                <a:ea typeface="Calibri Light" charset="0"/>
                <a:cs typeface="Arial" panose="020B0604020202020204" pitchFamily="34" charset="0"/>
              </a:defRPr>
            </a:lvl1pPr>
          </a:lstStyle>
          <a:p>
            <a:pPr>
              <a:spcBef>
                <a:spcPts val="600"/>
              </a:spcBef>
              <a:spcAft>
                <a:spcPts val="600"/>
              </a:spcAft>
            </a:pPr>
            <a:r>
              <a:rPr lang="en-US" sz="1100" b="1" dirty="0">
                <a:solidFill>
                  <a:srgbClr val="832B40"/>
                </a:solidFill>
              </a:rPr>
              <a:t>PLEASE COMPLETE:</a:t>
            </a:r>
          </a:p>
          <a:p>
            <a:pPr>
              <a:spcBef>
                <a:spcPts val="600"/>
              </a:spcBef>
              <a:spcAft>
                <a:spcPts val="600"/>
              </a:spcAft>
            </a:pPr>
            <a:r>
              <a:rPr lang="en-US" sz="1100" dirty="0">
                <a:solidFill>
                  <a:schemeClr val="tx1"/>
                </a:solidFill>
              </a:rPr>
              <a:t>Organization Name:</a:t>
            </a:r>
          </a:p>
          <a:p>
            <a:pPr>
              <a:spcBef>
                <a:spcPts val="600"/>
              </a:spcBef>
              <a:spcAft>
                <a:spcPts val="600"/>
              </a:spcAft>
            </a:pPr>
            <a:r>
              <a:rPr lang="en-US" sz="1100" dirty="0">
                <a:solidFill>
                  <a:schemeClr val="tx1"/>
                </a:solidFill>
              </a:rPr>
              <a:t>Owner/Manager:</a:t>
            </a:r>
          </a:p>
          <a:p>
            <a:pPr>
              <a:spcBef>
                <a:spcPts val="600"/>
              </a:spcBef>
              <a:spcAft>
                <a:spcPts val="600"/>
              </a:spcAft>
            </a:pPr>
            <a:r>
              <a:rPr lang="en-US" sz="1100" dirty="0">
                <a:solidFill>
                  <a:schemeClr val="tx1"/>
                </a:solidFill>
              </a:rPr>
              <a:t>Address:</a:t>
            </a:r>
          </a:p>
          <a:p>
            <a:pPr>
              <a:spcBef>
                <a:spcPts val="600"/>
              </a:spcBef>
              <a:spcAft>
                <a:spcPts val="600"/>
              </a:spcAft>
              <a:tabLst>
                <a:tab pos="3709988" algn="l"/>
              </a:tabLst>
            </a:pPr>
            <a:r>
              <a:rPr lang="en-US" sz="1100" dirty="0">
                <a:solidFill>
                  <a:schemeClr val="tx1"/>
                </a:solidFill>
              </a:rPr>
              <a:t>Phone Number:	Fax:</a:t>
            </a:r>
          </a:p>
          <a:p>
            <a:pPr>
              <a:spcBef>
                <a:spcPts val="600"/>
              </a:spcBef>
              <a:spcAft>
                <a:spcPts val="600"/>
              </a:spcAft>
            </a:pPr>
            <a:r>
              <a:rPr lang="en-US" sz="1100" dirty="0">
                <a:solidFill>
                  <a:schemeClr val="tx1"/>
                </a:solidFill>
              </a:rPr>
              <a:t>Email:</a:t>
            </a:r>
          </a:p>
          <a:p>
            <a:pPr>
              <a:spcBef>
                <a:spcPts val="600"/>
              </a:spcBef>
              <a:spcAft>
                <a:spcPts val="600"/>
              </a:spcAft>
            </a:pPr>
            <a:r>
              <a:rPr lang="en-US" sz="1100" dirty="0">
                <a:solidFill>
                  <a:schemeClr val="tx1"/>
                </a:solidFill>
              </a:rPr>
              <a:t>Organization Website URL:</a:t>
            </a:r>
          </a:p>
        </p:txBody>
      </p:sp>
      <p:sp>
        <p:nvSpPr>
          <p:cNvPr id="2" name="Title 1"/>
          <p:cNvSpPr>
            <a:spLocks noGrp="1"/>
          </p:cNvSpPr>
          <p:nvPr>
            <p:ph type="title"/>
          </p:nvPr>
        </p:nvSpPr>
        <p:spPr/>
        <p:txBody>
          <a:bodyPr/>
          <a:lstStyle/>
          <a:p>
            <a:r>
              <a:rPr lang="en-US" dirty="0"/>
              <a:t>Take Action: Ready Business Applications </a:t>
            </a:r>
          </a:p>
        </p:txBody>
      </p:sp>
      <p:sp>
        <p:nvSpPr>
          <p:cNvPr id="4" name="Title 1"/>
          <p:cNvSpPr txBox="1">
            <a:spLocks/>
          </p:cNvSpPr>
          <p:nvPr/>
        </p:nvSpPr>
        <p:spPr>
          <a:xfrm>
            <a:off x="533400" y="1655064"/>
            <a:ext cx="6705600" cy="1615827"/>
          </a:xfrm>
          <a:prstGeom prst="rect">
            <a:avLst/>
          </a:prstGeom>
        </p:spPr>
        <p:txBody>
          <a:bodyPr wrap="square" lIns="0" rIns="0" anchor="t" anchorCtr="0">
            <a:spAutoFit/>
          </a:bodyPr>
          <a:lstStyle>
            <a:defPPr>
              <a:defRPr lang="en-US"/>
            </a:defPPr>
            <a:lvl1pPr>
              <a:spcBef>
                <a:spcPct val="0"/>
              </a:spcBef>
              <a:buNone/>
              <a:defRPr sz="1200">
                <a:solidFill>
                  <a:prstClr val="black">
                    <a:lumMod val="65000"/>
                    <a:lumOff val="35000"/>
                  </a:prstClr>
                </a:solidFill>
                <a:latin typeface="Arial" panose="020B0604020202020204" pitchFamily="34" charset="0"/>
                <a:ea typeface="Calibri Light" charset="0"/>
                <a:cs typeface="Arial" panose="020B0604020202020204" pitchFamily="34" charset="0"/>
              </a:defRPr>
            </a:lvl1pPr>
          </a:lstStyle>
          <a:p>
            <a:pPr>
              <a:spcBef>
                <a:spcPts val="0"/>
              </a:spcBef>
              <a:spcAft>
                <a:spcPts val="600"/>
              </a:spcAft>
            </a:pPr>
            <a:r>
              <a:rPr lang="en-US" b="1" dirty="0">
                <a:solidFill>
                  <a:srgbClr val="832B40"/>
                </a:solidFill>
              </a:rPr>
              <a:t>STAFF, SURROUNDINGS, SPACE, SYSTEMS, STRUCTURE, AND SERVICE APPLICATIONS </a:t>
            </a:r>
          </a:p>
          <a:p>
            <a:pPr>
              <a:spcBef>
                <a:spcPts val="0"/>
              </a:spcBef>
              <a:spcAft>
                <a:spcPts val="600"/>
              </a:spcAft>
            </a:pPr>
            <a:r>
              <a:rPr lang="en-US" sz="1100" dirty="0">
                <a:solidFill>
                  <a:schemeClr val="tx1"/>
                </a:solidFill>
              </a:rPr>
              <a:t>Now that you have taken the steps to prepare and mitigate your organization to protect customers and employees, you can gain recognition for your accomplishment by completing the application to join the Ready Business Community. </a:t>
            </a:r>
          </a:p>
          <a:p>
            <a:pPr>
              <a:spcBef>
                <a:spcPts val="0"/>
              </a:spcBef>
              <a:spcAft>
                <a:spcPts val="600"/>
              </a:spcAft>
            </a:pPr>
            <a:r>
              <a:rPr lang="en-US" sz="1100" dirty="0">
                <a:solidFill>
                  <a:schemeClr val="tx1"/>
                </a:solidFill>
              </a:rPr>
              <a:t>Once you join, you will receive a Ready Business recognition certificate, window cling, and web badge to let your customers and staff know that you are a Ready Business. In addition, your organization will be added to the list of program participants on the Ready Business website. You will also receive a sample news release that you may use to let your community know that you have taken action to prepare.</a:t>
            </a:r>
          </a:p>
        </p:txBody>
      </p:sp>
      <p:cxnSp>
        <p:nvCxnSpPr>
          <p:cNvPr id="9" name="Straight Connector 8"/>
          <p:cNvCxnSpPr/>
          <p:nvPr/>
        </p:nvCxnSpPr>
        <p:spPr>
          <a:xfrm>
            <a:off x="1850699" y="3852188"/>
            <a:ext cx="5388301" cy="0"/>
          </a:xfrm>
          <a:prstGeom prst="line">
            <a:avLst/>
          </a:prstGeom>
          <a:ln w="6350">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a:off x="1670917" y="4169688"/>
            <a:ext cx="5568083" cy="0"/>
          </a:xfrm>
          <a:prstGeom prst="line">
            <a:avLst/>
          </a:prstGeom>
          <a:ln w="6350">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a:off x="1157257" y="4487188"/>
            <a:ext cx="6081743" cy="0"/>
          </a:xfrm>
          <a:prstGeom prst="line">
            <a:avLst/>
          </a:prstGeom>
          <a:ln w="6350">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4624467" y="4804688"/>
            <a:ext cx="2614533" cy="0"/>
          </a:xfrm>
          <a:prstGeom prst="line">
            <a:avLst/>
          </a:prstGeom>
          <a:ln w="6350">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a:off x="1563049" y="4804688"/>
            <a:ext cx="2638932" cy="0"/>
          </a:xfrm>
          <a:prstGeom prst="line">
            <a:avLst/>
          </a:prstGeom>
          <a:ln w="6350">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1016000" y="5127212"/>
            <a:ext cx="6223000" cy="0"/>
          </a:xfrm>
          <a:prstGeom prst="line">
            <a:avLst/>
          </a:prstGeom>
          <a:ln w="6350">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2312993" y="5445200"/>
            <a:ext cx="4926007" cy="0"/>
          </a:xfrm>
          <a:prstGeom prst="line">
            <a:avLst/>
          </a:prstGeom>
          <a:ln w="6350">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29" name="Slide Number Placeholder 28"/>
          <p:cNvSpPr>
            <a:spLocks noGrp="1"/>
          </p:cNvSpPr>
          <p:nvPr>
            <p:ph type="sldNum" sz="quarter" idx="4"/>
          </p:nvPr>
        </p:nvSpPr>
        <p:spPr/>
        <p:txBody>
          <a:bodyPr/>
          <a:lstStyle/>
          <a:p>
            <a:fld id="{7749E63D-D648-FD44-8A88-2CC5333ECCD2}" type="slidenum">
              <a:rPr lang="en-US" smtClean="0"/>
              <a:pPr/>
              <a:t>45</a:t>
            </a:fld>
            <a:endParaRPr lang="en-US" dirty="0"/>
          </a:p>
        </p:txBody>
      </p:sp>
      <p:graphicFrame>
        <p:nvGraphicFramePr>
          <p:cNvPr id="24" name="Table 23"/>
          <p:cNvGraphicFramePr>
            <a:graphicFrameLocks noGrp="1"/>
          </p:cNvGraphicFramePr>
          <p:nvPr>
            <p:extLst>
              <p:ext uri="{D42A27DB-BD31-4B8C-83A1-F6EECF244321}">
                <p14:modId xmlns:p14="http://schemas.microsoft.com/office/powerpoint/2010/main" val="4212185196"/>
              </p:ext>
            </p:extLst>
          </p:nvPr>
        </p:nvGraphicFramePr>
        <p:xfrm>
          <a:off x="533400" y="5707400"/>
          <a:ext cx="6705600" cy="2819400"/>
        </p:xfrm>
        <a:graphic>
          <a:graphicData uri="http://schemas.openxmlformats.org/drawingml/2006/table">
            <a:tbl>
              <a:tblPr>
                <a:tableStyleId>{5C22544A-7EE6-4342-B048-85BDC9FD1C3A}</a:tableStyleId>
              </a:tblPr>
              <a:tblGrid>
                <a:gridCol w="2480153">
                  <a:extLst>
                    <a:ext uri="{9D8B030D-6E8A-4147-A177-3AD203B41FA5}">
                      <a16:colId xmlns:a16="http://schemas.microsoft.com/office/drawing/2014/main" val="20000"/>
                    </a:ext>
                  </a:extLst>
                </a:gridCol>
                <a:gridCol w="4225447">
                  <a:extLst>
                    <a:ext uri="{9D8B030D-6E8A-4147-A177-3AD203B41FA5}">
                      <a16:colId xmlns:a16="http://schemas.microsoft.com/office/drawing/2014/main" val="20001"/>
                    </a:ext>
                  </a:extLst>
                </a:gridCol>
              </a:tblGrid>
              <a:tr h="320040">
                <a:tc gridSpan="2">
                  <a:txBody>
                    <a:bodyPr/>
                    <a:lstStyle/>
                    <a:p>
                      <a:r>
                        <a:rPr lang="en-US" sz="1000" b="1" i="0" dirty="0">
                          <a:solidFill>
                            <a:schemeClr val="bg1"/>
                          </a:solidFill>
                          <a:latin typeface="Arial" panose="020B0604020202020204" pitchFamily="34" charset="0"/>
                          <a:ea typeface="Arial" charset="0"/>
                          <a:cs typeface="Arial" panose="020B0604020202020204" pitchFamily="34" charset="0"/>
                        </a:rPr>
                        <a:t>READY BUSINESS DESIGNATION LEVEL (Please indicate each level you are applying for): </a:t>
                      </a:r>
                      <a:endParaRPr lang="en-US" sz="1000" b="1" dirty="0">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hMerge="1">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kern="1200" dirty="0">
                        <a:solidFill>
                          <a:schemeClr val="bg1"/>
                        </a:solidFill>
                        <a:latin typeface="Arial" panose="020B0604020202020204" pitchFamily="34" charset="0"/>
                        <a:ea typeface="Arial" charset="0"/>
                        <a:cs typeface="Arial" panose="020B0604020202020204" pitchFamily="34" charset="0"/>
                      </a:endParaRP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3695B"/>
                    </a:solidFill>
                  </a:tcPr>
                </a:tc>
                <a:extLst>
                  <a:ext uri="{0D108BD9-81ED-4DB2-BD59-A6C34878D82A}">
                    <a16:rowId xmlns:a16="http://schemas.microsoft.com/office/drawing/2014/main" val="10000"/>
                  </a:ext>
                </a:extLst>
              </a:tr>
              <a:tr h="365760">
                <a:tc>
                  <a:txBody>
                    <a:bodyPr/>
                    <a:lstStyle/>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kumimoji="0" lang="en-US"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Ready Business – </a:t>
                      </a:r>
                      <a:r>
                        <a:rPr kumimoji="0" lang="en-US" sz="1000" b="1" i="0" u="none" strike="noStrike" kern="1200" cap="none" spc="0" normalizeH="0" baseline="0" noProof="0" dirty="0">
                          <a:ln>
                            <a:noFill/>
                          </a:ln>
                          <a:solidFill>
                            <a:srgbClr val="832B40"/>
                          </a:solidFill>
                          <a:effectLst/>
                          <a:uLnTx/>
                          <a:uFillTx/>
                          <a:latin typeface="Arial" panose="020B0604020202020204" pitchFamily="34" charset="0"/>
                          <a:ea typeface="+mn-ea"/>
                          <a:cs typeface="Arial" panose="020B0604020202020204" pitchFamily="34" charset="0"/>
                        </a:rPr>
                        <a:t>STAFF</a:t>
                      </a:r>
                      <a:r>
                        <a:rPr kumimoji="0" lang="en-US" sz="1000" b="0" i="0" u="none" strike="noStrike" kern="1200" cap="none" spc="0" normalizeH="0" baseline="0" noProof="0" dirty="0">
                          <a:ln>
                            <a:noFill/>
                          </a:ln>
                          <a:solidFill>
                            <a:srgbClr val="00567D"/>
                          </a:solidFill>
                          <a:effectLst/>
                          <a:uLnTx/>
                          <a:uFillTx/>
                          <a:latin typeface="Arial" panose="020B0604020202020204" pitchFamily="34" charset="0"/>
                          <a:ea typeface="+mn-ea"/>
                          <a:cs typeface="Arial" panose="020B0604020202020204" pitchFamily="34" charset="0"/>
                        </a:rPr>
                        <a:t>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0" kern="1200" dirty="0">
                          <a:solidFill>
                            <a:schemeClr val="dk1"/>
                          </a:solidFill>
                          <a:latin typeface="Arial" panose="020B0604020202020204" pitchFamily="34" charset="0"/>
                          <a:ea typeface="+mn-ea"/>
                          <a:cs typeface="Arial" panose="020B0604020202020204" pitchFamily="34" charset="0"/>
                        </a:rPr>
                        <a:t>Must complete steps one through six for </a:t>
                      </a:r>
                      <a:r>
                        <a:rPr lang="en-US" sz="1000" b="0" kern="1200" dirty="0">
                          <a:solidFill>
                            <a:srgbClr val="832B40"/>
                          </a:solidFill>
                          <a:latin typeface="Arial" panose="020B0604020202020204" pitchFamily="34" charset="0"/>
                          <a:ea typeface="+mn-ea"/>
                          <a:cs typeface="Arial" panose="020B0604020202020204" pitchFamily="34" charset="0"/>
                        </a:rPr>
                        <a:t>STAFF</a:t>
                      </a:r>
                      <a:r>
                        <a:rPr lang="en-US" sz="1000" b="0" kern="1200" dirty="0">
                          <a:solidFill>
                            <a:schemeClr val="dk1"/>
                          </a:solidFill>
                          <a:latin typeface="Arial" panose="020B0604020202020204" pitchFamily="34" charset="0"/>
                          <a:ea typeface="+mn-ea"/>
                          <a:cs typeface="Arial" panose="020B0604020202020204" pitchFamily="34" charset="0"/>
                        </a:rPr>
                        <a:t> recognition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1"/>
                  </a:ext>
                </a:extLst>
              </a:tr>
              <a:tr h="457200">
                <a:tc>
                  <a:txBody>
                    <a:bodyPr/>
                    <a:lstStyle/>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kumimoji="0" lang="en-US"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Ready Business – </a:t>
                      </a:r>
                      <a:r>
                        <a:rPr kumimoji="0" lang="en-US" sz="1000" b="1" i="0" u="none" strike="noStrike" kern="1200" cap="none" spc="0" normalizeH="0" baseline="0" noProof="0" dirty="0">
                          <a:ln>
                            <a:noFill/>
                          </a:ln>
                          <a:solidFill>
                            <a:srgbClr val="832B40"/>
                          </a:solidFill>
                          <a:effectLst/>
                          <a:uLnTx/>
                          <a:uFillTx/>
                          <a:latin typeface="Arial" panose="020B0604020202020204" pitchFamily="34" charset="0"/>
                          <a:ea typeface="+mn-ea"/>
                          <a:cs typeface="Arial" panose="020B0604020202020204" pitchFamily="34" charset="0"/>
                        </a:rPr>
                        <a:t>SURROUNDINGS</a:t>
                      </a:r>
                      <a:r>
                        <a:rPr kumimoji="0" lang="en-US" sz="1000" b="1" i="0" u="none" strike="noStrike" kern="1200" cap="none" spc="0" normalizeH="0" baseline="0" noProof="0" dirty="0">
                          <a:ln>
                            <a:noFill/>
                          </a:ln>
                          <a:solidFill>
                            <a:srgbClr val="DC8823"/>
                          </a:solidFill>
                          <a:effectLst/>
                          <a:uLnTx/>
                          <a:uFillTx/>
                          <a:latin typeface="Arial" panose="020B0604020202020204" pitchFamily="34" charset="0"/>
                          <a:ea typeface="+mn-ea"/>
                          <a:cs typeface="Arial" panose="020B0604020202020204" pitchFamily="34" charset="0"/>
                        </a:rPr>
                        <a:t>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0" kern="1200" dirty="0">
                          <a:solidFill>
                            <a:schemeClr val="dk1"/>
                          </a:solidFill>
                          <a:latin typeface="Arial" panose="020B0604020202020204" pitchFamily="34" charset="0"/>
                          <a:ea typeface="+mn-ea"/>
                          <a:cs typeface="Arial" panose="020B0604020202020204" pitchFamily="34" charset="0"/>
                        </a:rPr>
                        <a:t>Must complete all applicable </a:t>
                      </a:r>
                      <a:r>
                        <a:rPr lang="en-US" sz="1000" b="0" kern="1200" dirty="0">
                          <a:solidFill>
                            <a:srgbClr val="832B40"/>
                          </a:solidFill>
                          <a:latin typeface="Arial" panose="020B0604020202020204" pitchFamily="34" charset="0"/>
                          <a:ea typeface="+mn-ea"/>
                          <a:cs typeface="Arial" panose="020B0604020202020204" pitchFamily="34" charset="0"/>
                        </a:rPr>
                        <a:t>SURROUNDINGS</a:t>
                      </a:r>
                      <a:r>
                        <a:rPr lang="en-US" sz="1000" b="0" kern="1200" dirty="0">
                          <a:solidFill>
                            <a:schemeClr val="dk1"/>
                          </a:solidFill>
                          <a:latin typeface="Arial" panose="020B0604020202020204" pitchFamily="34" charset="0"/>
                          <a:ea typeface="+mn-ea"/>
                          <a:cs typeface="Arial" panose="020B0604020202020204" pitchFamily="34" charset="0"/>
                        </a:rPr>
                        <a:t> mitigation </a:t>
                      </a:r>
                      <a:br>
                        <a:rPr lang="en-US" sz="1000" b="0" kern="1200" dirty="0">
                          <a:solidFill>
                            <a:schemeClr val="dk1"/>
                          </a:solidFill>
                          <a:latin typeface="Arial" panose="020B0604020202020204" pitchFamily="34" charset="0"/>
                          <a:ea typeface="+mn-ea"/>
                          <a:cs typeface="Arial" panose="020B0604020202020204" pitchFamily="34" charset="0"/>
                        </a:rPr>
                      </a:br>
                      <a:r>
                        <a:rPr lang="en-US" sz="1000" b="0" kern="1200" dirty="0">
                          <a:solidFill>
                            <a:schemeClr val="dk1"/>
                          </a:solidFill>
                          <a:latin typeface="Arial" panose="020B0604020202020204" pitchFamily="34" charset="0"/>
                          <a:ea typeface="+mn-ea"/>
                          <a:cs typeface="Arial" panose="020B0604020202020204" pitchFamily="34" charset="0"/>
                        </a:rPr>
                        <a:t>activities for recognition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2"/>
                  </a:ext>
                </a:extLst>
              </a:tr>
              <a:tr h="365760">
                <a:tc>
                  <a:txBody>
                    <a:bodyPr/>
                    <a:lstStyle/>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kumimoji="0" lang="en-US"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Ready Business – </a:t>
                      </a:r>
                      <a:r>
                        <a:rPr kumimoji="0" lang="en-US" sz="1000" b="1" i="0" u="none" strike="noStrike" kern="1200" cap="none" spc="0" normalizeH="0" baseline="0" noProof="0" dirty="0">
                          <a:ln>
                            <a:noFill/>
                          </a:ln>
                          <a:solidFill>
                            <a:srgbClr val="832B40"/>
                          </a:solidFill>
                          <a:effectLst/>
                          <a:uLnTx/>
                          <a:uFillTx/>
                          <a:latin typeface="Arial" panose="020B0604020202020204" pitchFamily="34" charset="0"/>
                          <a:ea typeface="+mn-ea"/>
                          <a:cs typeface="Arial" panose="020B0604020202020204" pitchFamily="34" charset="0"/>
                        </a:rPr>
                        <a:t>SPACE</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0" kern="1200" dirty="0">
                          <a:solidFill>
                            <a:schemeClr val="dk1"/>
                          </a:solidFill>
                          <a:latin typeface="Arial" panose="020B0604020202020204" pitchFamily="34" charset="0"/>
                          <a:ea typeface="+mn-ea"/>
                          <a:cs typeface="Arial" panose="020B0604020202020204" pitchFamily="34" charset="0"/>
                        </a:rPr>
                        <a:t>Must complete all applicable </a:t>
                      </a:r>
                      <a:r>
                        <a:rPr lang="en-US" sz="1000" b="0" kern="1200" dirty="0">
                          <a:solidFill>
                            <a:srgbClr val="832B40"/>
                          </a:solidFill>
                          <a:latin typeface="Arial" panose="020B0604020202020204" pitchFamily="34" charset="0"/>
                          <a:ea typeface="+mn-ea"/>
                          <a:cs typeface="Arial" panose="020B0604020202020204" pitchFamily="34" charset="0"/>
                        </a:rPr>
                        <a:t>SPACE</a:t>
                      </a:r>
                      <a:r>
                        <a:rPr lang="en-US" sz="1000" b="0" kern="1200" dirty="0">
                          <a:solidFill>
                            <a:schemeClr val="dk1"/>
                          </a:solidFill>
                          <a:latin typeface="Arial" panose="020B0604020202020204" pitchFamily="34" charset="0"/>
                          <a:ea typeface="+mn-ea"/>
                          <a:cs typeface="Arial" panose="020B0604020202020204" pitchFamily="34" charset="0"/>
                        </a:rPr>
                        <a:t> activities for recognition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3"/>
                  </a:ext>
                </a:extLst>
              </a:tr>
              <a:tr h="365760">
                <a:tc>
                  <a:txBody>
                    <a:bodyPr/>
                    <a:lstStyle/>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kumimoji="0" lang="en-US"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Ready Business – </a:t>
                      </a:r>
                      <a:r>
                        <a:rPr kumimoji="0" lang="en-US" sz="1000" b="1" i="0" u="none" strike="noStrike" kern="1200" cap="none" spc="0" normalizeH="0" baseline="0" noProof="0" dirty="0">
                          <a:ln>
                            <a:noFill/>
                          </a:ln>
                          <a:solidFill>
                            <a:srgbClr val="832B40"/>
                          </a:solidFill>
                          <a:effectLst/>
                          <a:uLnTx/>
                          <a:uFillTx/>
                          <a:latin typeface="Arial" panose="020B0604020202020204" pitchFamily="34" charset="0"/>
                          <a:ea typeface="+mn-ea"/>
                          <a:cs typeface="Arial" panose="020B0604020202020204" pitchFamily="34" charset="0"/>
                        </a:rPr>
                        <a:t>SYSTEMS</a:t>
                      </a:r>
                      <a:endParaRPr kumimoji="0" lang="en-US" sz="1000" b="0" i="0" u="none" strike="noStrike" kern="1200" cap="none" spc="0" normalizeH="0" baseline="0" noProof="0" dirty="0">
                        <a:ln>
                          <a:noFill/>
                        </a:ln>
                        <a:solidFill>
                          <a:srgbClr val="832B40"/>
                        </a:solidFill>
                        <a:effectLst/>
                        <a:uLnTx/>
                        <a:uFillTx/>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0" kern="1200" dirty="0">
                          <a:solidFill>
                            <a:schemeClr val="dk1"/>
                          </a:solidFill>
                          <a:latin typeface="Arial" panose="020B0604020202020204" pitchFamily="34" charset="0"/>
                          <a:ea typeface="+mn-ea"/>
                          <a:cs typeface="Arial" panose="020B0604020202020204" pitchFamily="34" charset="0"/>
                        </a:rPr>
                        <a:t>Must complete all applicable </a:t>
                      </a:r>
                      <a:r>
                        <a:rPr lang="en-US" sz="1000" b="0" kern="1200" dirty="0">
                          <a:solidFill>
                            <a:srgbClr val="832B40"/>
                          </a:solidFill>
                          <a:latin typeface="Arial" panose="020B0604020202020204" pitchFamily="34" charset="0"/>
                          <a:ea typeface="+mn-ea"/>
                          <a:cs typeface="Arial" panose="020B0604020202020204" pitchFamily="34" charset="0"/>
                        </a:rPr>
                        <a:t>SYSTEMS</a:t>
                      </a:r>
                      <a:r>
                        <a:rPr lang="en-US" sz="1000" b="0" kern="1200" dirty="0">
                          <a:solidFill>
                            <a:schemeClr val="dk1"/>
                          </a:solidFill>
                          <a:latin typeface="Arial" panose="020B0604020202020204" pitchFamily="34" charset="0"/>
                          <a:ea typeface="+mn-ea"/>
                          <a:cs typeface="Arial" panose="020B0604020202020204" pitchFamily="34" charset="0"/>
                        </a:rPr>
                        <a:t> activities for recognition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5"/>
                  </a:ext>
                </a:extLst>
              </a:tr>
              <a:tr h="365760">
                <a:tc>
                  <a:txBody>
                    <a:bodyPr/>
                    <a:lstStyle/>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kumimoji="0" lang="en-US"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Ready Business – </a:t>
                      </a:r>
                      <a:r>
                        <a:rPr kumimoji="0" lang="en-US" sz="1000" b="1" i="0" u="none" strike="noStrike" kern="1200" cap="none" spc="0" normalizeH="0" baseline="0" noProof="0" dirty="0">
                          <a:ln>
                            <a:noFill/>
                          </a:ln>
                          <a:solidFill>
                            <a:srgbClr val="832B40"/>
                          </a:solidFill>
                          <a:effectLst/>
                          <a:uLnTx/>
                          <a:uFillTx/>
                          <a:latin typeface="Arial" panose="020B0604020202020204" pitchFamily="34" charset="0"/>
                          <a:ea typeface="+mn-ea"/>
                          <a:cs typeface="Arial" panose="020B0604020202020204" pitchFamily="34" charset="0"/>
                        </a:rPr>
                        <a:t>STRUCTURE </a:t>
                      </a:r>
                      <a:endParaRPr kumimoji="0" lang="en-US" sz="1000" b="0" i="0" u="none" strike="noStrike" kern="1200" cap="none" spc="0" normalizeH="0" baseline="0" noProof="0" dirty="0">
                        <a:ln>
                          <a:noFill/>
                        </a:ln>
                        <a:solidFill>
                          <a:srgbClr val="832B40"/>
                        </a:solidFill>
                        <a:effectLst/>
                        <a:uLnTx/>
                        <a:uFillTx/>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0" kern="1200" dirty="0">
                          <a:solidFill>
                            <a:schemeClr val="dk1"/>
                          </a:solidFill>
                          <a:latin typeface="Arial" panose="020B0604020202020204" pitchFamily="34" charset="0"/>
                          <a:ea typeface="+mn-ea"/>
                          <a:cs typeface="Arial" panose="020B0604020202020204" pitchFamily="34" charset="0"/>
                        </a:rPr>
                        <a:t>Must complete one of the applicable </a:t>
                      </a:r>
                      <a:r>
                        <a:rPr lang="en-US" sz="1000" b="0" kern="1200" dirty="0">
                          <a:solidFill>
                            <a:srgbClr val="832B40"/>
                          </a:solidFill>
                          <a:latin typeface="Arial" panose="020B0604020202020204" pitchFamily="34" charset="0"/>
                          <a:ea typeface="+mn-ea"/>
                          <a:cs typeface="Arial" panose="020B0604020202020204" pitchFamily="34" charset="0"/>
                        </a:rPr>
                        <a:t>STRUCTURE</a:t>
                      </a:r>
                      <a:r>
                        <a:rPr lang="en-US" sz="1000" b="0" kern="1200" dirty="0">
                          <a:solidFill>
                            <a:schemeClr val="dk1"/>
                          </a:solidFill>
                          <a:latin typeface="Arial" panose="020B0604020202020204" pitchFamily="34" charset="0"/>
                          <a:ea typeface="+mn-ea"/>
                          <a:cs typeface="Arial" panose="020B0604020202020204" pitchFamily="34" charset="0"/>
                        </a:rPr>
                        <a:t> activities </a:t>
                      </a:r>
                      <a:br>
                        <a:rPr lang="en-US" sz="1000" b="0" kern="1200" dirty="0">
                          <a:solidFill>
                            <a:schemeClr val="dk1"/>
                          </a:solidFill>
                          <a:latin typeface="Arial" panose="020B0604020202020204" pitchFamily="34" charset="0"/>
                          <a:ea typeface="+mn-ea"/>
                          <a:cs typeface="Arial" panose="020B0604020202020204" pitchFamily="34" charset="0"/>
                        </a:rPr>
                      </a:br>
                      <a:r>
                        <a:rPr lang="en-US" sz="1000" b="0" kern="1200" dirty="0">
                          <a:solidFill>
                            <a:schemeClr val="dk1"/>
                          </a:solidFill>
                          <a:latin typeface="Arial" panose="020B0604020202020204" pitchFamily="34" charset="0"/>
                          <a:ea typeface="+mn-ea"/>
                          <a:cs typeface="Arial" panose="020B0604020202020204" pitchFamily="34" charset="0"/>
                        </a:rPr>
                        <a:t>for recognition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6"/>
                  </a:ext>
                </a:extLst>
              </a:tr>
              <a:tr h="365760">
                <a:tc>
                  <a:txBody>
                    <a:bodyPr/>
                    <a:lstStyle/>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kumimoji="0" lang="en-US"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Ready Business – </a:t>
                      </a:r>
                      <a:r>
                        <a:rPr kumimoji="0" lang="en-US" sz="1000" b="1" i="0" u="none" strike="noStrike" kern="1200" cap="none" spc="0" normalizeH="0" baseline="0" noProof="0" dirty="0">
                          <a:ln>
                            <a:noFill/>
                          </a:ln>
                          <a:solidFill>
                            <a:srgbClr val="832B40"/>
                          </a:solidFill>
                          <a:effectLst/>
                          <a:uLnTx/>
                          <a:uFillTx/>
                          <a:latin typeface="Arial" panose="020B0604020202020204" pitchFamily="34" charset="0"/>
                          <a:ea typeface="+mn-ea"/>
                          <a:cs typeface="Arial" panose="020B0604020202020204" pitchFamily="34" charset="0"/>
                        </a:rPr>
                        <a:t>SERVICE</a:t>
                      </a:r>
                      <a:endParaRPr kumimoji="0" lang="en-US" sz="1000" b="0" i="0" u="none" strike="noStrike" kern="1200" cap="none" spc="0" normalizeH="0" baseline="0" noProof="0" dirty="0">
                        <a:ln>
                          <a:noFill/>
                        </a:ln>
                        <a:solidFill>
                          <a:srgbClr val="832B40"/>
                        </a:solidFill>
                        <a:effectLst/>
                        <a:uLnTx/>
                        <a:uFillTx/>
                        <a:latin typeface="Arial" panose="020B0604020202020204" pitchFamily="34" charset="0"/>
                        <a:ea typeface="+mn-ea"/>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0" kern="1200" dirty="0">
                          <a:solidFill>
                            <a:schemeClr val="dk1"/>
                          </a:solidFill>
                          <a:latin typeface="Arial" panose="020B0604020202020204" pitchFamily="34" charset="0"/>
                          <a:ea typeface="+mn-ea"/>
                          <a:cs typeface="Arial" panose="020B0604020202020204" pitchFamily="34" charset="0"/>
                        </a:rPr>
                        <a:t>Must complete all applicable </a:t>
                      </a:r>
                      <a:r>
                        <a:rPr lang="en-US" sz="1000" b="0" kern="1200" dirty="0">
                          <a:solidFill>
                            <a:srgbClr val="832B40"/>
                          </a:solidFill>
                          <a:latin typeface="Arial" panose="020B0604020202020204" pitchFamily="34" charset="0"/>
                          <a:ea typeface="+mn-ea"/>
                          <a:cs typeface="Arial" panose="020B0604020202020204" pitchFamily="34" charset="0"/>
                        </a:rPr>
                        <a:t>SERVICE</a:t>
                      </a:r>
                      <a:r>
                        <a:rPr lang="en-US" sz="1000" b="0" kern="1200" dirty="0">
                          <a:solidFill>
                            <a:schemeClr val="dk1"/>
                          </a:solidFill>
                          <a:latin typeface="Arial" panose="020B0604020202020204" pitchFamily="34" charset="0"/>
                          <a:ea typeface="+mn-ea"/>
                          <a:cs typeface="Arial" panose="020B0604020202020204" pitchFamily="34" charset="0"/>
                        </a:rPr>
                        <a:t> activities and </a:t>
                      </a:r>
                      <a:r>
                        <a:rPr lang="en-US" sz="1000" b="0" kern="1200" dirty="0">
                          <a:solidFill>
                            <a:srgbClr val="832B40"/>
                          </a:solidFill>
                          <a:latin typeface="Arial" panose="020B0604020202020204" pitchFamily="34" charset="0"/>
                          <a:ea typeface="+mn-ea"/>
                          <a:cs typeface="Arial" panose="020B0604020202020204" pitchFamily="34" charset="0"/>
                        </a:rPr>
                        <a:t>STAFF</a:t>
                      </a:r>
                      <a:r>
                        <a:rPr lang="en-US" sz="1000" b="0" kern="1200" dirty="0">
                          <a:solidFill>
                            <a:schemeClr val="dk1"/>
                          </a:solidFill>
                          <a:latin typeface="Arial" panose="020B0604020202020204" pitchFamily="34" charset="0"/>
                          <a:ea typeface="+mn-ea"/>
                          <a:cs typeface="Arial" panose="020B0604020202020204" pitchFamily="34" charset="0"/>
                        </a:rPr>
                        <a:t>, </a:t>
                      </a:r>
                      <a:r>
                        <a:rPr lang="en-US" sz="1000" b="0" kern="1200" dirty="0">
                          <a:solidFill>
                            <a:srgbClr val="832B40"/>
                          </a:solidFill>
                          <a:latin typeface="Arial" panose="020B0604020202020204" pitchFamily="34" charset="0"/>
                          <a:ea typeface="+mn-ea"/>
                          <a:cs typeface="Arial" panose="020B0604020202020204" pitchFamily="34" charset="0"/>
                        </a:rPr>
                        <a:t>SURROUNDINGS</a:t>
                      </a:r>
                      <a:r>
                        <a:rPr lang="en-US" sz="1000" b="0" kern="1200" dirty="0">
                          <a:solidFill>
                            <a:schemeClr val="dk1"/>
                          </a:solidFill>
                          <a:latin typeface="Arial" panose="020B0604020202020204" pitchFamily="34" charset="0"/>
                          <a:ea typeface="+mn-ea"/>
                          <a:cs typeface="Arial" panose="020B0604020202020204" pitchFamily="34" charset="0"/>
                        </a:rPr>
                        <a:t>, </a:t>
                      </a:r>
                      <a:r>
                        <a:rPr lang="en-US" sz="1000" b="0" kern="1200" dirty="0">
                          <a:solidFill>
                            <a:srgbClr val="832B40"/>
                          </a:solidFill>
                          <a:latin typeface="Arial" panose="020B0604020202020204" pitchFamily="34" charset="0"/>
                          <a:ea typeface="+mn-ea"/>
                          <a:cs typeface="Arial" panose="020B0604020202020204" pitchFamily="34" charset="0"/>
                        </a:rPr>
                        <a:t>SPACE</a:t>
                      </a:r>
                      <a:r>
                        <a:rPr lang="en-US" sz="1000" b="0" kern="1200" dirty="0">
                          <a:solidFill>
                            <a:schemeClr val="dk1"/>
                          </a:solidFill>
                          <a:latin typeface="Arial" panose="020B0604020202020204" pitchFamily="34" charset="0"/>
                          <a:ea typeface="+mn-ea"/>
                          <a:cs typeface="Arial" panose="020B0604020202020204" pitchFamily="34" charset="0"/>
                        </a:rPr>
                        <a:t>, </a:t>
                      </a:r>
                      <a:r>
                        <a:rPr lang="en-US" sz="1000" b="0" kern="1200" dirty="0">
                          <a:solidFill>
                            <a:srgbClr val="832B40"/>
                          </a:solidFill>
                          <a:latin typeface="Arial" panose="020B0604020202020204" pitchFamily="34" charset="0"/>
                          <a:ea typeface="+mn-ea"/>
                          <a:cs typeface="Arial" panose="020B0604020202020204" pitchFamily="34" charset="0"/>
                        </a:rPr>
                        <a:t>SYSTEMS</a:t>
                      </a:r>
                      <a:r>
                        <a:rPr lang="en-US" sz="1000" b="0" kern="1200" dirty="0">
                          <a:solidFill>
                            <a:schemeClr val="dk1"/>
                          </a:solidFill>
                          <a:latin typeface="Arial" panose="020B0604020202020204" pitchFamily="34" charset="0"/>
                          <a:ea typeface="+mn-ea"/>
                          <a:cs typeface="Arial" panose="020B0604020202020204" pitchFamily="34" charset="0"/>
                        </a:rPr>
                        <a:t>, and </a:t>
                      </a:r>
                      <a:r>
                        <a:rPr lang="en-US" sz="1000" b="0" kern="1200" dirty="0">
                          <a:solidFill>
                            <a:srgbClr val="832B40"/>
                          </a:solidFill>
                          <a:latin typeface="Arial" panose="020B0604020202020204" pitchFamily="34" charset="0"/>
                          <a:ea typeface="+mn-ea"/>
                          <a:cs typeface="Arial" panose="020B0604020202020204" pitchFamily="34" charset="0"/>
                        </a:rPr>
                        <a:t>STRUCTURE</a:t>
                      </a:r>
                      <a:r>
                        <a:rPr lang="en-US" sz="1000" b="0" kern="1200" dirty="0">
                          <a:solidFill>
                            <a:schemeClr val="dk1"/>
                          </a:solidFill>
                          <a:latin typeface="Arial" panose="020B0604020202020204" pitchFamily="34" charset="0"/>
                          <a:ea typeface="+mn-ea"/>
                          <a:cs typeface="Arial" panose="020B0604020202020204" pitchFamily="34" charset="0"/>
                        </a:rPr>
                        <a:t> </a:t>
                      </a:r>
                      <a:br>
                        <a:rPr lang="en-US" sz="1000" b="0" kern="1200" dirty="0">
                          <a:solidFill>
                            <a:schemeClr val="dk1"/>
                          </a:solidFill>
                          <a:latin typeface="Arial" panose="020B0604020202020204" pitchFamily="34" charset="0"/>
                          <a:ea typeface="+mn-ea"/>
                          <a:cs typeface="Arial" panose="020B0604020202020204" pitchFamily="34" charset="0"/>
                        </a:rPr>
                      </a:br>
                      <a:r>
                        <a:rPr lang="en-US" sz="1000" b="0" kern="1200" dirty="0">
                          <a:solidFill>
                            <a:schemeClr val="dk1"/>
                          </a:solidFill>
                          <a:latin typeface="Arial" panose="020B0604020202020204" pitchFamily="34" charset="0"/>
                          <a:ea typeface="+mn-ea"/>
                          <a:cs typeface="Arial" panose="020B0604020202020204" pitchFamily="34" charset="0"/>
                        </a:rPr>
                        <a:t>for recognition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7"/>
                  </a:ext>
                </a:extLst>
              </a:tr>
            </a:tbl>
          </a:graphicData>
        </a:graphic>
      </p:graphicFrame>
      <p:sp>
        <p:nvSpPr>
          <p:cNvPr id="25" name="TextBox 24"/>
          <p:cNvSpPr txBox="1"/>
          <p:nvPr/>
        </p:nvSpPr>
        <p:spPr>
          <a:xfrm>
            <a:off x="535669" y="8808199"/>
            <a:ext cx="6032771" cy="230832"/>
          </a:xfrm>
          <a:prstGeom prst="rect">
            <a:avLst/>
          </a:prstGeom>
          <a:noFill/>
        </p:spPr>
        <p:txBody>
          <a:bodyPr wrap="square" rtlCol="0">
            <a:spAutoFit/>
          </a:bodyPr>
          <a:lstStyle/>
          <a:p>
            <a:r>
              <a:rPr lang="en-US" sz="900" dirty="0">
                <a:latin typeface="Arial" panose="020B0604020202020204" pitchFamily="34" charset="0"/>
                <a:cs typeface="Arial" panose="020B0604020202020204" pitchFamily="34" charset="0"/>
              </a:rPr>
              <a:t>Provide documentation of preparedness actions and mitigation performed on the following pages.</a:t>
            </a:r>
          </a:p>
        </p:txBody>
      </p:sp>
    </p:spTree>
    <p:extLst>
      <p:ext uri="{BB962C8B-B14F-4D97-AF65-F5344CB8AC3E}">
        <p14:creationId xmlns:p14="http://schemas.microsoft.com/office/powerpoint/2010/main" val="310068395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Take Action: Ready Business – </a:t>
            </a:r>
            <a:br>
              <a:rPr lang="en-US" dirty="0"/>
            </a:br>
            <a:r>
              <a:rPr lang="en-US" dirty="0"/>
              <a:t>STAFF Application </a:t>
            </a:r>
          </a:p>
        </p:txBody>
      </p:sp>
      <p:sp>
        <p:nvSpPr>
          <p:cNvPr id="3" name="Slide Number Placeholder 2"/>
          <p:cNvSpPr>
            <a:spLocks noGrp="1"/>
          </p:cNvSpPr>
          <p:nvPr>
            <p:ph type="sldNum" sz="quarter" idx="4"/>
          </p:nvPr>
        </p:nvSpPr>
        <p:spPr/>
        <p:txBody>
          <a:bodyPr/>
          <a:lstStyle/>
          <a:p>
            <a:fld id="{7749E63D-D648-FD44-8A88-2CC5333ECCD2}" type="slidenum">
              <a:rPr lang="en-US" smtClean="0"/>
              <a:pPr/>
              <a:t>46</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1231258171"/>
              </p:ext>
            </p:extLst>
          </p:nvPr>
        </p:nvGraphicFramePr>
        <p:xfrm>
          <a:off x="533400" y="1655064"/>
          <a:ext cx="6705600" cy="5867400"/>
        </p:xfrm>
        <a:graphic>
          <a:graphicData uri="http://schemas.openxmlformats.org/drawingml/2006/table">
            <a:tbl>
              <a:tblPr>
                <a:tableStyleId>{5C22544A-7EE6-4342-B048-85BDC9FD1C3A}</a:tableStyleId>
              </a:tblPr>
              <a:tblGrid>
                <a:gridCol w="2847584">
                  <a:extLst>
                    <a:ext uri="{9D8B030D-6E8A-4147-A177-3AD203B41FA5}">
                      <a16:colId xmlns:a16="http://schemas.microsoft.com/office/drawing/2014/main" val="20000"/>
                    </a:ext>
                  </a:extLst>
                </a:gridCol>
                <a:gridCol w="1745293">
                  <a:extLst>
                    <a:ext uri="{9D8B030D-6E8A-4147-A177-3AD203B41FA5}">
                      <a16:colId xmlns:a16="http://schemas.microsoft.com/office/drawing/2014/main" val="20001"/>
                    </a:ext>
                  </a:extLst>
                </a:gridCol>
                <a:gridCol w="2112723">
                  <a:extLst>
                    <a:ext uri="{9D8B030D-6E8A-4147-A177-3AD203B41FA5}">
                      <a16:colId xmlns:a16="http://schemas.microsoft.com/office/drawing/2014/main" val="20002"/>
                    </a:ext>
                  </a:extLst>
                </a:gridCol>
              </a:tblGrid>
              <a:tr h="457200">
                <a:tc>
                  <a:txBody>
                    <a:bodyPr/>
                    <a:lstStyle/>
                    <a:p>
                      <a:br>
                        <a:rPr lang="en-US" sz="1000" b="1" i="0" dirty="0">
                          <a:solidFill>
                            <a:schemeClr val="bg1"/>
                          </a:solidFill>
                          <a:latin typeface="Arial" panose="020B0604020202020204" pitchFamily="34" charset="0"/>
                          <a:ea typeface="Arial" charset="0"/>
                          <a:cs typeface="Arial" panose="020B0604020202020204" pitchFamily="34" charset="0"/>
                        </a:rPr>
                      </a:br>
                      <a:r>
                        <a:rPr lang="en-US" sz="1000" b="1" i="0" dirty="0">
                          <a:solidFill>
                            <a:schemeClr val="bg1"/>
                          </a:solidFill>
                          <a:latin typeface="Arial" panose="020B0604020202020204" pitchFamily="34" charset="0"/>
                          <a:ea typeface="Arial" charset="0"/>
                          <a:cs typeface="Arial" panose="020B0604020202020204" pitchFamily="34" charset="0"/>
                        </a:rPr>
                        <a:t>PREPAREDNESS ACTIONS</a:t>
                      </a:r>
                      <a:endParaRPr lang="en-US" sz="1000" b="1" dirty="0">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br>
                        <a:rPr lang="en-US" sz="1000" b="1" i="0" kern="1200" dirty="0">
                          <a:solidFill>
                            <a:schemeClr val="bg1"/>
                          </a:solidFill>
                          <a:latin typeface="Arial" panose="020B0604020202020204" pitchFamily="34" charset="0"/>
                          <a:ea typeface="Arial" charset="0"/>
                          <a:cs typeface="Arial" panose="020B0604020202020204" pitchFamily="34" charset="0"/>
                        </a:rPr>
                      </a:br>
                      <a:r>
                        <a:rPr lang="en-US" sz="1000" b="1" i="0" kern="1200" dirty="0">
                          <a:solidFill>
                            <a:schemeClr val="bg1"/>
                          </a:solidFill>
                          <a:latin typeface="Arial" panose="020B0604020202020204" pitchFamily="34" charset="0"/>
                          <a:ea typeface="Arial" charset="0"/>
                          <a:cs typeface="Arial" panose="020B0604020202020204" pitchFamily="34" charset="0"/>
                        </a:rPr>
                        <a:t>ACCOMPLISHED</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r>
                        <a:rPr lang="en-US" sz="1000" b="1" i="0" kern="1200" dirty="0">
                          <a:solidFill>
                            <a:schemeClr val="bg1"/>
                          </a:solidFill>
                          <a:latin typeface="Arial" panose="020B0604020202020204" pitchFamily="34" charset="0"/>
                          <a:ea typeface="Arial" charset="0"/>
                          <a:cs typeface="Arial" panose="020B0604020202020204" pitchFamily="34" charset="0"/>
                        </a:rPr>
                        <a:t>INITIAL/DATE OF </a:t>
                      </a:r>
                      <a:br>
                        <a:rPr lang="en-US" sz="1000" b="1" i="0" kern="1200" dirty="0">
                          <a:solidFill>
                            <a:schemeClr val="bg1"/>
                          </a:solidFill>
                          <a:latin typeface="Arial" panose="020B0604020202020204" pitchFamily="34" charset="0"/>
                          <a:ea typeface="Arial" charset="0"/>
                          <a:cs typeface="Arial" panose="020B0604020202020204" pitchFamily="34" charset="0"/>
                        </a:rPr>
                      </a:br>
                      <a:r>
                        <a:rPr lang="en-US" sz="1000" b="1" i="0" kern="1200" dirty="0">
                          <a:solidFill>
                            <a:schemeClr val="bg1"/>
                          </a:solidFill>
                          <a:latin typeface="Arial" panose="020B0604020202020204" pitchFamily="34" charset="0"/>
                          <a:ea typeface="Arial" charset="0"/>
                          <a:cs typeface="Arial" panose="020B0604020202020204" pitchFamily="34" charset="0"/>
                        </a:rPr>
                        <a:t>RESPONSIBLE PERSON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extLst>
                  <a:ext uri="{0D108BD9-81ED-4DB2-BD59-A6C34878D82A}">
                    <a16:rowId xmlns:a16="http://schemas.microsoft.com/office/drawing/2014/main" val="10000"/>
                  </a:ext>
                </a:extLst>
              </a:tr>
              <a:tr h="640080">
                <a:tc>
                  <a:txBody>
                    <a:bodyPr/>
                    <a:lstStyle/>
                    <a:p>
                      <a:pPr marL="574675" indent="0"/>
                      <a:r>
                        <a:rPr lang="en-US" sz="1000" b="0" dirty="0">
                          <a:solidFill>
                            <a:schemeClr val="tx1"/>
                          </a:solidFill>
                          <a:latin typeface="Arial" panose="020B0604020202020204" pitchFamily="34" charset="0"/>
                          <a:cs typeface="Arial" panose="020B0604020202020204" pitchFamily="34" charset="0"/>
                        </a:rPr>
                        <a:t>Developed Business Continuity </a:t>
                      </a:r>
                      <a:br>
                        <a:rPr lang="en-US" sz="1000" b="0" dirty="0">
                          <a:solidFill>
                            <a:schemeClr val="tx1"/>
                          </a:solidFill>
                          <a:latin typeface="Arial" panose="020B0604020202020204" pitchFamily="34" charset="0"/>
                          <a:cs typeface="Arial" panose="020B0604020202020204" pitchFamily="34" charset="0"/>
                        </a:rPr>
                      </a:br>
                      <a:r>
                        <a:rPr lang="en-US" sz="1000" b="0" dirty="0">
                          <a:solidFill>
                            <a:schemeClr val="tx1"/>
                          </a:solidFill>
                          <a:latin typeface="Arial" panose="020B0604020202020204" pitchFamily="34" charset="0"/>
                          <a:cs typeface="Arial" panose="020B0604020202020204" pitchFamily="34" charset="0"/>
                        </a:rPr>
                        <a:t>and Crisis Communication Plans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Must be completed to </a:t>
                      </a:r>
                      <a:br>
                        <a:rPr lang="en-US" sz="1000" b="0" dirty="0">
                          <a:solidFill>
                            <a:schemeClr val="tx1"/>
                          </a:solidFill>
                          <a:latin typeface="Arial" panose="020B0604020202020204" pitchFamily="34" charset="0"/>
                          <a:cs typeface="Arial" panose="020B0604020202020204" pitchFamily="34" charset="0"/>
                        </a:rPr>
                      </a:br>
                      <a:r>
                        <a:rPr lang="en-US" sz="1000" b="0" dirty="0">
                          <a:solidFill>
                            <a:schemeClr val="tx1"/>
                          </a:solidFill>
                          <a:latin typeface="Arial" panose="020B0604020202020204" pitchFamily="34" charset="0"/>
                          <a:cs typeface="Arial" panose="020B0604020202020204" pitchFamily="34" charset="0"/>
                        </a:rPr>
                        <a:t>receive recognition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1"/>
                  </a:ext>
                </a:extLst>
              </a:tr>
              <a:tr h="640080">
                <a:tc>
                  <a:txBody>
                    <a:bodyPr/>
                    <a:lstStyle/>
                    <a:p>
                      <a:pPr marL="574675" indent="0"/>
                      <a:r>
                        <a:rPr lang="en-US" sz="1000" b="0" dirty="0">
                          <a:solidFill>
                            <a:schemeClr val="tx1"/>
                          </a:solidFill>
                          <a:latin typeface="Arial" panose="020B0604020202020204" pitchFamily="34" charset="0"/>
                          <a:cs typeface="Arial" panose="020B0604020202020204" pitchFamily="34" charset="0"/>
                        </a:rPr>
                        <a:t>Conducted an Employee </a:t>
                      </a:r>
                      <a:br>
                        <a:rPr lang="en-US" sz="1000" b="0" dirty="0">
                          <a:solidFill>
                            <a:schemeClr val="tx1"/>
                          </a:solidFill>
                          <a:latin typeface="Arial" panose="020B0604020202020204" pitchFamily="34" charset="0"/>
                          <a:cs typeface="Arial" panose="020B0604020202020204" pitchFamily="34" charset="0"/>
                        </a:rPr>
                      </a:br>
                      <a:r>
                        <a:rPr lang="en-US" sz="1000" b="0" dirty="0">
                          <a:solidFill>
                            <a:schemeClr val="tx1"/>
                          </a:solidFill>
                          <a:latin typeface="Arial" panose="020B0604020202020204" pitchFamily="34" charset="0"/>
                          <a:cs typeface="Arial" panose="020B0604020202020204" pitchFamily="34" charset="0"/>
                        </a:rPr>
                        <a:t>Awareness Campaign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Must be completed to </a:t>
                      </a:r>
                      <a:br>
                        <a:rPr lang="en-US" sz="1000" b="0" dirty="0">
                          <a:solidFill>
                            <a:schemeClr val="tx1"/>
                          </a:solidFill>
                          <a:latin typeface="Arial" panose="020B0604020202020204" pitchFamily="34" charset="0"/>
                          <a:cs typeface="Arial" panose="020B0604020202020204" pitchFamily="34" charset="0"/>
                        </a:rPr>
                      </a:br>
                      <a:r>
                        <a:rPr lang="en-US" sz="1000" b="0" dirty="0">
                          <a:solidFill>
                            <a:schemeClr val="tx1"/>
                          </a:solidFill>
                          <a:latin typeface="Arial" panose="020B0604020202020204" pitchFamily="34" charset="0"/>
                          <a:cs typeface="Arial" panose="020B0604020202020204" pitchFamily="34" charset="0"/>
                        </a:rPr>
                        <a:t>receive recognition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9"/>
                  </a:ext>
                </a:extLst>
              </a:tr>
              <a:tr h="640080">
                <a:tc>
                  <a:txBody>
                    <a:bodyPr/>
                    <a:lstStyle/>
                    <a:p>
                      <a:pPr marL="574675" indent="0"/>
                      <a:r>
                        <a:rPr lang="en-US" sz="1000" b="0" dirty="0">
                          <a:solidFill>
                            <a:schemeClr val="tx1"/>
                          </a:solidFill>
                          <a:latin typeface="Arial" panose="020B0604020202020204" pitchFamily="34" charset="0"/>
                          <a:cs typeface="Arial" panose="020B0604020202020204" pitchFamily="34" charset="0"/>
                        </a:rPr>
                        <a:t>Developed an Employee </a:t>
                      </a:r>
                      <a:br>
                        <a:rPr lang="en-US" sz="1000" b="0" dirty="0">
                          <a:solidFill>
                            <a:schemeClr val="tx1"/>
                          </a:solidFill>
                          <a:latin typeface="Arial" panose="020B0604020202020204" pitchFamily="34" charset="0"/>
                          <a:cs typeface="Arial" panose="020B0604020202020204" pitchFamily="34" charset="0"/>
                        </a:rPr>
                      </a:br>
                      <a:r>
                        <a:rPr lang="en-US" sz="1000" b="0" dirty="0">
                          <a:solidFill>
                            <a:schemeClr val="tx1"/>
                          </a:solidFill>
                          <a:latin typeface="Arial" panose="020B0604020202020204" pitchFamily="34" charset="0"/>
                          <a:cs typeface="Arial" panose="020B0604020202020204" pitchFamily="34" charset="0"/>
                        </a:rPr>
                        <a:t>Training Program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Must be completed to </a:t>
                      </a:r>
                      <a:br>
                        <a:rPr lang="en-US" sz="1000" b="0" dirty="0">
                          <a:solidFill>
                            <a:schemeClr val="tx1"/>
                          </a:solidFill>
                          <a:latin typeface="Arial" panose="020B0604020202020204" pitchFamily="34" charset="0"/>
                          <a:cs typeface="Arial" panose="020B0604020202020204" pitchFamily="34" charset="0"/>
                        </a:rPr>
                      </a:br>
                      <a:r>
                        <a:rPr lang="en-US" sz="1000" b="0" dirty="0">
                          <a:solidFill>
                            <a:schemeClr val="tx1"/>
                          </a:solidFill>
                          <a:latin typeface="Arial" panose="020B0604020202020204" pitchFamily="34" charset="0"/>
                          <a:cs typeface="Arial" panose="020B0604020202020204" pitchFamily="34" charset="0"/>
                        </a:rPr>
                        <a:t>receive recognition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2"/>
                  </a:ext>
                </a:extLst>
              </a:tr>
              <a:tr h="640080">
                <a:tc>
                  <a:txBody>
                    <a:bodyPr/>
                    <a:lstStyle/>
                    <a:p>
                      <a:pPr marL="574675" indent="0">
                        <a:tabLst/>
                      </a:pPr>
                      <a:r>
                        <a:rPr lang="en-US" sz="1000" b="0" dirty="0">
                          <a:solidFill>
                            <a:schemeClr val="tx1"/>
                          </a:solidFill>
                          <a:latin typeface="Arial" panose="020B0604020202020204" pitchFamily="34" charset="0"/>
                          <a:cs typeface="Arial" panose="020B0604020202020204" pitchFamily="34" charset="0"/>
                        </a:rPr>
                        <a:t>Conducted an Employee </a:t>
                      </a:r>
                      <a:br>
                        <a:rPr lang="en-US" sz="1000" b="0" dirty="0">
                          <a:solidFill>
                            <a:schemeClr val="tx1"/>
                          </a:solidFill>
                          <a:latin typeface="Arial" panose="020B0604020202020204" pitchFamily="34" charset="0"/>
                          <a:cs typeface="Arial" panose="020B0604020202020204" pitchFamily="34" charset="0"/>
                        </a:rPr>
                      </a:br>
                      <a:r>
                        <a:rPr lang="en-US" sz="1000" b="0" dirty="0">
                          <a:solidFill>
                            <a:schemeClr val="tx1"/>
                          </a:solidFill>
                          <a:latin typeface="Arial" panose="020B0604020202020204" pitchFamily="34" charset="0"/>
                          <a:cs typeface="Arial" panose="020B0604020202020204" pitchFamily="34" charset="0"/>
                        </a:rPr>
                        <a:t>Training Session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Must be completed</a:t>
                      </a:r>
                      <a:r>
                        <a:rPr lang="en-US" sz="1000" b="0" baseline="0" dirty="0">
                          <a:solidFill>
                            <a:schemeClr val="tx1"/>
                          </a:solidFill>
                          <a:latin typeface="Arial" panose="020B0604020202020204" pitchFamily="34" charset="0"/>
                          <a:cs typeface="Arial" panose="020B0604020202020204" pitchFamily="34" charset="0"/>
                        </a:rPr>
                        <a:t> to </a:t>
                      </a:r>
                      <a:br>
                        <a:rPr lang="en-US" sz="1000" b="0" baseline="0" dirty="0">
                          <a:solidFill>
                            <a:schemeClr val="tx1"/>
                          </a:solidFill>
                          <a:latin typeface="Arial" panose="020B0604020202020204" pitchFamily="34" charset="0"/>
                          <a:cs typeface="Arial" panose="020B0604020202020204" pitchFamily="34" charset="0"/>
                        </a:rPr>
                      </a:br>
                      <a:r>
                        <a:rPr lang="en-US" sz="1000" b="0" baseline="0" dirty="0">
                          <a:solidFill>
                            <a:schemeClr val="tx1"/>
                          </a:solidFill>
                          <a:latin typeface="Arial" panose="020B0604020202020204" pitchFamily="34" charset="0"/>
                          <a:cs typeface="Arial" panose="020B0604020202020204" pitchFamily="34" charset="0"/>
                        </a:rPr>
                        <a:t>receive recognition</a:t>
                      </a: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3"/>
                  </a:ext>
                </a:extLst>
              </a:tr>
              <a:tr h="640080">
                <a:tc>
                  <a:txBody>
                    <a:bodyPr/>
                    <a:lstStyle/>
                    <a:p>
                      <a:pPr marL="574675" indent="0"/>
                      <a:r>
                        <a:rPr lang="en-US" sz="1000" b="0" dirty="0">
                          <a:solidFill>
                            <a:schemeClr val="tx1"/>
                          </a:solidFill>
                          <a:latin typeface="Arial" panose="020B0604020202020204" pitchFamily="34" charset="0"/>
                          <a:cs typeface="Arial" panose="020B0604020202020204" pitchFamily="34" charset="0"/>
                        </a:rPr>
                        <a:t>Conducted a Hurricane Drill</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Must be completed</a:t>
                      </a:r>
                      <a:r>
                        <a:rPr lang="en-US" sz="1000" b="0" baseline="0" dirty="0">
                          <a:solidFill>
                            <a:schemeClr val="tx1"/>
                          </a:solidFill>
                          <a:latin typeface="Arial" panose="020B0604020202020204" pitchFamily="34" charset="0"/>
                          <a:cs typeface="Arial" panose="020B0604020202020204" pitchFamily="34" charset="0"/>
                        </a:rPr>
                        <a:t> to </a:t>
                      </a:r>
                      <a:br>
                        <a:rPr lang="en-US" sz="1000" b="0" baseline="0" dirty="0">
                          <a:solidFill>
                            <a:schemeClr val="tx1"/>
                          </a:solidFill>
                          <a:latin typeface="Arial" panose="020B0604020202020204" pitchFamily="34" charset="0"/>
                          <a:cs typeface="Arial" panose="020B0604020202020204" pitchFamily="34" charset="0"/>
                        </a:rPr>
                      </a:br>
                      <a:r>
                        <a:rPr lang="en-US" sz="1000" b="0" baseline="0" dirty="0">
                          <a:solidFill>
                            <a:schemeClr val="tx1"/>
                          </a:solidFill>
                          <a:latin typeface="Arial" panose="020B0604020202020204" pitchFamily="34" charset="0"/>
                          <a:cs typeface="Arial" panose="020B0604020202020204" pitchFamily="34" charset="0"/>
                        </a:rPr>
                        <a:t>receive recognition</a:t>
                      </a: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4"/>
                  </a:ext>
                </a:extLst>
              </a:tr>
              <a:tr h="640080">
                <a:tc>
                  <a:txBody>
                    <a:bodyPr/>
                    <a:lstStyle/>
                    <a:p>
                      <a:pPr marL="574675" indent="0"/>
                      <a:r>
                        <a:rPr lang="en-US" sz="1000" b="0" dirty="0">
                          <a:solidFill>
                            <a:schemeClr val="tx1"/>
                          </a:solidFill>
                          <a:latin typeface="Arial" panose="020B0604020202020204" pitchFamily="34" charset="0"/>
                          <a:cs typeface="Arial" panose="020B0604020202020204" pitchFamily="34" charset="0"/>
                        </a:rPr>
                        <a:t>Reviewed Insurance Coverage(Including Flood Insurance)/</a:t>
                      </a:r>
                      <a:br>
                        <a:rPr lang="en-US" sz="1000" b="0" dirty="0">
                          <a:solidFill>
                            <a:schemeClr val="tx1"/>
                          </a:solidFill>
                          <a:latin typeface="Arial" panose="020B0604020202020204" pitchFamily="34" charset="0"/>
                          <a:cs typeface="Arial" panose="020B0604020202020204" pitchFamily="34" charset="0"/>
                        </a:rPr>
                      </a:br>
                      <a:r>
                        <a:rPr lang="en-US" sz="1000" b="0" dirty="0">
                          <a:solidFill>
                            <a:schemeClr val="tx1"/>
                          </a:solidFill>
                          <a:latin typeface="Arial" panose="020B0604020202020204" pitchFamily="34" charset="0"/>
                          <a:cs typeface="Arial" panose="020B0604020202020204" pitchFamily="34" charset="0"/>
                        </a:rPr>
                        <a:t>Created Inventory</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Must be completed</a:t>
                      </a:r>
                      <a:r>
                        <a:rPr lang="en-US" sz="1000" b="0" baseline="0" dirty="0">
                          <a:solidFill>
                            <a:schemeClr val="tx1"/>
                          </a:solidFill>
                          <a:latin typeface="Arial" panose="020B0604020202020204" pitchFamily="34" charset="0"/>
                          <a:cs typeface="Arial" panose="020B0604020202020204" pitchFamily="34" charset="0"/>
                        </a:rPr>
                        <a:t> to </a:t>
                      </a:r>
                      <a:br>
                        <a:rPr lang="en-US" sz="1000" b="0" baseline="0" dirty="0">
                          <a:solidFill>
                            <a:schemeClr val="tx1"/>
                          </a:solidFill>
                          <a:latin typeface="Arial" panose="020B0604020202020204" pitchFamily="34" charset="0"/>
                          <a:cs typeface="Arial" panose="020B0604020202020204" pitchFamily="34" charset="0"/>
                        </a:rPr>
                      </a:br>
                      <a:r>
                        <a:rPr lang="en-US" sz="1000" b="0" baseline="0" dirty="0">
                          <a:solidFill>
                            <a:schemeClr val="tx1"/>
                          </a:solidFill>
                          <a:latin typeface="Arial" panose="020B0604020202020204" pitchFamily="34" charset="0"/>
                          <a:cs typeface="Arial" panose="020B0604020202020204" pitchFamily="34" charset="0"/>
                        </a:rPr>
                        <a:t>receive recognition</a:t>
                      </a: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5"/>
                  </a:ext>
                </a:extLst>
              </a:tr>
              <a:tr h="685800">
                <a:tc>
                  <a:txBody>
                    <a:bodyPr/>
                    <a:lstStyle/>
                    <a:p>
                      <a:r>
                        <a:rPr lang="en-US" sz="1000" b="1" dirty="0">
                          <a:solidFill>
                            <a:srgbClr val="832B40"/>
                          </a:solidFill>
                          <a:latin typeface="Arial" panose="020B0604020202020204" pitchFamily="34" charset="0"/>
                          <a:cs typeface="Arial" panose="020B0604020202020204" pitchFamily="34" charset="0"/>
                        </a:rPr>
                        <a:t>ADDITIONAL ACTION: </a:t>
                      </a:r>
                      <a:br>
                        <a:rPr lang="en-US" sz="1000" b="1" dirty="0">
                          <a:solidFill>
                            <a:srgbClr val="832B40"/>
                          </a:solidFill>
                          <a:latin typeface="Arial" panose="020B0604020202020204" pitchFamily="34" charset="0"/>
                          <a:cs typeface="Arial" panose="020B0604020202020204" pitchFamily="34" charset="0"/>
                        </a:rPr>
                      </a:br>
                      <a:r>
                        <a:rPr lang="en-US" sz="1000" b="0" dirty="0">
                          <a:solidFill>
                            <a:schemeClr val="tx1"/>
                          </a:solidFill>
                          <a:latin typeface="Arial" panose="020B0604020202020204" pitchFamily="34" charset="0"/>
                          <a:cs typeface="Arial" panose="020B0604020202020204" pitchFamily="34" charset="0"/>
                        </a:rPr>
                        <a:t>Developed an Employee Shelter/Evacuation Plan and Included an Emergency Supply Kit</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8"/>
                  </a:ext>
                </a:extLst>
              </a:tr>
              <a:tr h="822960">
                <a:tc>
                  <a:txBody>
                    <a:bodyPr/>
                    <a:lstStyle/>
                    <a:p>
                      <a:r>
                        <a:rPr lang="en-US" sz="1000" b="1" dirty="0">
                          <a:solidFill>
                            <a:srgbClr val="832B40"/>
                          </a:solidFill>
                          <a:latin typeface="Arial" panose="020B0604020202020204" pitchFamily="34" charset="0"/>
                          <a:cs typeface="Arial" panose="020B0604020202020204" pitchFamily="34" charset="0"/>
                        </a:rPr>
                        <a:t>ADDITIONAL ACTION: </a:t>
                      </a:r>
                      <a:br>
                        <a:rPr lang="en-US" sz="1000" b="1" dirty="0">
                          <a:solidFill>
                            <a:srgbClr val="832B40"/>
                          </a:solidFill>
                          <a:latin typeface="Arial" panose="020B0604020202020204" pitchFamily="34" charset="0"/>
                          <a:cs typeface="Arial" panose="020B0604020202020204" pitchFamily="34" charset="0"/>
                        </a:rPr>
                      </a:br>
                      <a:r>
                        <a:rPr lang="en-US" sz="1000" b="0" dirty="0">
                          <a:solidFill>
                            <a:schemeClr val="tx1"/>
                          </a:solidFill>
                          <a:latin typeface="Arial" panose="020B0604020202020204" pitchFamily="34" charset="0"/>
                          <a:cs typeface="Arial" panose="020B0604020202020204" pitchFamily="34" charset="0"/>
                        </a:rPr>
                        <a:t>Purchased a NOAA Weather Radio for </a:t>
                      </a:r>
                      <a:br>
                        <a:rPr lang="en-US" sz="1000" b="0" dirty="0">
                          <a:solidFill>
                            <a:schemeClr val="tx1"/>
                          </a:solidFill>
                          <a:latin typeface="Arial" panose="020B0604020202020204" pitchFamily="34" charset="0"/>
                          <a:cs typeface="Arial" panose="020B0604020202020204" pitchFamily="34" charset="0"/>
                        </a:rPr>
                      </a:br>
                      <a:r>
                        <a:rPr lang="en-US" sz="1000" b="0" dirty="0">
                          <a:solidFill>
                            <a:schemeClr val="tx1"/>
                          </a:solidFill>
                          <a:latin typeface="Arial" panose="020B0604020202020204" pitchFamily="34" charset="0"/>
                          <a:cs typeface="Arial" panose="020B0604020202020204" pitchFamily="34" charset="0"/>
                        </a:rPr>
                        <a:t>Monitoring During an Event/Downloaded </a:t>
                      </a:r>
                      <a:br>
                        <a:rPr lang="en-US" sz="1000" b="0" dirty="0">
                          <a:solidFill>
                            <a:schemeClr val="tx1"/>
                          </a:solidFill>
                          <a:latin typeface="Arial" panose="020B0604020202020204" pitchFamily="34" charset="0"/>
                          <a:cs typeface="Arial" panose="020B0604020202020204" pitchFamily="34" charset="0"/>
                        </a:rPr>
                      </a:br>
                      <a:r>
                        <a:rPr lang="en-US" sz="1000" b="0" dirty="0">
                          <a:solidFill>
                            <a:schemeClr val="tx1"/>
                          </a:solidFill>
                          <a:latin typeface="Arial" panose="020B0604020202020204" pitchFamily="34" charset="0"/>
                          <a:cs typeface="Arial" panose="020B0604020202020204" pitchFamily="34" charset="0"/>
                        </a:rPr>
                        <a:t>a Mobile Alerting App</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4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sz="10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7"/>
                  </a:ext>
                </a:extLst>
              </a:tr>
            </a:tbl>
          </a:graphicData>
        </a:graphic>
      </p:graphicFrame>
      <p:sp>
        <p:nvSpPr>
          <p:cNvPr id="9" name="Oval 8"/>
          <p:cNvSpPr/>
          <p:nvPr/>
        </p:nvSpPr>
        <p:spPr>
          <a:xfrm>
            <a:off x="641045" y="2192168"/>
            <a:ext cx="457200" cy="457200"/>
          </a:xfrm>
          <a:prstGeom prst="ellipse">
            <a:avLst/>
          </a:prstGeom>
          <a:solidFill>
            <a:srgbClr val="A02140"/>
          </a:solidFill>
        </p:spPr>
        <p:txBody>
          <a:bodyPr wrap="none" lIns="0" rIns="0" anchor="ctr" anchorCtr="0">
            <a:noAutofit/>
          </a:bodyPr>
          <a:lstStyle/>
          <a:p>
            <a:pPr algn="ctr"/>
            <a:r>
              <a:rPr lang="en-US" b="1" dirty="0">
                <a:solidFill>
                  <a:schemeClr val="bg1"/>
                </a:solidFill>
                <a:latin typeface="Arial" panose="020B0604020202020204" pitchFamily="34" charset="0"/>
                <a:cs typeface="Arial" panose="020B0604020202020204" pitchFamily="34" charset="0"/>
              </a:rPr>
              <a:t>1</a:t>
            </a:r>
          </a:p>
        </p:txBody>
      </p:sp>
      <p:sp>
        <p:nvSpPr>
          <p:cNvPr id="10" name="Oval 9"/>
          <p:cNvSpPr/>
          <p:nvPr/>
        </p:nvSpPr>
        <p:spPr>
          <a:xfrm>
            <a:off x="641045" y="2831824"/>
            <a:ext cx="457200" cy="457200"/>
          </a:xfrm>
          <a:prstGeom prst="ellipse">
            <a:avLst/>
          </a:prstGeom>
          <a:solidFill>
            <a:srgbClr val="A02140"/>
          </a:solidFill>
        </p:spPr>
        <p:txBody>
          <a:bodyPr wrap="none" lIns="0" rIns="0" anchor="ctr" anchorCtr="0">
            <a:noAutofit/>
          </a:bodyPr>
          <a:lstStyle/>
          <a:p>
            <a:pPr algn="ctr"/>
            <a:r>
              <a:rPr lang="en-US" b="1" dirty="0">
                <a:solidFill>
                  <a:schemeClr val="bg1"/>
                </a:solidFill>
                <a:latin typeface="Arial" panose="020B0604020202020204" pitchFamily="34" charset="0"/>
                <a:cs typeface="Arial" panose="020B0604020202020204" pitchFamily="34" charset="0"/>
              </a:rPr>
              <a:t>2</a:t>
            </a:r>
          </a:p>
        </p:txBody>
      </p:sp>
      <p:sp>
        <p:nvSpPr>
          <p:cNvPr id="11" name="Oval 10"/>
          <p:cNvSpPr/>
          <p:nvPr/>
        </p:nvSpPr>
        <p:spPr>
          <a:xfrm>
            <a:off x="641045" y="3471480"/>
            <a:ext cx="457200" cy="457200"/>
          </a:xfrm>
          <a:prstGeom prst="ellipse">
            <a:avLst/>
          </a:prstGeom>
          <a:solidFill>
            <a:srgbClr val="A02140"/>
          </a:solidFill>
        </p:spPr>
        <p:txBody>
          <a:bodyPr wrap="none" lIns="0" rIns="0" anchor="ctr" anchorCtr="0">
            <a:noAutofit/>
          </a:bodyPr>
          <a:lstStyle/>
          <a:p>
            <a:pPr algn="ctr"/>
            <a:r>
              <a:rPr lang="en-US" b="1" dirty="0">
                <a:solidFill>
                  <a:schemeClr val="bg1"/>
                </a:solidFill>
                <a:latin typeface="Arial" panose="020B0604020202020204" pitchFamily="34" charset="0"/>
                <a:cs typeface="Arial" panose="020B0604020202020204" pitchFamily="34" charset="0"/>
              </a:rPr>
              <a:t>3</a:t>
            </a:r>
          </a:p>
        </p:txBody>
      </p:sp>
      <p:sp>
        <p:nvSpPr>
          <p:cNvPr id="12" name="Oval 11"/>
          <p:cNvSpPr/>
          <p:nvPr/>
        </p:nvSpPr>
        <p:spPr>
          <a:xfrm>
            <a:off x="641045" y="4111136"/>
            <a:ext cx="457200" cy="457200"/>
          </a:xfrm>
          <a:prstGeom prst="ellipse">
            <a:avLst/>
          </a:prstGeom>
          <a:solidFill>
            <a:srgbClr val="A02140"/>
          </a:solidFill>
        </p:spPr>
        <p:txBody>
          <a:bodyPr wrap="none" lIns="0" rIns="0" anchor="ctr" anchorCtr="0">
            <a:noAutofit/>
          </a:bodyPr>
          <a:lstStyle/>
          <a:p>
            <a:pPr algn="ctr"/>
            <a:r>
              <a:rPr lang="en-US" b="1" dirty="0">
                <a:solidFill>
                  <a:schemeClr val="bg1"/>
                </a:solidFill>
                <a:latin typeface="Arial" panose="020B0604020202020204" pitchFamily="34" charset="0"/>
                <a:cs typeface="Arial" panose="020B0604020202020204" pitchFamily="34" charset="0"/>
              </a:rPr>
              <a:t>4</a:t>
            </a:r>
          </a:p>
        </p:txBody>
      </p:sp>
      <p:sp>
        <p:nvSpPr>
          <p:cNvPr id="13" name="Oval 12"/>
          <p:cNvSpPr/>
          <p:nvPr/>
        </p:nvSpPr>
        <p:spPr>
          <a:xfrm>
            <a:off x="641045" y="4750792"/>
            <a:ext cx="457200" cy="457200"/>
          </a:xfrm>
          <a:prstGeom prst="ellipse">
            <a:avLst/>
          </a:prstGeom>
          <a:solidFill>
            <a:srgbClr val="A02140"/>
          </a:solidFill>
        </p:spPr>
        <p:txBody>
          <a:bodyPr wrap="none" lIns="0" rIns="0" anchor="ctr" anchorCtr="0">
            <a:noAutofit/>
          </a:bodyPr>
          <a:lstStyle/>
          <a:p>
            <a:pPr algn="ctr"/>
            <a:r>
              <a:rPr lang="en-US" b="1" dirty="0">
                <a:solidFill>
                  <a:schemeClr val="bg1"/>
                </a:solidFill>
                <a:latin typeface="Arial" panose="020B0604020202020204" pitchFamily="34" charset="0"/>
                <a:cs typeface="Arial" panose="020B0604020202020204" pitchFamily="34" charset="0"/>
              </a:rPr>
              <a:t>5</a:t>
            </a:r>
          </a:p>
        </p:txBody>
      </p:sp>
      <p:sp>
        <p:nvSpPr>
          <p:cNvPr id="14" name="Oval 13"/>
          <p:cNvSpPr/>
          <p:nvPr/>
        </p:nvSpPr>
        <p:spPr>
          <a:xfrm>
            <a:off x="641045" y="5390448"/>
            <a:ext cx="457200" cy="457200"/>
          </a:xfrm>
          <a:prstGeom prst="ellipse">
            <a:avLst/>
          </a:prstGeom>
          <a:solidFill>
            <a:srgbClr val="A02140"/>
          </a:solidFill>
        </p:spPr>
        <p:txBody>
          <a:bodyPr wrap="none" lIns="0" rIns="0" anchor="ctr" anchorCtr="0">
            <a:noAutofit/>
          </a:bodyPr>
          <a:lstStyle/>
          <a:p>
            <a:pPr algn="ctr"/>
            <a:r>
              <a:rPr lang="en-US" b="1" dirty="0">
                <a:solidFill>
                  <a:schemeClr val="bg1"/>
                </a:solidFill>
                <a:latin typeface="Arial" panose="020B0604020202020204" pitchFamily="34" charset="0"/>
                <a:cs typeface="Arial" panose="020B0604020202020204" pitchFamily="34" charset="0"/>
              </a:rPr>
              <a:t>6</a:t>
            </a:r>
          </a:p>
        </p:txBody>
      </p:sp>
    </p:spTree>
    <p:extLst>
      <p:ext uri="{BB962C8B-B14F-4D97-AF65-F5344CB8AC3E}">
        <p14:creationId xmlns:p14="http://schemas.microsoft.com/office/powerpoint/2010/main" val="219547397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Take Action: Ready Business – </a:t>
            </a:r>
            <a:br>
              <a:rPr lang="en-US" dirty="0"/>
            </a:br>
            <a:r>
              <a:rPr lang="en-US" dirty="0"/>
              <a:t>SURROUNDINGS Application </a:t>
            </a:r>
          </a:p>
        </p:txBody>
      </p:sp>
      <p:sp>
        <p:nvSpPr>
          <p:cNvPr id="3" name="Slide Number Placeholder 2"/>
          <p:cNvSpPr>
            <a:spLocks noGrp="1"/>
          </p:cNvSpPr>
          <p:nvPr>
            <p:ph type="sldNum" sz="quarter" idx="4"/>
          </p:nvPr>
        </p:nvSpPr>
        <p:spPr/>
        <p:txBody>
          <a:bodyPr/>
          <a:lstStyle/>
          <a:p>
            <a:fld id="{7749E63D-D648-FD44-8A88-2CC5333ECCD2}" type="slidenum">
              <a:rPr lang="en-US" smtClean="0"/>
              <a:pPr/>
              <a:t>47</a:t>
            </a:fld>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val="1364642777"/>
              </p:ext>
            </p:extLst>
          </p:nvPr>
        </p:nvGraphicFramePr>
        <p:xfrm>
          <a:off x="533400" y="1658178"/>
          <a:ext cx="6675120" cy="5669280"/>
        </p:xfrm>
        <a:graphic>
          <a:graphicData uri="http://schemas.openxmlformats.org/drawingml/2006/table">
            <a:tbl>
              <a:tblPr>
                <a:tableStyleId>{5C22544A-7EE6-4342-B048-85BDC9FD1C3A}</a:tableStyleId>
              </a:tblPr>
              <a:tblGrid>
                <a:gridCol w="1737360">
                  <a:extLst>
                    <a:ext uri="{9D8B030D-6E8A-4147-A177-3AD203B41FA5}">
                      <a16:colId xmlns:a16="http://schemas.microsoft.com/office/drawing/2014/main" val="20000"/>
                    </a:ext>
                  </a:extLst>
                </a:gridCol>
                <a:gridCol w="1645920">
                  <a:extLst>
                    <a:ext uri="{9D8B030D-6E8A-4147-A177-3AD203B41FA5}">
                      <a16:colId xmlns:a16="http://schemas.microsoft.com/office/drawing/2014/main" val="20001"/>
                    </a:ext>
                  </a:extLst>
                </a:gridCol>
                <a:gridCol w="1645920">
                  <a:extLst>
                    <a:ext uri="{9D8B030D-6E8A-4147-A177-3AD203B41FA5}">
                      <a16:colId xmlns:a16="http://schemas.microsoft.com/office/drawing/2014/main" val="20002"/>
                    </a:ext>
                  </a:extLst>
                </a:gridCol>
                <a:gridCol w="1645920">
                  <a:extLst>
                    <a:ext uri="{9D8B030D-6E8A-4147-A177-3AD203B41FA5}">
                      <a16:colId xmlns:a16="http://schemas.microsoft.com/office/drawing/2014/main" val="20003"/>
                    </a:ext>
                  </a:extLst>
                </a:gridCol>
              </a:tblGrid>
              <a:tr h="457200">
                <a:tc>
                  <a:txBody>
                    <a:bodyPr/>
                    <a:lstStyle/>
                    <a:p>
                      <a:br>
                        <a:rPr lang="en-US" sz="1000" b="1" i="0" dirty="0">
                          <a:solidFill>
                            <a:schemeClr val="bg1"/>
                          </a:solidFill>
                          <a:latin typeface="Arial" panose="020B0604020202020204" pitchFamily="34" charset="0"/>
                          <a:ea typeface="Arial" charset="0"/>
                          <a:cs typeface="Arial" panose="020B0604020202020204" pitchFamily="34" charset="0"/>
                        </a:rPr>
                      </a:br>
                      <a:r>
                        <a:rPr lang="en-US" sz="1000" b="1" i="0" dirty="0">
                          <a:solidFill>
                            <a:schemeClr val="bg1"/>
                          </a:solidFill>
                          <a:latin typeface="Arial" panose="020B0604020202020204" pitchFamily="34" charset="0"/>
                          <a:ea typeface="Arial" charset="0"/>
                          <a:cs typeface="Arial" panose="020B0604020202020204" pitchFamily="34" charset="0"/>
                        </a:rPr>
                        <a:t>SURROUNDINGS RISKS</a:t>
                      </a: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br>
                        <a:rPr lang="en-US" sz="1000" b="1" i="0" kern="1200" dirty="0">
                          <a:solidFill>
                            <a:schemeClr val="bg1"/>
                          </a:solidFill>
                          <a:latin typeface="Arial" panose="020B0604020202020204" pitchFamily="34" charset="0"/>
                          <a:ea typeface="Arial" charset="0"/>
                          <a:cs typeface="Arial" panose="020B0604020202020204" pitchFamily="34" charset="0"/>
                        </a:rPr>
                      </a:br>
                      <a:r>
                        <a:rPr lang="en-US" sz="1000" b="1" i="0" kern="1200" dirty="0">
                          <a:solidFill>
                            <a:schemeClr val="bg1"/>
                          </a:solidFill>
                          <a:latin typeface="Arial" panose="020B0604020202020204" pitchFamily="34" charset="0"/>
                          <a:ea typeface="Arial" charset="0"/>
                          <a:cs typeface="Arial" panose="020B0604020202020204" pitchFamily="34" charset="0"/>
                        </a:rPr>
                        <a:t>MITIGATION SOLUTION</a:t>
                      </a: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br>
                        <a:rPr lang="en-US" sz="1000" b="1" i="0" kern="1200" dirty="0">
                          <a:solidFill>
                            <a:schemeClr val="bg1"/>
                          </a:solidFill>
                          <a:latin typeface="Arial" panose="020B0604020202020204" pitchFamily="34" charset="0"/>
                          <a:ea typeface="Arial" charset="0"/>
                          <a:cs typeface="Arial" panose="020B0604020202020204" pitchFamily="34" charset="0"/>
                        </a:rPr>
                      </a:br>
                      <a:r>
                        <a:rPr lang="en-US" sz="1000" b="1" i="0" kern="1200" dirty="0">
                          <a:solidFill>
                            <a:schemeClr val="bg1"/>
                          </a:solidFill>
                          <a:latin typeface="Arial" panose="020B0604020202020204" pitchFamily="34" charset="0"/>
                          <a:ea typeface="Arial" charset="0"/>
                          <a:cs typeface="Arial" panose="020B0604020202020204" pitchFamily="34" charset="0"/>
                        </a:rPr>
                        <a:t>ACCOMPLISHED</a:t>
                      </a: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r>
                        <a:rPr lang="en-US" sz="1000" b="1" i="0" kern="1200" dirty="0">
                          <a:solidFill>
                            <a:schemeClr val="bg1"/>
                          </a:solidFill>
                          <a:latin typeface="Arial" panose="020B0604020202020204" pitchFamily="34" charset="0"/>
                          <a:ea typeface="Arial" charset="0"/>
                          <a:cs typeface="Arial" panose="020B0604020202020204" pitchFamily="34" charset="0"/>
                        </a:rPr>
                        <a:t>INITIAL/DATE </a:t>
                      </a:r>
                    </a:p>
                    <a:p>
                      <a:r>
                        <a:rPr lang="en-US" sz="1000" b="1" i="0" kern="1200" dirty="0">
                          <a:solidFill>
                            <a:schemeClr val="bg1"/>
                          </a:solidFill>
                          <a:latin typeface="Arial" panose="020B0604020202020204" pitchFamily="34" charset="0"/>
                          <a:ea typeface="Arial" charset="0"/>
                          <a:cs typeface="Arial" panose="020B0604020202020204" pitchFamily="34" charset="0"/>
                        </a:rPr>
                        <a:t>OF PERSON RESPONSIBLE </a:t>
                      </a: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extLst>
                  <a:ext uri="{0D108BD9-81ED-4DB2-BD59-A6C34878D82A}">
                    <a16:rowId xmlns:a16="http://schemas.microsoft.com/office/drawing/2014/main" val="10000"/>
                  </a:ext>
                </a:extLst>
              </a:tr>
              <a:tr h="640080">
                <a:tc>
                  <a:txBody>
                    <a:bodyPr/>
                    <a:lstStyle/>
                    <a:p>
                      <a:pPr marL="0" indent="0">
                        <a:spcAft>
                          <a:spcPts val="300"/>
                        </a:spcAft>
                      </a:pPr>
                      <a:r>
                        <a:rPr lang="en-US" sz="1000" b="0" dirty="0">
                          <a:solidFill>
                            <a:schemeClr val="tx1"/>
                          </a:solidFill>
                          <a:latin typeface="Arial" panose="020B0604020202020204" pitchFamily="34" charset="0"/>
                          <a:cs typeface="Arial" panose="020B0604020202020204" pitchFamily="34" charset="0"/>
                        </a:rPr>
                        <a:t>Signs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Reinforced signs to withstand expected wind pressures or removed prior to event.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spcAft>
                          <a:spcPts val="300"/>
                        </a:spcAft>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2"/>
                  </a:ext>
                </a:extLst>
              </a:tr>
              <a:tr h="640080">
                <a:tc>
                  <a:txBody>
                    <a:bodyPr/>
                    <a:lstStyle/>
                    <a:p>
                      <a:pPr marL="0" indent="0">
                        <a:spcAft>
                          <a:spcPts val="300"/>
                        </a:spcAft>
                      </a:pPr>
                      <a:r>
                        <a:rPr lang="en-US" sz="1000" b="0" dirty="0">
                          <a:solidFill>
                            <a:schemeClr val="tx1"/>
                          </a:solidFill>
                          <a:latin typeface="Arial" panose="020B0604020202020204" pitchFamily="34" charset="0"/>
                          <a:cs typeface="Arial" panose="020B0604020202020204" pitchFamily="34" charset="0"/>
                        </a:rPr>
                        <a:t>Flagpoles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Secured flagpole(s) to withstand expected wind pressures or removed prior to event.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spcAft>
                          <a:spcPts val="300"/>
                        </a:spcAft>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3"/>
                  </a:ext>
                </a:extLst>
              </a:tr>
              <a:tr h="640080">
                <a:tc>
                  <a:txBody>
                    <a:bodyPr/>
                    <a:lstStyle/>
                    <a:p>
                      <a:pPr marL="0" indent="0">
                        <a:spcAft>
                          <a:spcPts val="300"/>
                        </a:spcAft>
                      </a:pPr>
                      <a:r>
                        <a:rPr lang="en-US" sz="1000" b="0" dirty="0">
                          <a:solidFill>
                            <a:schemeClr val="tx1"/>
                          </a:solidFill>
                          <a:latin typeface="Arial" panose="020B0604020202020204" pitchFamily="34" charset="0"/>
                          <a:cs typeface="Arial" panose="020B0604020202020204" pitchFamily="34" charset="0"/>
                        </a:rPr>
                        <a:t>Landscaping/Trees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Consulted a professional landscaper and developed a plan for hurricane-resilient landscaping.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spcAft>
                          <a:spcPts val="300"/>
                        </a:spcAft>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4"/>
                  </a:ext>
                </a:extLst>
              </a:tr>
              <a:tr h="640080">
                <a:tc>
                  <a:txBody>
                    <a:bodyPr/>
                    <a:lstStyle/>
                    <a:p>
                      <a:pPr marL="0" indent="0">
                        <a:spcAft>
                          <a:spcPts val="300"/>
                        </a:spcAft>
                      </a:pPr>
                      <a:r>
                        <a:rPr lang="en-US" sz="1000" b="0" dirty="0">
                          <a:solidFill>
                            <a:schemeClr val="tx1"/>
                          </a:solidFill>
                          <a:latin typeface="Arial" panose="020B0604020202020204" pitchFamily="34" charset="0"/>
                          <a:cs typeface="Arial" panose="020B0604020202020204" pitchFamily="34" charset="0"/>
                        </a:rPr>
                        <a:t>Fences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Ensured fencing is installed securely.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spcAft>
                          <a:spcPts val="300"/>
                        </a:spcAft>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5"/>
                  </a:ext>
                </a:extLst>
              </a:tr>
              <a:tr h="640080">
                <a:tc>
                  <a:txBody>
                    <a:bodyPr/>
                    <a:lstStyle/>
                    <a:p>
                      <a:pPr marL="0" indent="0">
                        <a:spcAft>
                          <a:spcPts val="300"/>
                        </a:spcAft>
                      </a:pPr>
                      <a:r>
                        <a:rPr lang="en-US" sz="1000" b="0" dirty="0">
                          <a:solidFill>
                            <a:schemeClr val="tx1"/>
                          </a:solidFill>
                          <a:latin typeface="Arial" panose="020B0604020202020204" pitchFamily="34" charset="0"/>
                          <a:cs typeface="Arial" panose="020B0604020202020204" pitchFamily="34" charset="0"/>
                        </a:rPr>
                        <a:t>Floodwalls and Levees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Consulted with a floodplain manager or professional engineer regarding land use or code restrictions/</a:t>
                      </a:r>
                      <a:br>
                        <a:rPr lang="en-US" sz="1000" b="0" dirty="0">
                          <a:solidFill>
                            <a:schemeClr val="tx1"/>
                          </a:solidFill>
                          <a:latin typeface="Arial" panose="020B0604020202020204" pitchFamily="34" charset="0"/>
                          <a:cs typeface="Arial" panose="020B0604020202020204" pitchFamily="34" charset="0"/>
                        </a:rPr>
                      </a:br>
                      <a:r>
                        <a:rPr lang="en-US" sz="1000" b="0" dirty="0">
                          <a:solidFill>
                            <a:schemeClr val="tx1"/>
                          </a:solidFill>
                          <a:latin typeface="Arial" panose="020B0604020202020204" pitchFamily="34" charset="0"/>
                          <a:cs typeface="Arial" panose="020B0604020202020204" pitchFamily="34" charset="0"/>
                        </a:rPr>
                        <a:t>requirements in your area. If elevating the structure or performing </a:t>
                      </a:r>
                      <a:r>
                        <a:rPr lang="en-US" sz="1000" b="0" dirty="0" err="1">
                          <a:solidFill>
                            <a:schemeClr val="tx1"/>
                          </a:solidFill>
                          <a:latin typeface="Arial" panose="020B0604020202020204" pitchFamily="34" charset="0"/>
                          <a:cs typeface="Arial" panose="020B0604020202020204" pitchFamily="34" charset="0"/>
                        </a:rPr>
                        <a:t>floodproofing</a:t>
                      </a:r>
                      <a:r>
                        <a:rPr lang="en-US" sz="1000" b="0" dirty="0">
                          <a:solidFill>
                            <a:schemeClr val="tx1"/>
                          </a:solidFill>
                          <a:latin typeface="Arial" panose="020B0604020202020204" pitchFamily="34" charset="0"/>
                          <a:cs typeface="Arial" panose="020B0604020202020204" pitchFamily="34" charset="0"/>
                        </a:rPr>
                        <a:t> techniques is not feasible, then consider designing floodwalls or levees on the property to attempt to repel floodwaters.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spcAft>
                          <a:spcPts val="300"/>
                        </a:spcAft>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349327902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Take Action: Ready Business – </a:t>
            </a:r>
            <a:br>
              <a:rPr lang="en-US" dirty="0"/>
            </a:br>
            <a:r>
              <a:rPr lang="en-US" dirty="0"/>
              <a:t>SPACE Application </a:t>
            </a:r>
          </a:p>
        </p:txBody>
      </p:sp>
      <p:sp>
        <p:nvSpPr>
          <p:cNvPr id="3" name="Slide Number Placeholder 2"/>
          <p:cNvSpPr>
            <a:spLocks noGrp="1"/>
          </p:cNvSpPr>
          <p:nvPr>
            <p:ph type="sldNum" sz="quarter" idx="4"/>
          </p:nvPr>
        </p:nvSpPr>
        <p:spPr/>
        <p:txBody>
          <a:bodyPr/>
          <a:lstStyle/>
          <a:p>
            <a:fld id="{7749E63D-D648-FD44-8A88-2CC5333ECCD2}" type="slidenum">
              <a:rPr lang="en-US" smtClean="0"/>
              <a:pPr/>
              <a:t>48</a:t>
            </a:fld>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val="1750395832"/>
              </p:ext>
            </p:extLst>
          </p:nvPr>
        </p:nvGraphicFramePr>
        <p:xfrm>
          <a:off x="533400" y="1658178"/>
          <a:ext cx="6675120" cy="2103120"/>
        </p:xfrm>
        <a:graphic>
          <a:graphicData uri="http://schemas.openxmlformats.org/drawingml/2006/table">
            <a:tbl>
              <a:tblPr>
                <a:tableStyleId>{5C22544A-7EE6-4342-B048-85BDC9FD1C3A}</a:tableStyleId>
              </a:tblPr>
              <a:tblGrid>
                <a:gridCol w="1737360">
                  <a:extLst>
                    <a:ext uri="{9D8B030D-6E8A-4147-A177-3AD203B41FA5}">
                      <a16:colId xmlns:a16="http://schemas.microsoft.com/office/drawing/2014/main" val="20000"/>
                    </a:ext>
                  </a:extLst>
                </a:gridCol>
                <a:gridCol w="1645920">
                  <a:extLst>
                    <a:ext uri="{9D8B030D-6E8A-4147-A177-3AD203B41FA5}">
                      <a16:colId xmlns:a16="http://schemas.microsoft.com/office/drawing/2014/main" val="20001"/>
                    </a:ext>
                  </a:extLst>
                </a:gridCol>
                <a:gridCol w="1645920">
                  <a:extLst>
                    <a:ext uri="{9D8B030D-6E8A-4147-A177-3AD203B41FA5}">
                      <a16:colId xmlns:a16="http://schemas.microsoft.com/office/drawing/2014/main" val="20002"/>
                    </a:ext>
                  </a:extLst>
                </a:gridCol>
                <a:gridCol w="1645920">
                  <a:extLst>
                    <a:ext uri="{9D8B030D-6E8A-4147-A177-3AD203B41FA5}">
                      <a16:colId xmlns:a16="http://schemas.microsoft.com/office/drawing/2014/main" val="20003"/>
                    </a:ext>
                  </a:extLst>
                </a:gridCol>
              </a:tblGrid>
              <a:tr h="457200">
                <a:tc>
                  <a:txBody>
                    <a:bodyPr/>
                    <a:lstStyle/>
                    <a:p>
                      <a:br>
                        <a:rPr lang="en-US" sz="1000" b="1" i="0" dirty="0">
                          <a:solidFill>
                            <a:schemeClr val="bg1"/>
                          </a:solidFill>
                          <a:latin typeface="Arial" panose="020B0604020202020204" pitchFamily="34" charset="0"/>
                          <a:ea typeface="Arial" charset="0"/>
                          <a:cs typeface="Arial" panose="020B0604020202020204" pitchFamily="34" charset="0"/>
                        </a:rPr>
                      </a:br>
                      <a:r>
                        <a:rPr lang="en-US" sz="1000" b="1" i="0" dirty="0">
                          <a:solidFill>
                            <a:schemeClr val="bg1"/>
                          </a:solidFill>
                          <a:latin typeface="Arial" panose="020B0604020202020204" pitchFamily="34" charset="0"/>
                          <a:ea typeface="Arial" charset="0"/>
                          <a:cs typeface="Arial" panose="020B0604020202020204" pitchFamily="34" charset="0"/>
                        </a:rPr>
                        <a:t>SPACE RISKS</a:t>
                      </a: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br>
                        <a:rPr lang="en-US" sz="1000" b="1" i="0" kern="1200" dirty="0">
                          <a:solidFill>
                            <a:schemeClr val="bg1"/>
                          </a:solidFill>
                          <a:latin typeface="Arial" panose="020B0604020202020204" pitchFamily="34" charset="0"/>
                          <a:ea typeface="Arial" charset="0"/>
                          <a:cs typeface="Arial" panose="020B0604020202020204" pitchFamily="34" charset="0"/>
                        </a:rPr>
                      </a:br>
                      <a:r>
                        <a:rPr lang="en-US" sz="1000" b="1" i="0" kern="1200" dirty="0">
                          <a:solidFill>
                            <a:schemeClr val="bg1"/>
                          </a:solidFill>
                          <a:latin typeface="Arial" panose="020B0604020202020204" pitchFamily="34" charset="0"/>
                          <a:ea typeface="Arial" charset="0"/>
                          <a:cs typeface="Arial" panose="020B0604020202020204" pitchFamily="34" charset="0"/>
                        </a:rPr>
                        <a:t>MITIGATION SOLUTION</a:t>
                      </a: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br>
                        <a:rPr lang="en-US" sz="1000" b="1" i="0" kern="1200" dirty="0">
                          <a:solidFill>
                            <a:schemeClr val="bg1"/>
                          </a:solidFill>
                          <a:latin typeface="Arial" panose="020B0604020202020204" pitchFamily="34" charset="0"/>
                          <a:ea typeface="Arial" charset="0"/>
                          <a:cs typeface="Arial" panose="020B0604020202020204" pitchFamily="34" charset="0"/>
                        </a:rPr>
                      </a:br>
                      <a:r>
                        <a:rPr lang="en-US" sz="1000" b="1" i="0" kern="1200" dirty="0">
                          <a:solidFill>
                            <a:schemeClr val="bg1"/>
                          </a:solidFill>
                          <a:latin typeface="Arial" panose="020B0604020202020204" pitchFamily="34" charset="0"/>
                          <a:ea typeface="Arial" charset="0"/>
                          <a:cs typeface="Arial" panose="020B0604020202020204" pitchFamily="34" charset="0"/>
                        </a:rPr>
                        <a:t>ACCOMPLISHED</a:t>
                      </a: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r>
                        <a:rPr lang="en-US" sz="1000" b="1" i="0" kern="1200" dirty="0">
                          <a:solidFill>
                            <a:schemeClr val="bg1"/>
                          </a:solidFill>
                          <a:latin typeface="Arial" panose="020B0604020202020204" pitchFamily="34" charset="0"/>
                          <a:ea typeface="Arial" charset="0"/>
                          <a:cs typeface="Arial" panose="020B0604020202020204" pitchFamily="34" charset="0"/>
                        </a:rPr>
                        <a:t>INITIAL/DATE </a:t>
                      </a:r>
                    </a:p>
                    <a:p>
                      <a:r>
                        <a:rPr lang="en-US" sz="1000" b="1" i="0" kern="1200" dirty="0">
                          <a:solidFill>
                            <a:schemeClr val="bg1"/>
                          </a:solidFill>
                          <a:latin typeface="Arial" panose="020B0604020202020204" pitchFamily="34" charset="0"/>
                          <a:ea typeface="Arial" charset="0"/>
                          <a:cs typeface="Arial" panose="020B0604020202020204" pitchFamily="34" charset="0"/>
                        </a:rPr>
                        <a:t>OF PERSON RESPONSIBLE </a:t>
                      </a: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extLst>
                  <a:ext uri="{0D108BD9-81ED-4DB2-BD59-A6C34878D82A}">
                    <a16:rowId xmlns:a16="http://schemas.microsoft.com/office/drawing/2014/main" val="10000"/>
                  </a:ext>
                </a:extLst>
              </a:tr>
              <a:tr h="640080">
                <a:tc>
                  <a:txBody>
                    <a:bodyPr/>
                    <a:lstStyle/>
                    <a:p>
                      <a:pPr marL="0" indent="0">
                        <a:spcAft>
                          <a:spcPts val="300"/>
                        </a:spcAft>
                      </a:pPr>
                      <a:r>
                        <a:rPr lang="en-US" sz="1000" b="0" dirty="0">
                          <a:solidFill>
                            <a:schemeClr val="tx1"/>
                          </a:solidFill>
                          <a:latin typeface="Arial" panose="020B0604020202020204" pitchFamily="34" charset="0"/>
                          <a:cs typeface="Arial" panose="020B0604020202020204" pitchFamily="34" charset="0"/>
                        </a:rPr>
                        <a:t>Contents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Determined and relocated all critical contents at least one foot above the BFE or DFE, whichever </a:t>
                      </a:r>
                      <a:br>
                        <a:rPr lang="en-US" sz="1000" b="0" dirty="0">
                          <a:solidFill>
                            <a:schemeClr val="tx1"/>
                          </a:solidFill>
                          <a:latin typeface="Arial" panose="020B0604020202020204" pitchFamily="34" charset="0"/>
                          <a:cs typeface="Arial" panose="020B0604020202020204" pitchFamily="34" charset="0"/>
                        </a:rPr>
                      </a:br>
                      <a:r>
                        <a:rPr lang="en-US" sz="1000" b="0" dirty="0">
                          <a:solidFill>
                            <a:schemeClr val="tx1"/>
                          </a:solidFill>
                          <a:latin typeface="Arial" panose="020B0604020202020204" pitchFamily="34" charset="0"/>
                          <a:cs typeface="Arial" panose="020B0604020202020204" pitchFamily="34" charset="0"/>
                        </a:rPr>
                        <a:t>is higher.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spcAft>
                          <a:spcPts val="300"/>
                        </a:spcAft>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2"/>
                  </a:ext>
                </a:extLst>
              </a:tr>
              <a:tr h="640080">
                <a:tc>
                  <a:txBody>
                    <a:bodyPr/>
                    <a:lstStyle/>
                    <a:p>
                      <a:pPr marL="0" indent="0">
                        <a:spcAft>
                          <a:spcPts val="300"/>
                        </a:spcAft>
                      </a:pPr>
                      <a:r>
                        <a:rPr lang="en-US" sz="1000" b="0" dirty="0">
                          <a:solidFill>
                            <a:schemeClr val="tx1"/>
                          </a:solidFill>
                          <a:latin typeface="Arial" panose="020B0604020202020204" pitchFamily="34" charset="0"/>
                          <a:cs typeface="Arial" panose="020B0604020202020204" pitchFamily="34" charset="0"/>
                        </a:rPr>
                        <a:t>Chemicals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Established a method for safeguarding chemicals in your Preparedness and Mitigation Project Plan.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spcAft>
                          <a:spcPts val="300"/>
                        </a:spcAft>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413188771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Take Action: Ready Business – </a:t>
            </a:r>
            <a:br>
              <a:rPr lang="en-US" dirty="0"/>
            </a:br>
            <a:r>
              <a:rPr lang="en-US" dirty="0"/>
              <a:t>SYSTEMS Application </a:t>
            </a:r>
          </a:p>
        </p:txBody>
      </p:sp>
      <p:sp>
        <p:nvSpPr>
          <p:cNvPr id="3" name="Slide Number Placeholder 2"/>
          <p:cNvSpPr>
            <a:spLocks noGrp="1"/>
          </p:cNvSpPr>
          <p:nvPr>
            <p:ph type="sldNum" sz="quarter" idx="4"/>
          </p:nvPr>
        </p:nvSpPr>
        <p:spPr/>
        <p:txBody>
          <a:bodyPr/>
          <a:lstStyle/>
          <a:p>
            <a:fld id="{7749E63D-D648-FD44-8A88-2CC5333ECCD2}" type="slidenum">
              <a:rPr lang="en-US" smtClean="0"/>
              <a:pPr/>
              <a:t>49</a:t>
            </a:fld>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val="2755035450"/>
              </p:ext>
            </p:extLst>
          </p:nvPr>
        </p:nvGraphicFramePr>
        <p:xfrm>
          <a:off x="533400" y="1658178"/>
          <a:ext cx="6675120" cy="6949440"/>
        </p:xfrm>
        <a:graphic>
          <a:graphicData uri="http://schemas.openxmlformats.org/drawingml/2006/table">
            <a:tbl>
              <a:tblPr>
                <a:tableStyleId>{5C22544A-7EE6-4342-B048-85BDC9FD1C3A}</a:tableStyleId>
              </a:tblPr>
              <a:tblGrid>
                <a:gridCol w="1737360">
                  <a:extLst>
                    <a:ext uri="{9D8B030D-6E8A-4147-A177-3AD203B41FA5}">
                      <a16:colId xmlns:a16="http://schemas.microsoft.com/office/drawing/2014/main" val="20000"/>
                    </a:ext>
                  </a:extLst>
                </a:gridCol>
                <a:gridCol w="1645920">
                  <a:extLst>
                    <a:ext uri="{9D8B030D-6E8A-4147-A177-3AD203B41FA5}">
                      <a16:colId xmlns:a16="http://schemas.microsoft.com/office/drawing/2014/main" val="20001"/>
                    </a:ext>
                  </a:extLst>
                </a:gridCol>
                <a:gridCol w="1645920">
                  <a:extLst>
                    <a:ext uri="{9D8B030D-6E8A-4147-A177-3AD203B41FA5}">
                      <a16:colId xmlns:a16="http://schemas.microsoft.com/office/drawing/2014/main" val="20002"/>
                    </a:ext>
                  </a:extLst>
                </a:gridCol>
                <a:gridCol w="1645920">
                  <a:extLst>
                    <a:ext uri="{9D8B030D-6E8A-4147-A177-3AD203B41FA5}">
                      <a16:colId xmlns:a16="http://schemas.microsoft.com/office/drawing/2014/main" val="20003"/>
                    </a:ext>
                  </a:extLst>
                </a:gridCol>
              </a:tblGrid>
              <a:tr h="457200">
                <a:tc>
                  <a:txBody>
                    <a:bodyPr/>
                    <a:lstStyle/>
                    <a:p>
                      <a:r>
                        <a:rPr lang="en-US" sz="1000" b="1" i="0" dirty="0">
                          <a:solidFill>
                            <a:schemeClr val="bg1"/>
                          </a:solidFill>
                          <a:latin typeface="Arial" panose="020B0604020202020204" pitchFamily="34" charset="0"/>
                          <a:ea typeface="Arial" charset="0"/>
                          <a:cs typeface="Arial" panose="020B0604020202020204" pitchFamily="34" charset="0"/>
                        </a:rPr>
                        <a:t>SYSTEMS RISKS</a:t>
                      </a: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br>
                        <a:rPr lang="en-US" sz="1000" b="1" i="0" kern="1200" dirty="0">
                          <a:solidFill>
                            <a:schemeClr val="bg1"/>
                          </a:solidFill>
                          <a:latin typeface="Arial" panose="020B0604020202020204" pitchFamily="34" charset="0"/>
                          <a:ea typeface="Arial" charset="0"/>
                          <a:cs typeface="Arial" panose="020B0604020202020204" pitchFamily="34" charset="0"/>
                        </a:rPr>
                      </a:br>
                      <a:r>
                        <a:rPr lang="en-US" sz="1000" b="1" i="0" kern="1200" dirty="0">
                          <a:solidFill>
                            <a:schemeClr val="bg1"/>
                          </a:solidFill>
                          <a:latin typeface="Arial" panose="020B0604020202020204" pitchFamily="34" charset="0"/>
                          <a:ea typeface="Arial" charset="0"/>
                          <a:cs typeface="Arial" panose="020B0604020202020204" pitchFamily="34" charset="0"/>
                        </a:rPr>
                        <a:t>MITIGATION SOLUTION</a:t>
                      </a: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br>
                        <a:rPr lang="en-US" sz="1000" b="1" i="0" kern="1200" dirty="0">
                          <a:solidFill>
                            <a:schemeClr val="bg1"/>
                          </a:solidFill>
                          <a:latin typeface="Arial" panose="020B0604020202020204" pitchFamily="34" charset="0"/>
                          <a:ea typeface="Arial" charset="0"/>
                          <a:cs typeface="Arial" panose="020B0604020202020204" pitchFamily="34" charset="0"/>
                        </a:rPr>
                      </a:br>
                      <a:r>
                        <a:rPr lang="en-US" sz="1000" b="1" i="0" kern="1200" dirty="0">
                          <a:solidFill>
                            <a:schemeClr val="bg1"/>
                          </a:solidFill>
                          <a:latin typeface="Arial" panose="020B0604020202020204" pitchFamily="34" charset="0"/>
                          <a:ea typeface="Arial" charset="0"/>
                          <a:cs typeface="Arial" panose="020B0604020202020204" pitchFamily="34" charset="0"/>
                        </a:rPr>
                        <a:t>ACCOMPLISHED</a:t>
                      </a: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r>
                        <a:rPr lang="en-US" sz="1000" b="1" i="0" kern="1200" dirty="0">
                          <a:solidFill>
                            <a:schemeClr val="bg1"/>
                          </a:solidFill>
                          <a:latin typeface="Arial" panose="020B0604020202020204" pitchFamily="34" charset="0"/>
                          <a:ea typeface="Arial" charset="0"/>
                          <a:cs typeface="Arial" panose="020B0604020202020204" pitchFamily="34" charset="0"/>
                        </a:rPr>
                        <a:t>INITIAL/DATE </a:t>
                      </a:r>
                    </a:p>
                    <a:p>
                      <a:r>
                        <a:rPr lang="en-US" sz="1000" b="1" i="0" kern="1200" dirty="0">
                          <a:solidFill>
                            <a:schemeClr val="bg1"/>
                          </a:solidFill>
                          <a:latin typeface="Arial" panose="020B0604020202020204" pitchFamily="34" charset="0"/>
                          <a:ea typeface="Arial" charset="0"/>
                          <a:cs typeface="Arial" panose="020B0604020202020204" pitchFamily="34" charset="0"/>
                        </a:rPr>
                        <a:t>OF PERSON RESPONSIBLE </a:t>
                      </a: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extLst>
                  <a:ext uri="{0D108BD9-81ED-4DB2-BD59-A6C34878D82A}">
                    <a16:rowId xmlns:a16="http://schemas.microsoft.com/office/drawing/2014/main" val="10000"/>
                  </a:ext>
                </a:extLst>
              </a:tr>
              <a:tr h="640080">
                <a:tc>
                  <a:txBody>
                    <a:bodyPr/>
                    <a:lstStyle/>
                    <a:p>
                      <a:pPr marL="0" marR="0" lvl="0" indent="0" algn="l" defTabSz="457200" rtl="0" eaLnBrk="1" fontAlgn="auto" latinLnBrk="0" hangingPunct="1">
                        <a:lnSpc>
                          <a:spcPct val="100000"/>
                        </a:lnSpc>
                        <a:spcBef>
                          <a:spcPts val="0"/>
                        </a:spcBef>
                        <a:spcAft>
                          <a:spcPts val="600"/>
                        </a:spcAft>
                        <a:buClrTx/>
                        <a:buSzTx/>
                        <a:buFontTx/>
                        <a:buNone/>
                        <a:tabLst/>
                        <a:defRPr/>
                      </a:pPr>
                      <a:r>
                        <a:rPr lang="en-US" sz="1000" b="0" baseline="0" dirty="0">
                          <a:solidFill>
                            <a:schemeClr val="tx1"/>
                          </a:solidFill>
                          <a:latin typeface="Arial" panose="020B0604020202020204" pitchFamily="34" charset="0"/>
                          <a:cs typeface="Arial" panose="020B0604020202020204" pitchFamily="34" charset="0"/>
                        </a:rPr>
                        <a:t>Mechanical Systems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rowSpan="10">
                  <a:txBody>
                    <a:bodyPr/>
                    <a:lstStyle/>
                    <a:p>
                      <a:pPr marL="0" marR="0" indent="0" algn="l" defTabSz="457200" rtl="0" eaLnBrk="1" fontAlgn="auto" latinLnBrk="0" hangingPunct="1">
                        <a:lnSpc>
                          <a:spcPct val="100000"/>
                        </a:lnSpc>
                        <a:spcBef>
                          <a:spcPts val="0"/>
                        </a:spcBef>
                        <a:spcAft>
                          <a:spcPts val="60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Consulted a professional engineer to ensure all systems and connections are designed to resist the expected wind load and uplift, and to develop solutions for protecting systems from flooding through elevation, anchoring, or other approved means.</a:t>
                      </a:r>
                    </a:p>
                    <a:p>
                      <a:pPr marL="0" marR="0" indent="0" algn="l" defTabSz="457200" rtl="0" eaLnBrk="1" fontAlgn="auto" latinLnBrk="0" hangingPunct="1">
                        <a:lnSpc>
                          <a:spcPct val="100000"/>
                        </a:lnSpc>
                        <a:spcBef>
                          <a:spcPts val="0"/>
                        </a:spcBef>
                        <a:spcAft>
                          <a:spcPts val="60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Protected drainage systems with backflow valves. Consulted a professional plumber for proper installation of these devices.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spcAft>
                          <a:spcPts val="300"/>
                        </a:spcAft>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2"/>
                  </a:ext>
                </a:extLst>
              </a:tr>
              <a:tr h="640080">
                <a:tc>
                  <a:txBody>
                    <a:bodyPr/>
                    <a:lstStyle/>
                    <a:p>
                      <a:pPr marL="0" marR="0" lvl="0" indent="0" algn="l" defTabSz="457200" rtl="0" eaLnBrk="1" fontAlgn="auto" latinLnBrk="0" hangingPunct="1">
                        <a:lnSpc>
                          <a:spcPct val="100000"/>
                        </a:lnSpc>
                        <a:spcBef>
                          <a:spcPts val="0"/>
                        </a:spcBef>
                        <a:spcAft>
                          <a:spcPts val="600"/>
                        </a:spcAft>
                        <a:buClrTx/>
                        <a:buSzTx/>
                        <a:buFontTx/>
                        <a:buNone/>
                        <a:tabLst/>
                        <a:defRPr/>
                      </a:pPr>
                      <a:r>
                        <a:rPr lang="en-US" sz="1000" b="0" baseline="0" dirty="0">
                          <a:solidFill>
                            <a:schemeClr val="tx1"/>
                          </a:solidFill>
                          <a:latin typeface="Arial" panose="020B0604020202020204" pitchFamily="34" charset="0"/>
                          <a:cs typeface="Arial" panose="020B0604020202020204" pitchFamily="34" charset="0"/>
                        </a:rPr>
                        <a:t>Fuel Tanks/Systems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vMerge="1">
                  <a:txBody>
                    <a:bodyPr/>
                    <a:lstStyle/>
                    <a:p>
                      <a:pPr marL="0" marR="0" indent="0" algn="l" defTabSz="457200" rtl="0" eaLnBrk="1" fontAlgn="auto" latinLnBrk="0" hangingPunct="1">
                        <a:lnSpc>
                          <a:spcPct val="100000"/>
                        </a:lnSpc>
                        <a:spcBef>
                          <a:spcPts val="0"/>
                        </a:spcBef>
                        <a:spcAft>
                          <a:spcPts val="300"/>
                        </a:spcAft>
                        <a:buClrTx/>
                        <a:buSzTx/>
                        <a:buFontTx/>
                        <a:buNone/>
                        <a:tabLst/>
                        <a:defRPr/>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spcAft>
                          <a:spcPts val="300"/>
                        </a:spcAft>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3"/>
                  </a:ext>
                </a:extLst>
              </a:tr>
              <a:tr h="640080">
                <a:tc>
                  <a:txBody>
                    <a:bodyPr/>
                    <a:lstStyle/>
                    <a:p>
                      <a:pPr marL="0" indent="0">
                        <a:spcAft>
                          <a:spcPts val="600"/>
                        </a:spcAft>
                      </a:pPr>
                      <a:r>
                        <a:rPr lang="en-US" sz="1000" b="0" baseline="0" dirty="0">
                          <a:solidFill>
                            <a:schemeClr val="tx1"/>
                          </a:solidFill>
                          <a:latin typeface="Arial" panose="020B0604020202020204" pitchFamily="34" charset="0"/>
                          <a:cs typeface="Arial" panose="020B0604020202020204" pitchFamily="34" charset="0"/>
                        </a:rPr>
                        <a:t>Electrical Systems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vMerge="1">
                  <a:txBody>
                    <a:bodyPr/>
                    <a:lstStyle/>
                    <a:p>
                      <a:pPr marL="0" marR="0" indent="0" algn="l" defTabSz="457200" rtl="0" eaLnBrk="1" fontAlgn="auto" latinLnBrk="0" hangingPunct="1">
                        <a:lnSpc>
                          <a:spcPct val="100000"/>
                        </a:lnSpc>
                        <a:spcBef>
                          <a:spcPts val="0"/>
                        </a:spcBef>
                        <a:spcAft>
                          <a:spcPts val="300"/>
                        </a:spcAft>
                        <a:buClrTx/>
                        <a:buSzTx/>
                        <a:buFontTx/>
                        <a:buNone/>
                        <a:tabLst/>
                        <a:defRPr/>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spcAft>
                          <a:spcPts val="300"/>
                        </a:spcAft>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4"/>
                  </a:ext>
                </a:extLst>
              </a:tr>
              <a:tr h="640080">
                <a:tc>
                  <a:txBody>
                    <a:bodyPr/>
                    <a:lstStyle/>
                    <a:p>
                      <a:pPr marL="0" indent="0">
                        <a:spcAft>
                          <a:spcPts val="600"/>
                        </a:spcAft>
                      </a:pPr>
                      <a:r>
                        <a:rPr lang="en-US" sz="1000" b="0" baseline="0" dirty="0">
                          <a:solidFill>
                            <a:schemeClr val="tx1"/>
                          </a:solidFill>
                          <a:latin typeface="Arial" panose="020B0604020202020204" pitchFamily="34" charset="0"/>
                          <a:cs typeface="Arial" panose="020B0604020202020204" pitchFamily="34" charset="0"/>
                        </a:rPr>
                        <a:t>Communications Equipment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vMerge="1">
                  <a:txBody>
                    <a:bodyPr/>
                    <a:lstStyle/>
                    <a:p>
                      <a:pPr marL="0" marR="0" indent="0" algn="l" defTabSz="457200" rtl="0" eaLnBrk="1" fontAlgn="auto" latinLnBrk="0" hangingPunct="1">
                        <a:lnSpc>
                          <a:spcPct val="100000"/>
                        </a:lnSpc>
                        <a:spcBef>
                          <a:spcPts val="0"/>
                        </a:spcBef>
                        <a:spcAft>
                          <a:spcPts val="300"/>
                        </a:spcAft>
                        <a:buClrTx/>
                        <a:buSzTx/>
                        <a:buFontTx/>
                        <a:buNone/>
                        <a:tabLst/>
                        <a:defRPr/>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spcAft>
                          <a:spcPts val="300"/>
                        </a:spcAft>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5"/>
                  </a:ext>
                </a:extLst>
              </a:tr>
              <a:tr h="640080">
                <a:tc>
                  <a:txBody>
                    <a:bodyPr/>
                    <a:lstStyle/>
                    <a:p>
                      <a:pPr marL="0" indent="0">
                        <a:spcAft>
                          <a:spcPts val="600"/>
                        </a:spcAft>
                      </a:pPr>
                      <a:r>
                        <a:rPr lang="en-US" sz="1000" b="0" baseline="0" dirty="0">
                          <a:solidFill>
                            <a:schemeClr val="tx1"/>
                          </a:solidFill>
                          <a:latin typeface="Arial" panose="020B0604020202020204" pitchFamily="34" charset="0"/>
                          <a:cs typeface="Arial" panose="020B0604020202020204" pitchFamily="34" charset="0"/>
                        </a:rPr>
                        <a:t>Lightning Protection Systems</a:t>
                      </a:r>
                    </a:p>
                    <a:p>
                      <a:pPr marL="0" indent="0">
                        <a:spcAft>
                          <a:spcPts val="600"/>
                        </a:spcAft>
                      </a:pPr>
                      <a:endParaRPr lang="en-US" sz="1000" b="0" baseline="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vMerge="1">
                  <a:txBody>
                    <a:bodyPr/>
                    <a:lstStyle/>
                    <a:p>
                      <a:pPr marL="0" marR="0" indent="0" algn="l" defTabSz="457200" rtl="0" eaLnBrk="1" fontAlgn="auto" latinLnBrk="0" hangingPunct="1">
                        <a:lnSpc>
                          <a:spcPct val="100000"/>
                        </a:lnSpc>
                        <a:spcBef>
                          <a:spcPts val="0"/>
                        </a:spcBef>
                        <a:spcAft>
                          <a:spcPts val="300"/>
                        </a:spcAft>
                        <a:buClrTx/>
                        <a:buSzTx/>
                        <a:buFontTx/>
                        <a:buNone/>
                        <a:tabLst/>
                        <a:defRPr/>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spcAft>
                          <a:spcPts val="300"/>
                        </a:spcAft>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6"/>
                  </a:ext>
                </a:extLst>
              </a:tr>
              <a:tr h="640080">
                <a:tc>
                  <a:txBody>
                    <a:bodyPr/>
                    <a:lstStyle/>
                    <a:p>
                      <a:pPr marL="0" indent="0">
                        <a:spcAft>
                          <a:spcPts val="600"/>
                        </a:spcAft>
                      </a:pPr>
                      <a:r>
                        <a:rPr lang="en-US" sz="1000" b="0" baseline="0" dirty="0">
                          <a:solidFill>
                            <a:schemeClr val="tx1"/>
                          </a:solidFill>
                          <a:latin typeface="Arial" panose="020B0604020202020204" pitchFamily="34" charset="0"/>
                          <a:cs typeface="Arial" panose="020B0604020202020204" pitchFamily="34" charset="0"/>
                        </a:rPr>
                        <a:t>Utility Connections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vMerge="1">
                  <a:txBody>
                    <a:bodyPr/>
                    <a:lstStyle/>
                    <a:p>
                      <a:pPr marL="0" marR="0" indent="0" algn="l" defTabSz="457200" rtl="0" eaLnBrk="1" fontAlgn="auto" latinLnBrk="0" hangingPunct="1">
                        <a:lnSpc>
                          <a:spcPct val="100000"/>
                        </a:lnSpc>
                        <a:spcBef>
                          <a:spcPts val="0"/>
                        </a:spcBef>
                        <a:spcAft>
                          <a:spcPts val="300"/>
                        </a:spcAft>
                        <a:buClrTx/>
                        <a:buSzTx/>
                        <a:buFontTx/>
                        <a:buNone/>
                        <a:tabLst/>
                        <a:defRPr/>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spcAft>
                          <a:spcPts val="300"/>
                        </a:spcAft>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7"/>
                  </a:ext>
                </a:extLst>
              </a:tr>
              <a:tr h="640080">
                <a:tc>
                  <a:txBody>
                    <a:bodyPr/>
                    <a:lstStyle/>
                    <a:p>
                      <a:pPr marL="0" indent="0">
                        <a:spcAft>
                          <a:spcPts val="600"/>
                        </a:spcAft>
                      </a:pPr>
                      <a:r>
                        <a:rPr lang="en-US" sz="1000" b="0" baseline="0" dirty="0">
                          <a:solidFill>
                            <a:schemeClr val="tx1"/>
                          </a:solidFill>
                          <a:latin typeface="Arial" panose="020B0604020202020204" pitchFamily="34" charset="0"/>
                          <a:cs typeface="Arial" panose="020B0604020202020204" pitchFamily="34" charset="0"/>
                        </a:rPr>
                        <a:t>Antennas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vMerge="1">
                  <a:txBody>
                    <a:bodyPr/>
                    <a:lstStyle/>
                    <a:p>
                      <a:pPr marL="0" marR="0" indent="0" algn="l" defTabSz="457200" rtl="0" eaLnBrk="1" fontAlgn="auto" latinLnBrk="0" hangingPunct="1">
                        <a:lnSpc>
                          <a:spcPct val="100000"/>
                        </a:lnSpc>
                        <a:spcBef>
                          <a:spcPts val="0"/>
                        </a:spcBef>
                        <a:spcAft>
                          <a:spcPts val="300"/>
                        </a:spcAft>
                        <a:buClrTx/>
                        <a:buSzTx/>
                        <a:buFontTx/>
                        <a:buNone/>
                        <a:tabLst/>
                        <a:defRPr/>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spcAft>
                          <a:spcPts val="300"/>
                        </a:spcAft>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8"/>
                  </a:ext>
                </a:extLst>
              </a:tr>
              <a:tr h="640080">
                <a:tc>
                  <a:txBody>
                    <a:bodyPr/>
                    <a:lstStyle/>
                    <a:p>
                      <a:pPr marL="0" indent="0">
                        <a:spcAft>
                          <a:spcPts val="600"/>
                        </a:spcAft>
                      </a:pPr>
                      <a:r>
                        <a:rPr lang="en-US" sz="1000" b="0" baseline="0" dirty="0">
                          <a:solidFill>
                            <a:schemeClr val="tx1"/>
                          </a:solidFill>
                          <a:latin typeface="Arial" panose="020B0604020202020204" pitchFamily="34" charset="0"/>
                          <a:cs typeface="Arial" panose="020B0604020202020204" pitchFamily="34" charset="0"/>
                        </a:rPr>
                        <a:t>Other Rooftop Structures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vMerge="1">
                  <a:txBody>
                    <a:bodyPr/>
                    <a:lstStyle/>
                    <a:p>
                      <a:pPr marL="0" marR="0" indent="0" algn="l" defTabSz="457200" rtl="0" eaLnBrk="1" fontAlgn="auto" latinLnBrk="0" hangingPunct="1">
                        <a:lnSpc>
                          <a:spcPct val="100000"/>
                        </a:lnSpc>
                        <a:spcBef>
                          <a:spcPts val="0"/>
                        </a:spcBef>
                        <a:spcAft>
                          <a:spcPts val="300"/>
                        </a:spcAft>
                        <a:buClrTx/>
                        <a:buSzTx/>
                        <a:buFontTx/>
                        <a:buNone/>
                        <a:tabLst/>
                        <a:defRPr/>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spcAft>
                          <a:spcPts val="300"/>
                        </a:spcAft>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9"/>
                  </a:ext>
                </a:extLst>
              </a:tr>
              <a:tr h="640080">
                <a:tc>
                  <a:txBody>
                    <a:bodyPr/>
                    <a:lstStyle/>
                    <a:p>
                      <a:pPr marL="0" indent="0">
                        <a:spcAft>
                          <a:spcPts val="600"/>
                        </a:spcAft>
                      </a:pPr>
                      <a:r>
                        <a:rPr lang="en-US" sz="1000" b="0" baseline="0" dirty="0">
                          <a:solidFill>
                            <a:schemeClr val="tx1"/>
                          </a:solidFill>
                          <a:latin typeface="Arial" panose="020B0604020202020204" pitchFamily="34" charset="0"/>
                          <a:cs typeface="Arial" panose="020B0604020202020204" pitchFamily="34" charset="0"/>
                        </a:rPr>
                        <a:t>Sewer and Water Management Systems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vMerge="1">
                  <a:txBody>
                    <a:bodyPr/>
                    <a:lstStyle/>
                    <a:p>
                      <a:pPr marL="0" marR="0" indent="0" algn="l" defTabSz="457200" rtl="0" eaLnBrk="1" fontAlgn="auto" latinLnBrk="0" hangingPunct="1">
                        <a:lnSpc>
                          <a:spcPct val="100000"/>
                        </a:lnSpc>
                        <a:spcBef>
                          <a:spcPts val="0"/>
                        </a:spcBef>
                        <a:spcAft>
                          <a:spcPts val="300"/>
                        </a:spcAft>
                        <a:buClrTx/>
                        <a:buSzTx/>
                        <a:buFontTx/>
                        <a:buNone/>
                        <a:tabLst/>
                        <a:defRPr/>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spcAft>
                          <a:spcPts val="300"/>
                        </a:spcAft>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10"/>
                  </a:ext>
                </a:extLst>
              </a:tr>
              <a:tr h="640080">
                <a:tc>
                  <a:txBody>
                    <a:bodyPr/>
                    <a:lstStyle/>
                    <a:p>
                      <a:pPr marL="0" indent="0">
                        <a:spcAft>
                          <a:spcPts val="600"/>
                        </a:spcAft>
                      </a:pPr>
                      <a:r>
                        <a:rPr lang="en-US" sz="1000" b="0" baseline="0" dirty="0">
                          <a:solidFill>
                            <a:schemeClr val="tx1"/>
                          </a:solidFill>
                          <a:latin typeface="Arial" panose="020B0604020202020204" pitchFamily="34" charset="0"/>
                          <a:cs typeface="Arial" panose="020B0604020202020204" pitchFamily="34" charset="0"/>
                        </a:rPr>
                        <a:t>Potable Water Systems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vMerge="1">
                  <a:txBody>
                    <a:bodyPr/>
                    <a:lstStyle/>
                    <a:p>
                      <a:pPr marL="0" marR="0" indent="0" algn="l" defTabSz="457200" rtl="0" eaLnBrk="1" fontAlgn="auto" latinLnBrk="0" hangingPunct="1">
                        <a:lnSpc>
                          <a:spcPct val="100000"/>
                        </a:lnSpc>
                        <a:spcBef>
                          <a:spcPts val="0"/>
                        </a:spcBef>
                        <a:spcAft>
                          <a:spcPts val="300"/>
                        </a:spcAft>
                        <a:buClrTx/>
                        <a:buSzTx/>
                        <a:buFontTx/>
                        <a:buNone/>
                        <a:tabLst/>
                        <a:defRPr/>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spcAft>
                          <a:spcPts val="300"/>
                        </a:spcAft>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11"/>
                  </a:ext>
                </a:extLst>
              </a:tr>
            </a:tbl>
          </a:graphicData>
        </a:graphic>
      </p:graphicFrame>
    </p:spTree>
    <p:extLst>
      <p:ext uri="{BB962C8B-B14F-4D97-AF65-F5344CB8AC3E}">
        <p14:creationId xmlns:p14="http://schemas.microsoft.com/office/powerpoint/2010/main" val="14558255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Introduction</a:t>
            </a:r>
          </a:p>
        </p:txBody>
      </p:sp>
      <p:sp>
        <p:nvSpPr>
          <p:cNvPr id="12" name="Slide Number Placeholder 11"/>
          <p:cNvSpPr>
            <a:spLocks noGrp="1"/>
          </p:cNvSpPr>
          <p:nvPr>
            <p:ph type="sldNum" sz="quarter" idx="4"/>
          </p:nvPr>
        </p:nvSpPr>
        <p:spPr/>
        <p:txBody>
          <a:bodyPr/>
          <a:lstStyle/>
          <a:p>
            <a:fld id="{7749E63D-D648-FD44-8A88-2CC5333ECCD2}" type="slidenum">
              <a:rPr lang="en-US" smtClean="0"/>
              <a:pPr/>
              <a:t>5</a:t>
            </a:fld>
            <a:endParaRPr lang="en-US" dirty="0"/>
          </a:p>
        </p:txBody>
      </p:sp>
      <p:sp>
        <p:nvSpPr>
          <p:cNvPr id="4" name="Subtitle 2"/>
          <p:cNvSpPr txBox="1">
            <a:spLocks/>
          </p:cNvSpPr>
          <p:nvPr/>
        </p:nvSpPr>
        <p:spPr>
          <a:xfrm>
            <a:off x="533400" y="1645920"/>
            <a:ext cx="6705600" cy="3022366"/>
          </a:xfrm>
          <a:prstGeom prst="rect">
            <a:avLst/>
          </a:prstGeom>
        </p:spPr>
        <p:txBody>
          <a:bodyPr vert="horz" wrap="square" lIns="0" tIns="45720" rIns="182880" bIns="45720" numCol="1" spcCol="457200"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Aft>
                <a:spcPts val="600"/>
              </a:spcAft>
              <a:buNone/>
            </a:pPr>
            <a:r>
              <a:rPr lang="en-US" sz="1100" dirty="0">
                <a:latin typeface="Arial" panose="020B0604020202020204" pitchFamily="34" charset="0"/>
                <a:cs typeface="Arial" panose="020B0604020202020204" pitchFamily="34" charset="0"/>
              </a:rPr>
              <a:t>Should your organization be concerned about tropical storms and hurricanes? In many instances, yes. Many parts of the United States, including Atlantic and Gulf of Mexico coastal areas, Hawaii, parts of the Southwest, Puerto Rico, the Pacific Coast, and the U.S. Virgin Islands and territories in the Pacific may be directly affected by heavy rains, strong winds, wind-driven rain, coastal and inland floods, tornadoes, and coastal storm surges resulting from tropical storms and hurricanes. </a:t>
            </a:r>
          </a:p>
          <a:p>
            <a:pPr marL="0" indent="0">
              <a:spcAft>
                <a:spcPts val="600"/>
              </a:spcAft>
              <a:buNone/>
            </a:pPr>
            <a:r>
              <a:rPr lang="en-US" sz="1100" dirty="0">
                <a:latin typeface="Arial" panose="020B0604020202020204" pitchFamily="34" charset="0"/>
                <a:cs typeface="Arial" panose="020B0604020202020204" pitchFamily="34" charset="0"/>
              </a:rPr>
              <a:t>The National Hurricane Center reports the greatest threat to life and property along the coasts are storm surge and large waves caused by hurricanes. In addition, heavy rainfall can result in extensive flooding, including inland flooding. According to the National Oceanic and Atmospheric Administration, inland flooding accounts for more than 50 percent of hurricane-related deaths each year. Furthermore hurricane-force winds and windborne debris from tropical storms and hurricanes can destroy buildings and mobile homes and pose a major risk to people and property. </a:t>
            </a:r>
          </a:p>
          <a:p>
            <a:pPr marL="0" indent="0">
              <a:spcAft>
                <a:spcPts val="600"/>
              </a:spcAft>
              <a:buNone/>
            </a:pPr>
            <a:r>
              <a:rPr lang="en-US" sz="1100" dirty="0">
                <a:latin typeface="Arial" panose="020B0604020202020204" pitchFamily="34" charset="0"/>
                <a:cs typeface="Arial" panose="020B0604020202020204" pitchFamily="34" charset="0"/>
              </a:rPr>
              <a:t>If your organization is vulnerable to hurricanes, it is important that you understand your risk, develop a preparedness and mitigation plan, and take action. Doing so will not only ensure the safety of employees and customers, but it will help you remain in business after disasters, such as tropical storms and hurricanes, strike. Maintaining business continuity is important. When you are able to continue operations after a disaster, you also improve your community’s ability to recover.</a:t>
            </a:r>
            <a:endParaRPr lang="en-US" sz="1100" b="1" dirty="0">
              <a:solidFill>
                <a:srgbClr val="832B40"/>
              </a:solidFill>
              <a:latin typeface="Arial" panose="020B0604020202020204" pitchFamily="34" charset="0"/>
              <a:cs typeface="Arial" panose="020B0604020202020204" pitchFamily="34" charset="0"/>
            </a:endParaRPr>
          </a:p>
        </p:txBody>
      </p:sp>
      <p:graphicFrame>
        <p:nvGraphicFramePr>
          <p:cNvPr id="5" name="Table 4"/>
          <p:cNvGraphicFramePr>
            <a:graphicFrameLocks noGrp="1"/>
          </p:cNvGraphicFramePr>
          <p:nvPr>
            <p:extLst>
              <p:ext uri="{D42A27DB-BD31-4B8C-83A1-F6EECF244321}">
                <p14:modId xmlns:p14="http://schemas.microsoft.com/office/powerpoint/2010/main" val="1075909484"/>
              </p:ext>
            </p:extLst>
          </p:nvPr>
        </p:nvGraphicFramePr>
        <p:xfrm>
          <a:off x="533399" y="5250134"/>
          <a:ext cx="6705600" cy="1762464"/>
        </p:xfrm>
        <a:graphic>
          <a:graphicData uri="http://schemas.openxmlformats.org/drawingml/2006/table">
            <a:tbl>
              <a:tblPr firstRow="1" bandRow="1">
                <a:tableStyleId>{5C22544A-7EE6-4342-B048-85BDC9FD1C3A}</a:tableStyleId>
              </a:tblPr>
              <a:tblGrid>
                <a:gridCol w="1531621">
                  <a:extLst>
                    <a:ext uri="{9D8B030D-6E8A-4147-A177-3AD203B41FA5}">
                      <a16:colId xmlns:a16="http://schemas.microsoft.com/office/drawing/2014/main" val="20000"/>
                    </a:ext>
                  </a:extLst>
                </a:gridCol>
                <a:gridCol w="5173979">
                  <a:extLst>
                    <a:ext uri="{9D8B030D-6E8A-4147-A177-3AD203B41FA5}">
                      <a16:colId xmlns:a16="http://schemas.microsoft.com/office/drawing/2014/main" val="20001"/>
                    </a:ext>
                  </a:extLst>
                </a:gridCol>
              </a:tblGrid>
              <a:tr h="587488">
                <a:tc>
                  <a:txBody>
                    <a:bodyPr/>
                    <a:lstStyle/>
                    <a:p>
                      <a:pPr marL="0" indent="0" algn="ctr">
                        <a:buFont typeface="+mj-lt"/>
                        <a:buNone/>
                      </a:pPr>
                      <a:endParaRPr lang="en-US" sz="11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588" marR="0" lvl="0" indent="0" algn="l" defTabSz="457200" rtl="0" eaLnBrk="1" fontAlgn="auto" latinLnBrk="0" hangingPunct="1">
                        <a:lnSpc>
                          <a:spcPct val="100000"/>
                        </a:lnSpc>
                        <a:spcBef>
                          <a:spcPts val="0"/>
                        </a:spcBef>
                        <a:spcAft>
                          <a:spcPts val="400"/>
                        </a:spcAft>
                        <a:buClrTx/>
                        <a:buSzTx/>
                        <a:buFont typeface="Wingdings" panose="05000000000000000000" pitchFamily="2" charset="2"/>
                        <a:buNone/>
                        <a:tabLst/>
                        <a:defRPr/>
                      </a:pPr>
                      <a:r>
                        <a:rPr lang="en-US" sz="1100" b="0" kern="1200" noProof="0" dirty="0">
                          <a:solidFill>
                            <a:schemeClr val="tx1"/>
                          </a:solidFill>
                          <a:latin typeface="Arial" panose="020B0604020202020204" pitchFamily="34" charset="0"/>
                          <a:ea typeface="+mn-ea"/>
                          <a:cs typeface="Arial" panose="020B0604020202020204" pitchFamily="34" charset="0"/>
                        </a:rPr>
                        <a:t>Identify Your Risk</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2"/>
                  </a:ext>
                </a:extLst>
              </a:tr>
              <a:tr h="587488">
                <a:tc>
                  <a:txBody>
                    <a:bodyPr/>
                    <a:lstStyle/>
                    <a:p>
                      <a:pPr marL="0" indent="0" algn="ctr">
                        <a:buFont typeface="+mj-lt"/>
                        <a:buNone/>
                      </a:pPr>
                      <a:endParaRPr lang="en-US" sz="11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588" marR="0" lvl="0" indent="0" algn="l" defTabSz="457200" rtl="0" eaLnBrk="1" fontAlgn="auto" latinLnBrk="0" hangingPunct="1">
                        <a:lnSpc>
                          <a:spcPct val="100000"/>
                        </a:lnSpc>
                        <a:spcBef>
                          <a:spcPts val="0"/>
                        </a:spcBef>
                        <a:spcAft>
                          <a:spcPts val="400"/>
                        </a:spcAft>
                        <a:buClrTx/>
                        <a:buSzTx/>
                        <a:buFont typeface="Wingdings" panose="05000000000000000000" pitchFamily="2" charset="2"/>
                        <a:buNone/>
                        <a:tabLst/>
                        <a:defRPr/>
                      </a:pPr>
                      <a:r>
                        <a:rPr lang="en-US" sz="1100" b="0" kern="1200" noProof="0" dirty="0">
                          <a:solidFill>
                            <a:schemeClr val="tx1"/>
                          </a:solidFill>
                          <a:latin typeface="Arial" panose="020B0604020202020204" pitchFamily="34" charset="0"/>
                          <a:ea typeface="+mn-ea"/>
                          <a:cs typeface="Arial" panose="020B0604020202020204" pitchFamily="34" charset="0"/>
                        </a:rPr>
                        <a:t>Develop a Plan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3"/>
                  </a:ext>
                </a:extLst>
              </a:tr>
              <a:tr h="587488">
                <a:tc>
                  <a:txBody>
                    <a:bodyPr/>
                    <a:lstStyle/>
                    <a:p>
                      <a:pPr marL="0" indent="0" algn="ctr">
                        <a:buFont typeface="+mj-lt"/>
                        <a:buNone/>
                      </a:pPr>
                      <a:endParaRPr lang="en-US" sz="11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588" marR="0" lvl="0" indent="0" algn="l" defTabSz="457200" rtl="0" eaLnBrk="1" fontAlgn="auto" latinLnBrk="0" hangingPunct="1">
                        <a:lnSpc>
                          <a:spcPct val="100000"/>
                        </a:lnSpc>
                        <a:spcBef>
                          <a:spcPts val="0"/>
                        </a:spcBef>
                        <a:spcAft>
                          <a:spcPts val="400"/>
                        </a:spcAft>
                        <a:buClrTx/>
                        <a:buSzTx/>
                        <a:buFont typeface="Wingdings" panose="05000000000000000000" pitchFamily="2" charset="2"/>
                        <a:buNone/>
                        <a:tabLst/>
                        <a:defRPr/>
                      </a:pPr>
                      <a:r>
                        <a:rPr lang="en-US" sz="1100" b="0" kern="1200" noProof="0" dirty="0">
                          <a:solidFill>
                            <a:schemeClr val="tx1"/>
                          </a:solidFill>
                          <a:latin typeface="Arial" panose="020B0604020202020204" pitchFamily="34" charset="0"/>
                          <a:ea typeface="+mn-ea"/>
                          <a:cs typeface="Arial" panose="020B0604020202020204" pitchFamily="34" charset="0"/>
                        </a:rPr>
                        <a:t>Take Action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4"/>
                  </a:ext>
                </a:extLst>
              </a:tr>
            </a:tbl>
          </a:graphicData>
        </a:graphic>
      </p:graphicFrame>
      <p:pic>
        <p:nvPicPr>
          <p:cNvPr id="7" name="Picture 6"/>
          <p:cNvPicPr>
            <a:picLocks noChangeAspect="1"/>
          </p:cNvPicPr>
          <p:nvPr/>
        </p:nvPicPr>
        <p:blipFill rotWithShape="1">
          <a:blip r:embed="rId3">
            <a:duotone>
              <a:schemeClr val="accent2">
                <a:shade val="45000"/>
                <a:satMod val="135000"/>
              </a:schemeClr>
              <a:prstClr val="white"/>
            </a:duotone>
          </a:blip>
          <a:srcRect l="23170" t="23171" r="23170" b="34057"/>
          <a:stretch/>
        </p:blipFill>
        <p:spPr>
          <a:xfrm>
            <a:off x="990599" y="5290576"/>
            <a:ext cx="624842" cy="511099"/>
          </a:xfrm>
          <a:prstGeom prst="rect">
            <a:avLst/>
          </a:prstGeom>
          <a:noFill/>
          <a:ln>
            <a:noFill/>
          </a:ln>
        </p:spPr>
      </p:pic>
      <p:pic>
        <p:nvPicPr>
          <p:cNvPr id="10" name="Picture 9"/>
          <p:cNvPicPr>
            <a:picLocks noChangeAspect="1"/>
          </p:cNvPicPr>
          <p:nvPr/>
        </p:nvPicPr>
        <p:blipFill rotWithShape="1">
          <a:blip r:embed="rId3">
            <a:duotone>
              <a:schemeClr val="accent2">
                <a:shade val="45000"/>
                <a:satMod val="135000"/>
              </a:schemeClr>
              <a:prstClr val="white"/>
            </a:duotone>
          </a:blip>
          <a:srcRect l="23170" t="23171" r="23170" b="34057"/>
          <a:stretch/>
        </p:blipFill>
        <p:spPr>
          <a:xfrm>
            <a:off x="990599" y="5881406"/>
            <a:ext cx="624842" cy="511099"/>
          </a:xfrm>
          <a:prstGeom prst="rect">
            <a:avLst/>
          </a:prstGeom>
          <a:noFill/>
          <a:ln>
            <a:noFill/>
          </a:ln>
        </p:spPr>
      </p:pic>
      <p:pic>
        <p:nvPicPr>
          <p:cNvPr id="11" name="Picture 10"/>
          <p:cNvPicPr>
            <a:picLocks noChangeAspect="1"/>
          </p:cNvPicPr>
          <p:nvPr/>
        </p:nvPicPr>
        <p:blipFill rotWithShape="1">
          <a:blip r:embed="rId3">
            <a:duotone>
              <a:schemeClr val="accent2">
                <a:shade val="45000"/>
                <a:satMod val="135000"/>
              </a:schemeClr>
              <a:prstClr val="white"/>
            </a:duotone>
          </a:blip>
          <a:srcRect l="23170" t="23171" r="23170" b="34057"/>
          <a:stretch/>
        </p:blipFill>
        <p:spPr>
          <a:xfrm>
            <a:off x="990599" y="6462242"/>
            <a:ext cx="624842" cy="511099"/>
          </a:xfrm>
          <a:prstGeom prst="rect">
            <a:avLst/>
          </a:prstGeom>
          <a:noFill/>
          <a:ln>
            <a:noFill/>
          </a:ln>
        </p:spPr>
      </p:pic>
      <p:sp>
        <p:nvSpPr>
          <p:cNvPr id="13" name="Subtitle 2"/>
          <p:cNvSpPr txBox="1">
            <a:spLocks/>
          </p:cNvSpPr>
          <p:nvPr/>
        </p:nvSpPr>
        <p:spPr>
          <a:xfrm>
            <a:off x="533400" y="4788138"/>
            <a:ext cx="6705600" cy="430887"/>
          </a:xfrm>
          <a:prstGeom prst="rect">
            <a:avLst/>
          </a:prstGeom>
        </p:spPr>
        <p:txBody>
          <a:bodyPr vert="horz" wrap="square" lIns="0" tIns="45720" rIns="182880" bIns="45720" numCol="1" spcCol="457200"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Aft>
                <a:spcPts val="600"/>
              </a:spcAft>
              <a:buNone/>
            </a:pPr>
            <a:r>
              <a:rPr lang="en-US" sz="1100" b="1" dirty="0">
                <a:solidFill>
                  <a:srgbClr val="832B40"/>
                </a:solidFill>
                <a:latin typeface="Arial" panose="020B0604020202020204" pitchFamily="34" charset="0"/>
                <a:cs typeface="Arial" panose="020B0604020202020204" pitchFamily="34" charset="0"/>
              </a:rPr>
              <a:t>THE </a:t>
            </a:r>
            <a:r>
              <a:rPr lang="en-US" sz="1100" b="1" i="1" dirty="0">
                <a:solidFill>
                  <a:srgbClr val="832B40"/>
                </a:solidFill>
                <a:latin typeface="Arial" panose="020B0604020202020204" pitchFamily="34" charset="0"/>
                <a:cs typeface="Arial" panose="020B0604020202020204" pitchFamily="34" charset="0"/>
              </a:rPr>
              <a:t>READY BUSINESS PROGRAM </a:t>
            </a:r>
            <a:r>
              <a:rPr lang="en-US" sz="1100" b="1" dirty="0">
                <a:solidFill>
                  <a:srgbClr val="832B40"/>
                </a:solidFill>
                <a:latin typeface="Arial" panose="020B0604020202020204" pitchFamily="34" charset="0"/>
                <a:cs typeface="Arial" panose="020B0604020202020204" pitchFamily="34" charset="0"/>
              </a:rPr>
              <a:t>MOVES ORGANIZATIONAL LEADERS THROUGH A </a:t>
            </a:r>
            <a:br>
              <a:rPr lang="en-US" sz="1100" b="1" dirty="0">
                <a:solidFill>
                  <a:srgbClr val="832B40"/>
                </a:solidFill>
                <a:latin typeface="Arial" panose="020B0604020202020204" pitchFamily="34" charset="0"/>
                <a:cs typeface="Arial" panose="020B0604020202020204" pitchFamily="34" charset="0"/>
              </a:rPr>
            </a:br>
            <a:r>
              <a:rPr lang="en-US" sz="1100" b="1" dirty="0">
                <a:solidFill>
                  <a:srgbClr val="832B40"/>
                </a:solidFill>
                <a:latin typeface="Arial" panose="020B0604020202020204" pitchFamily="34" charset="0"/>
                <a:cs typeface="Arial" panose="020B0604020202020204" pitchFamily="34" charset="0"/>
              </a:rPr>
              <a:t>STEP-BY-STEP PROCESS TO:</a:t>
            </a:r>
          </a:p>
        </p:txBody>
      </p:sp>
    </p:spTree>
    <p:extLst>
      <p:ext uri="{BB962C8B-B14F-4D97-AF65-F5344CB8AC3E}">
        <p14:creationId xmlns:p14="http://schemas.microsoft.com/office/powerpoint/2010/main" val="424769262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Take Action: Ready Business – </a:t>
            </a:r>
            <a:br>
              <a:rPr lang="en-US" dirty="0"/>
            </a:br>
            <a:r>
              <a:rPr lang="en-US" dirty="0"/>
              <a:t>STRUCTURE Application</a:t>
            </a:r>
          </a:p>
        </p:txBody>
      </p:sp>
      <p:sp>
        <p:nvSpPr>
          <p:cNvPr id="3" name="Slide Number Placeholder 2"/>
          <p:cNvSpPr>
            <a:spLocks noGrp="1"/>
          </p:cNvSpPr>
          <p:nvPr>
            <p:ph type="sldNum" sz="quarter" idx="4"/>
          </p:nvPr>
        </p:nvSpPr>
        <p:spPr/>
        <p:txBody>
          <a:bodyPr/>
          <a:lstStyle/>
          <a:p>
            <a:fld id="{7749E63D-D648-FD44-8A88-2CC5333ECCD2}" type="slidenum">
              <a:rPr lang="en-US" smtClean="0"/>
              <a:pPr/>
              <a:t>50</a:t>
            </a:fld>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val="2438434601"/>
              </p:ext>
            </p:extLst>
          </p:nvPr>
        </p:nvGraphicFramePr>
        <p:xfrm>
          <a:off x="533400" y="1658178"/>
          <a:ext cx="6675120" cy="7475220"/>
        </p:xfrm>
        <a:graphic>
          <a:graphicData uri="http://schemas.openxmlformats.org/drawingml/2006/table">
            <a:tbl>
              <a:tblPr>
                <a:tableStyleId>{5C22544A-7EE6-4342-B048-85BDC9FD1C3A}</a:tableStyleId>
              </a:tblPr>
              <a:tblGrid>
                <a:gridCol w="1737360">
                  <a:extLst>
                    <a:ext uri="{9D8B030D-6E8A-4147-A177-3AD203B41FA5}">
                      <a16:colId xmlns:a16="http://schemas.microsoft.com/office/drawing/2014/main" val="20000"/>
                    </a:ext>
                  </a:extLst>
                </a:gridCol>
                <a:gridCol w="1645920">
                  <a:extLst>
                    <a:ext uri="{9D8B030D-6E8A-4147-A177-3AD203B41FA5}">
                      <a16:colId xmlns:a16="http://schemas.microsoft.com/office/drawing/2014/main" val="20001"/>
                    </a:ext>
                  </a:extLst>
                </a:gridCol>
                <a:gridCol w="1645920">
                  <a:extLst>
                    <a:ext uri="{9D8B030D-6E8A-4147-A177-3AD203B41FA5}">
                      <a16:colId xmlns:a16="http://schemas.microsoft.com/office/drawing/2014/main" val="20002"/>
                    </a:ext>
                  </a:extLst>
                </a:gridCol>
                <a:gridCol w="1645920">
                  <a:extLst>
                    <a:ext uri="{9D8B030D-6E8A-4147-A177-3AD203B41FA5}">
                      <a16:colId xmlns:a16="http://schemas.microsoft.com/office/drawing/2014/main" val="20003"/>
                    </a:ext>
                  </a:extLst>
                </a:gridCol>
              </a:tblGrid>
              <a:tr h="457200">
                <a:tc>
                  <a:txBody>
                    <a:bodyPr/>
                    <a:lstStyle/>
                    <a:p>
                      <a:r>
                        <a:rPr lang="en-US" sz="1000" b="1" i="0" dirty="0">
                          <a:solidFill>
                            <a:schemeClr val="bg1"/>
                          </a:solidFill>
                          <a:latin typeface="Arial" panose="020B0604020202020204" pitchFamily="34" charset="0"/>
                          <a:ea typeface="Arial" charset="0"/>
                          <a:cs typeface="Arial" panose="020B0604020202020204" pitchFamily="34" charset="0"/>
                        </a:rPr>
                        <a:t>STRUCTURAL RISKS</a:t>
                      </a: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br>
                        <a:rPr lang="en-US" sz="1000" b="1" i="0" kern="1200" dirty="0">
                          <a:solidFill>
                            <a:schemeClr val="bg1"/>
                          </a:solidFill>
                          <a:latin typeface="Arial" panose="020B0604020202020204" pitchFamily="34" charset="0"/>
                          <a:ea typeface="Arial" charset="0"/>
                          <a:cs typeface="Arial" panose="020B0604020202020204" pitchFamily="34" charset="0"/>
                        </a:rPr>
                      </a:br>
                      <a:r>
                        <a:rPr lang="en-US" sz="1000" b="1" i="0" kern="1200" dirty="0">
                          <a:solidFill>
                            <a:schemeClr val="bg1"/>
                          </a:solidFill>
                          <a:latin typeface="Arial" panose="020B0604020202020204" pitchFamily="34" charset="0"/>
                          <a:ea typeface="Arial" charset="0"/>
                          <a:cs typeface="Arial" panose="020B0604020202020204" pitchFamily="34" charset="0"/>
                        </a:rPr>
                        <a:t>MITIGATION SOLUTION</a:t>
                      </a: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br>
                        <a:rPr lang="en-US" sz="1000" b="1" i="0" kern="1200" dirty="0">
                          <a:solidFill>
                            <a:schemeClr val="bg1"/>
                          </a:solidFill>
                          <a:latin typeface="Arial" panose="020B0604020202020204" pitchFamily="34" charset="0"/>
                          <a:ea typeface="Arial" charset="0"/>
                          <a:cs typeface="Arial" panose="020B0604020202020204" pitchFamily="34" charset="0"/>
                        </a:rPr>
                      </a:br>
                      <a:r>
                        <a:rPr lang="en-US" sz="1000" b="1" i="0" kern="1200" dirty="0">
                          <a:solidFill>
                            <a:schemeClr val="bg1"/>
                          </a:solidFill>
                          <a:latin typeface="Arial" panose="020B0604020202020204" pitchFamily="34" charset="0"/>
                          <a:ea typeface="Arial" charset="0"/>
                          <a:cs typeface="Arial" panose="020B0604020202020204" pitchFamily="34" charset="0"/>
                        </a:rPr>
                        <a:t>ACCOMPLISHED</a:t>
                      </a: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r>
                        <a:rPr lang="en-US" sz="1000" b="1" i="0" kern="1200" dirty="0">
                          <a:solidFill>
                            <a:schemeClr val="bg1"/>
                          </a:solidFill>
                          <a:latin typeface="Arial" panose="020B0604020202020204" pitchFamily="34" charset="0"/>
                          <a:ea typeface="Arial" charset="0"/>
                          <a:cs typeface="Arial" panose="020B0604020202020204" pitchFamily="34" charset="0"/>
                        </a:rPr>
                        <a:t>INITIAL/DATE </a:t>
                      </a:r>
                    </a:p>
                    <a:p>
                      <a:r>
                        <a:rPr lang="en-US" sz="1000" b="1" i="0" kern="1200" dirty="0">
                          <a:solidFill>
                            <a:schemeClr val="bg1"/>
                          </a:solidFill>
                          <a:latin typeface="Arial" panose="020B0604020202020204" pitchFamily="34" charset="0"/>
                          <a:ea typeface="Arial" charset="0"/>
                          <a:cs typeface="Arial" panose="020B0604020202020204" pitchFamily="34" charset="0"/>
                        </a:rPr>
                        <a:t>OF PERSON RESPONSIBLE </a:t>
                      </a: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extLst>
                  <a:ext uri="{0D108BD9-81ED-4DB2-BD59-A6C34878D82A}">
                    <a16:rowId xmlns:a16="http://schemas.microsoft.com/office/drawing/2014/main" val="10000"/>
                  </a:ext>
                </a:extLst>
              </a:tr>
              <a:tr h="640080">
                <a:tc>
                  <a:txBody>
                    <a:bodyPr/>
                    <a:lstStyle/>
                    <a:p>
                      <a:pPr marL="0" marR="0" lvl="0" indent="0" algn="l" defTabSz="457200" rtl="0" eaLnBrk="1" fontAlgn="auto" latinLnBrk="0" hangingPunct="1">
                        <a:lnSpc>
                          <a:spcPct val="100000"/>
                        </a:lnSpc>
                        <a:spcBef>
                          <a:spcPts val="0"/>
                        </a:spcBef>
                        <a:spcAft>
                          <a:spcPts val="600"/>
                        </a:spcAft>
                        <a:buClrTx/>
                        <a:buSzTx/>
                        <a:buFontTx/>
                        <a:buNone/>
                        <a:tabLst/>
                        <a:defRPr/>
                      </a:pPr>
                      <a:r>
                        <a:rPr lang="en-US" sz="1000" b="0" baseline="0" dirty="0">
                          <a:solidFill>
                            <a:schemeClr val="tx1"/>
                          </a:solidFill>
                          <a:latin typeface="Arial" panose="020B0604020202020204" pitchFamily="34" charset="0"/>
                          <a:cs typeface="Arial" panose="020B0604020202020204" pitchFamily="34" charset="0"/>
                        </a:rPr>
                        <a:t>Continuous Load Path - Foundation</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95000"/>
                        </a:lnSpc>
                        <a:spcBef>
                          <a:spcPts val="0"/>
                        </a:spcBef>
                        <a:spcAft>
                          <a:spcPts val="30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Consulted a professional engineer to evaluate elevation and continuous load path.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spcAft>
                          <a:spcPts val="300"/>
                        </a:spcAft>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2"/>
                  </a:ext>
                </a:extLst>
              </a:tr>
              <a:tr h="640080">
                <a:tc>
                  <a:txBody>
                    <a:bodyPr/>
                    <a:lstStyle/>
                    <a:p>
                      <a:pPr marL="0" marR="0" lvl="0" indent="0" algn="l" defTabSz="457200" rtl="0" eaLnBrk="1" fontAlgn="auto" latinLnBrk="0" hangingPunct="1">
                        <a:lnSpc>
                          <a:spcPct val="100000"/>
                        </a:lnSpc>
                        <a:spcBef>
                          <a:spcPts val="0"/>
                        </a:spcBef>
                        <a:spcAft>
                          <a:spcPts val="600"/>
                        </a:spcAft>
                        <a:buClrTx/>
                        <a:buSzTx/>
                        <a:buFontTx/>
                        <a:buNone/>
                        <a:tabLst/>
                        <a:defRPr/>
                      </a:pPr>
                      <a:r>
                        <a:rPr lang="en-US" sz="1000" b="0" baseline="0" dirty="0">
                          <a:solidFill>
                            <a:schemeClr val="tx1"/>
                          </a:solidFill>
                          <a:latin typeface="Arial" panose="020B0604020202020204" pitchFamily="34" charset="0"/>
                          <a:cs typeface="Arial" panose="020B0604020202020204" pitchFamily="34" charset="0"/>
                        </a:rPr>
                        <a:t>Roof Systems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95000"/>
                        </a:lnSpc>
                        <a:spcBef>
                          <a:spcPts val="0"/>
                        </a:spcBef>
                        <a:spcAft>
                          <a:spcPts val="30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Consulted a professional engineer and designed the roof to withstand the expected wind loads, uplift, and water intrusion. Created a continuous load path, considered the integrity of roof coverings and decking, and installed flashing to minimize water intrusion through vents or other openings.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spcAft>
                          <a:spcPts val="300"/>
                        </a:spcAft>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3"/>
                  </a:ext>
                </a:extLst>
              </a:tr>
              <a:tr h="640080">
                <a:tc>
                  <a:txBody>
                    <a:bodyPr/>
                    <a:lstStyle/>
                    <a:p>
                      <a:pPr marL="0" indent="0">
                        <a:spcAft>
                          <a:spcPts val="600"/>
                        </a:spcAft>
                      </a:pPr>
                      <a:r>
                        <a:rPr lang="en-US" sz="1000" b="0" baseline="0" dirty="0">
                          <a:solidFill>
                            <a:schemeClr val="tx1"/>
                          </a:solidFill>
                          <a:latin typeface="Arial" panose="020B0604020202020204" pitchFamily="34" charset="0"/>
                          <a:cs typeface="Arial" panose="020B0604020202020204" pitchFamily="34" charset="0"/>
                        </a:rPr>
                        <a:t>Skylights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95000"/>
                        </a:lnSpc>
                        <a:spcBef>
                          <a:spcPts val="0"/>
                        </a:spcBef>
                        <a:spcAft>
                          <a:spcPts val="30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Upgraded to pressure-rated, impact-resistant skylights.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spcAft>
                          <a:spcPts val="300"/>
                        </a:spcAft>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4"/>
                  </a:ext>
                </a:extLst>
              </a:tr>
              <a:tr h="640080">
                <a:tc>
                  <a:txBody>
                    <a:bodyPr/>
                    <a:lstStyle/>
                    <a:p>
                      <a:pPr marL="0" indent="0">
                        <a:spcAft>
                          <a:spcPts val="600"/>
                        </a:spcAft>
                      </a:pPr>
                      <a:r>
                        <a:rPr lang="en-US" sz="1000" b="0" baseline="0" dirty="0">
                          <a:solidFill>
                            <a:schemeClr val="tx1"/>
                          </a:solidFill>
                          <a:latin typeface="Arial" panose="020B0604020202020204" pitchFamily="34" charset="0"/>
                          <a:cs typeface="Arial" panose="020B0604020202020204" pitchFamily="34" charset="0"/>
                        </a:rPr>
                        <a:t>Gable-End Bracing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95000"/>
                        </a:lnSpc>
                        <a:spcBef>
                          <a:spcPts val="0"/>
                        </a:spcBef>
                        <a:spcAft>
                          <a:spcPts val="30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Consulted a professional engineer to properly brace the gable-end walls. </a:t>
                      </a:r>
                    </a:p>
                  </a:txBody>
                  <a:tcPr marR="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spcAft>
                          <a:spcPts val="300"/>
                        </a:spcAft>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5"/>
                  </a:ext>
                </a:extLst>
              </a:tr>
              <a:tr h="640080">
                <a:tc>
                  <a:txBody>
                    <a:bodyPr/>
                    <a:lstStyle/>
                    <a:p>
                      <a:pPr marL="0" indent="0">
                        <a:spcAft>
                          <a:spcPts val="600"/>
                        </a:spcAft>
                      </a:pPr>
                      <a:r>
                        <a:rPr lang="en-US" sz="1000" b="0" baseline="0" dirty="0">
                          <a:solidFill>
                            <a:schemeClr val="tx1"/>
                          </a:solidFill>
                          <a:latin typeface="Arial" panose="020B0604020202020204" pitchFamily="34" charset="0"/>
                          <a:cs typeface="Arial" panose="020B0604020202020204" pitchFamily="34" charset="0"/>
                        </a:rPr>
                        <a:t>Soffits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95000"/>
                        </a:lnSpc>
                        <a:spcBef>
                          <a:spcPts val="0"/>
                        </a:spcBef>
                        <a:spcAft>
                          <a:spcPts val="30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Consulted a professional to ensure soffits are adequately supported.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spcAft>
                          <a:spcPts val="300"/>
                        </a:spcAft>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6"/>
                  </a:ext>
                </a:extLst>
              </a:tr>
              <a:tr h="640080">
                <a:tc>
                  <a:txBody>
                    <a:bodyPr/>
                    <a:lstStyle/>
                    <a:p>
                      <a:pPr marL="0" indent="0">
                        <a:spcAft>
                          <a:spcPts val="600"/>
                        </a:spcAft>
                      </a:pPr>
                      <a:r>
                        <a:rPr lang="en-US" sz="1000" b="0" baseline="0" dirty="0">
                          <a:solidFill>
                            <a:schemeClr val="tx1"/>
                          </a:solidFill>
                          <a:latin typeface="Arial" panose="020B0604020202020204" pitchFamily="34" charset="0"/>
                          <a:cs typeface="Arial" panose="020B0604020202020204" pitchFamily="34" charset="0"/>
                        </a:rPr>
                        <a:t>Gutters and Downspouts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95000"/>
                        </a:lnSpc>
                        <a:spcBef>
                          <a:spcPts val="0"/>
                        </a:spcBef>
                        <a:spcAft>
                          <a:spcPts val="30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Installed noncombustible systems designed for wind speed and uplift resistance.</a:t>
                      </a:r>
                    </a:p>
                  </a:txBody>
                  <a:tcPr marR="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spcAft>
                          <a:spcPts val="300"/>
                        </a:spcAft>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7"/>
                  </a:ext>
                </a:extLst>
              </a:tr>
              <a:tr h="640080">
                <a:tc>
                  <a:txBody>
                    <a:bodyPr/>
                    <a:lstStyle/>
                    <a:p>
                      <a:pPr marL="0" indent="0">
                        <a:spcAft>
                          <a:spcPts val="600"/>
                        </a:spcAft>
                      </a:pPr>
                      <a:r>
                        <a:rPr lang="en-US" sz="1000" b="0" baseline="0" dirty="0">
                          <a:solidFill>
                            <a:schemeClr val="tx1"/>
                          </a:solidFill>
                          <a:latin typeface="Arial" panose="020B0604020202020204" pitchFamily="34" charset="0"/>
                          <a:cs typeface="Arial" panose="020B0604020202020204" pitchFamily="34" charset="0"/>
                        </a:rPr>
                        <a:t>Wall Systems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95000"/>
                        </a:lnSpc>
                        <a:spcBef>
                          <a:spcPts val="0"/>
                        </a:spcBef>
                        <a:spcAft>
                          <a:spcPts val="30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Consulted a professional engineer to ensure the wall can withstand expected wind loads, pressure, and resist water intrusion. </a:t>
                      </a:r>
                    </a:p>
                    <a:p>
                      <a:pPr marL="0" marR="0" indent="0" algn="l" defTabSz="457200" rtl="0" eaLnBrk="1" fontAlgn="auto" latinLnBrk="0" hangingPunct="1">
                        <a:lnSpc>
                          <a:spcPct val="95000"/>
                        </a:lnSpc>
                        <a:spcBef>
                          <a:spcPts val="0"/>
                        </a:spcBef>
                        <a:spcAft>
                          <a:spcPts val="30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Created a continuous load path, ensured the integrity of wall coverings and sheathing, and installed adequate flashing to minimize water intrusion.</a:t>
                      </a:r>
                    </a:p>
                  </a:txBody>
                  <a:tcPr marR="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spcAft>
                          <a:spcPts val="300"/>
                        </a:spcAft>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302761597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Take Action: Ready Business – </a:t>
            </a:r>
            <a:br>
              <a:rPr lang="en-US" dirty="0"/>
            </a:br>
            <a:r>
              <a:rPr lang="en-US" dirty="0"/>
              <a:t>STRUCTURE Application</a:t>
            </a:r>
          </a:p>
        </p:txBody>
      </p:sp>
      <p:sp>
        <p:nvSpPr>
          <p:cNvPr id="3" name="Slide Number Placeholder 2"/>
          <p:cNvSpPr>
            <a:spLocks noGrp="1"/>
          </p:cNvSpPr>
          <p:nvPr>
            <p:ph type="sldNum" sz="quarter" idx="4"/>
          </p:nvPr>
        </p:nvSpPr>
        <p:spPr/>
        <p:txBody>
          <a:bodyPr/>
          <a:lstStyle/>
          <a:p>
            <a:fld id="{7749E63D-D648-FD44-8A88-2CC5333ECCD2}" type="slidenum">
              <a:rPr lang="en-US" smtClean="0"/>
              <a:pPr/>
              <a:t>51</a:t>
            </a:fld>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val="1599332563"/>
              </p:ext>
            </p:extLst>
          </p:nvPr>
        </p:nvGraphicFramePr>
        <p:xfrm>
          <a:off x="533400" y="1658178"/>
          <a:ext cx="6675120" cy="7411720"/>
        </p:xfrm>
        <a:graphic>
          <a:graphicData uri="http://schemas.openxmlformats.org/drawingml/2006/table">
            <a:tbl>
              <a:tblPr>
                <a:tableStyleId>{5C22544A-7EE6-4342-B048-85BDC9FD1C3A}</a:tableStyleId>
              </a:tblPr>
              <a:tblGrid>
                <a:gridCol w="1737360">
                  <a:extLst>
                    <a:ext uri="{9D8B030D-6E8A-4147-A177-3AD203B41FA5}">
                      <a16:colId xmlns:a16="http://schemas.microsoft.com/office/drawing/2014/main" val="20000"/>
                    </a:ext>
                  </a:extLst>
                </a:gridCol>
                <a:gridCol w="1645920">
                  <a:extLst>
                    <a:ext uri="{9D8B030D-6E8A-4147-A177-3AD203B41FA5}">
                      <a16:colId xmlns:a16="http://schemas.microsoft.com/office/drawing/2014/main" val="20001"/>
                    </a:ext>
                  </a:extLst>
                </a:gridCol>
                <a:gridCol w="1645920">
                  <a:extLst>
                    <a:ext uri="{9D8B030D-6E8A-4147-A177-3AD203B41FA5}">
                      <a16:colId xmlns:a16="http://schemas.microsoft.com/office/drawing/2014/main" val="20002"/>
                    </a:ext>
                  </a:extLst>
                </a:gridCol>
                <a:gridCol w="1645920">
                  <a:extLst>
                    <a:ext uri="{9D8B030D-6E8A-4147-A177-3AD203B41FA5}">
                      <a16:colId xmlns:a16="http://schemas.microsoft.com/office/drawing/2014/main" val="20003"/>
                    </a:ext>
                  </a:extLst>
                </a:gridCol>
              </a:tblGrid>
              <a:tr h="457200">
                <a:tc>
                  <a:txBody>
                    <a:bodyPr/>
                    <a:lstStyle/>
                    <a:p>
                      <a:r>
                        <a:rPr lang="en-US" sz="1000" b="1" i="0" dirty="0">
                          <a:solidFill>
                            <a:schemeClr val="bg1"/>
                          </a:solidFill>
                          <a:latin typeface="Arial" panose="020B0604020202020204" pitchFamily="34" charset="0"/>
                          <a:ea typeface="Arial" charset="0"/>
                          <a:cs typeface="Arial" panose="020B0604020202020204" pitchFamily="34" charset="0"/>
                        </a:rPr>
                        <a:t>STRUCTURAL RISKS</a:t>
                      </a: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br>
                        <a:rPr lang="en-US" sz="1000" b="1" i="0" kern="1200" dirty="0">
                          <a:solidFill>
                            <a:schemeClr val="bg1"/>
                          </a:solidFill>
                          <a:latin typeface="Arial" panose="020B0604020202020204" pitchFamily="34" charset="0"/>
                          <a:ea typeface="Arial" charset="0"/>
                          <a:cs typeface="Arial" panose="020B0604020202020204" pitchFamily="34" charset="0"/>
                        </a:rPr>
                      </a:br>
                      <a:r>
                        <a:rPr lang="en-US" sz="1000" b="1" i="0" kern="1200" dirty="0">
                          <a:solidFill>
                            <a:schemeClr val="bg1"/>
                          </a:solidFill>
                          <a:latin typeface="Arial" panose="020B0604020202020204" pitchFamily="34" charset="0"/>
                          <a:ea typeface="Arial" charset="0"/>
                          <a:cs typeface="Arial" panose="020B0604020202020204" pitchFamily="34" charset="0"/>
                        </a:rPr>
                        <a:t>MITIGATION SOLUTION</a:t>
                      </a: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br>
                        <a:rPr lang="en-US" sz="1000" b="1" i="0" kern="1200" dirty="0">
                          <a:solidFill>
                            <a:schemeClr val="bg1"/>
                          </a:solidFill>
                          <a:latin typeface="Arial" panose="020B0604020202020204" pitchFamily="34" charset="0"/>
                          <a:ea typeface="Arial" charset="0"/>
                          <a:cs typeface="Arial" panose="020B0604020202020204" pitchFamily="34" charset="0"/>
                        </a:rPr>
                      </a:br>
                      <a:r>
                        <a:rPr lang="en-US" sz="1000" b="1" i="0" kern="1200" dirty="0">
                          <a:solidFill>
                            <a:schemeClr val="bg1"/>
                          </a:solidFill>
                          <a:latin typeface="Arial" panose="020B0604020202020204" pitchFamily="34" charset="0"/>
                          <a:ea typeface="Arial" charset="0"/>
                          <a:cs typeface="Arial" panose="020B0604020202020204" pitchFamily="34" charset="0"/>
                        </a:rPr>
                        <a:t>ACCOMPLISHED</a:t>
                      </a: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r>
                        <a:rPr lang="en-US" sz="1000" b="1" i="0" kern="1200" dirty="0">
                          <a:solidFill>
                            <a:schemeClr val="bg1"/>
                          </a:solidFill>
                          <a:latin typeface="Arial" panose="020B0604020202020204" pitchFamily="34" charset="0"/>
                          <a:ea typeface="Arial" charset="0"/>
                          <a:cs typeface="Arial" panose="020B0604020202020204" pitchFamily="34" charset="0"/>
                        </a:rPr>
                        <a:t>INITIAL/DATE </a:t>
                      </a:r>
                    </a:p>
                    <a:p>
                      <a:r>
                        <a:rPr lang="en-US" sz="1000" b="1" i="0" kern="1200" dirty="0">
                          <a:solidFill>
                            <a:schemeClr val="bg1"/>
                          </a:solidFill>
                          <a:latin typeface="Arial" panose="020B0604020202020204" pitchFamily="34" charset="0"/>
                          <a:ea typeface="Arial" charset="0"/>
                          <a:cs typeface="Arial" panose="020B0604020202020204" pitchFamily="34" charset="0"/>
                        </a:rPr>
                        <a:t>OF PERSON RESPONSIBLE </a:t>
                      </a: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extLst>
                  <a:ext uri="{0D108BD9-81ED-4DB2-BD59-A6C34878D82A}">
                    <a16:rowId xmlns:a16="http://schemas.microsoft.com/office/drawing/2014/main" val="10000"/>
                  </a:ext>
                </a:extLst>
              </a:tr>
              <a:tr h="64008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b="0" baseline="0" dirty="0">
                          <a:solidFill>
                            <a:schemeClr val="tx1"/>
                          </a:solidFill>
                          <a:latin typeface="Arial" panose="020B0604020202020204" pitchFamily="34" charset="0"/>
                          <a:cs typeface="Arial" panose="020B0604020202020204" pitchFamily="34" charset="0"/>
                        </a:rPr>
                        <a:t>Openings </a:t>
                      </a:r>
                    </a:p>
                    <a:p>
                      <a:pPr marL="114300" marR="0" lvl="0" indent="-1143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b="0" baseline="0" dirty="0">
                          <a:solidFill>
                            <a:schemeClr val="tx1"/>
                          </a:solidFill>
                          <a:latin typeface="Arial" panose="020B0604020202020204" pitchFamily="34" charset="0"/>
                          <a:cs typeface="Arial" panose="020B0604020202020204" pitchFamily="34" charset="0"/>
                        </a:rPr>
                        <a:t>Garage/Rolling Doors</a:t>
                      </a:r>
                    </a:p>
                    <a:p>
                      <a:pPr marL="114300" marR="0" lvl="0" indent="-1143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b="0" baseline="0" dirty="0">
                          <a:solidFill>
                            <a:schemeClr val="tx1"/>
                          </a:solidFill>
                          <a:latin typeface="Arial" panose="020B0604020202020204" pitchFamily="34" charset="0"/>
                          <a:cs typeface="Arial" panose="020B0604020202020204" pitchFamily="34" charset="0"/>
                        </a:rPr>
                        <a:t>Windows</a:t>
                      </a:r>
                    </a:p>
                    <a:p>
                      <a:pPr marL="114300" marR="0" lvl="0" indent="-1143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b="0" baseline="0" dirty="0">
                          <a:solidFill>
                            <a:schemeClr val="tx1"/>
                          </a:solidFill>
                          <a:latin typeface="Arial" panose="020B0604020202020204" pitchFamily="34" charset="0"/>
                          <a:cs typeface="Arial" panose="020B0604020202020204" pitchFamily="34" charset="0"/>
                        </a:rPr>
                        <a:t>Exterior Doors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90000"/>
                        </a:lnSpc>
                        <a:spcBef>
                          <a:spcPts val="0"/>
                        </a:spcBef>
                        <a:spcAft>
                          <a:spcPts val="20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Installed pressure-rated, impact-resistant exterior doors, windows, and garage/rolling doors. Installed storm shutters </a:t>
                      </a:r>
                      <a:br>
                        <a:rPr lang="en-US" sz="1000" b="0" dirty="0">
                          <a:solidFill>
                            <a:schemeClr val="tx1"/>
                          </a:solidFill>
                          <a:latin typeface="Arial" panose="020B0604020202020204" pitchFamily="34" charset="0"/>
                          <a:cs typeface="Arial" panose="020B0604020202020204" pitchFamily="34" charset="0"/>
                        </a:rPr>
                      </a:br>
                      <a:r>
                        <a:rPr lang="en-US" sz="1000" b="0" dirty="0">
                          <a:solidFill>
                            <a:schemeClr val="tx1"/>
                          </a:solidFill>
                          <a:latin typeface="Arial" panose="020B0604020202020204" pitchFamily="34" charset="0"/>
                          <a:cs typeface="Arial" panose="020B0604020202020204" pitchFamily="34" charset="0"/>
                        </a:rPr>
                        <a:t>or other tested and approved protection </a:t>
                      </a:r>
                      <a:br>
                        <a:rPr lang="en-US" sz="1000" b="0" dirty="0">
                          <a:solidFill>
                            <a:schemeClr val="tx1"/>
                          </a:solidFill>
                          <a:latin typeface="Arial" panose="020B0604020202020204" pitchFamily="34" charset="0"/>
                          <a:cs typeface="Arial" panose="020B0604020202020204" pitchFamily="34" charset="0"/>
                        </a:rPr>
                      </a:br>
                      <a:r>
                        <a:rPr lang="en-US" sz="1000" b="0" dirty="0">
                          <a:solidFill>
                            <a:schemeClr val="tx1"/>
                          </a:solidFill>
                          <a:latin typeface="Arial" panose="020B0604020202020204" pitchFamily="34" charset="0"/>
                          <a:cs typeface="Arial" panose="020B0604020202020204" pitchFamily="34" charset="0"/>
                        </a:rPr>
                        <a:t>on any unprotected openings.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spcAft>
                          <a:spcPts val="300"/>
                        </a:spcAft>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2"/>
                  </a:ext>
                </a:extLst>
              </a:tr>
              <a:tr h="640080">
                <a:tc>
                  <a:txBody>
                    <a:bodyPr/>
                    <a:lstStyle/>
                    <a:p>
                      <a:pPr marL="0" marR="0" lvl="0" indent="0" algn="l" defTabSz="457200" rtl="0" eaLnBrk="1" fontAlgn="auto" latinLnBrk="0" hangingPunct="1">
                        <a:lnSpc>
                          <a:spcPct val="100000"/>
                        </a:lnSpc>
                        <a:spcBef>
                          <a:spcPts val="0"/>
                        </a:spcBef>
                        <a:spcAft>
                          <a:spcPts val="600"/>
                        </a:spcAft>
                        <a:buClrTx/>
                        <a:buSzTx/>
                        <a:buFontTx/>
                        <a:buNone/>
                        <a:tabLst/>
                        <a:defRPr/>
                      </a:pPr>
                      <a:r>
                        <a:rPr lang="en-US" sz="1000" b="0" baseline="0" dirty="0">
                          <a:solidFill>
                            <a:schemeClr val="tx1"/>
                          </a:solidFill>
                          <a:latin typeface="Arial" panose="020B0604020202020204" pitchFamily="34" charset="0"/>
                          <a:cs typeface="Arial" panose="020B0604020202020204" pitchFamily="34" charset="0"/>
                        </a:rPr>
                        <a:t>Canopies, Awnings, and Carports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90000"/>
                        </a:lnSpc>
                        <a:spcBef>
                          <a:spcPts val="0"/>
                        </a:spcBef>
                        <a:spcAft>
                          <a:spcPts val="20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Added support to withstand wind loads and provide uplift resistance.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spcAft>
                          <a:spcPts val="300"/>
                        </a:spcAft>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3"/>
                  </a:ext>
                </a:extLst>
              </a:tr>
              <a:tr h="640080">
                <a:tc>
                  <a:txBody>
                    <a:bodyPr/>
                    <a:lstStyle/>
                    <a:p>
                      <a:pPr marL="0" indent="0">
                        <a:spcAft>
                          <a:spcPts val="600"/>
                        </a:spcAft>
                      </a:pPr>
                      <a:r>
                        <a:rPr lang="en-US" sz="1000" b="0" baseline="0" dirty="0">
                          <a:solidFill>
                            <a:schemeClr val="tx1"/>
                          </a:solidFill>
                          <a:latin typeface="Arial" panose="020B0604020202020204" pitchFamily="34" charset="0"/>
                          <a:cs typeface="Arial" panose="020B0604020202020204" pitchFamily="34" charset="0"/>
                        </a:rPr>
                        <a:t>Safe Room or Shelter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90000"/>
                        </a:lnSpc>
                        <a:spcBef>
                          <a:spcPts val="0"/>
                        </a:spcBef>
                        <a:spcAft>
                          <a:spcPts val="20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Installed a safe room or shelter that meets FEMA Guidelines or ICC/ NSSA 500 Standards. </a:t>
                      </a:r>
                    </a:p>
                    <a:p>
                      <a:pPr marL="0" marR="0" indent="0" algn="l" defTabSz="457200" rtl="0" eaLnBrk="1" fontAlgn="auto" latinLnBrk="0" hangingPunct="1">
                        <a:lnSpc>
                          <a:spcPct val="90000"/>
                        </a:lnSpc>
                        <a:spcBef>
                          <a:spcPts val="0"/>
                        </a:spcBef>
                        <a:spcAft>
                          <a:spcPts val="200"/>
                        </a:spcAft>
                        <a:buClrTx/>
                        <a:buSzTx/>
                        <a:buFontTx/>
                        <a:buNone/>
                        <a:tabLst/>
                        <a:defRPr/>
                      </a:pPr>
                      <a:r>
                        <a:rPr lang="en-US" sz="1000" b="0" i="1" dirty="0">
                          <a:solidFill>
                            <a:schemeClr val="tx1"/>
                          </a:solidFill>
                          <a:latin typeface="Arial" panose="020B0604020202020204" pitchFamily="34" charset="0"/>
                          <a:cs typeface="Arial" panose="020B0604020202020204" pitchFamily="34" charset="0"/>
                        </a:rPr>
                        <a:t>Note: If the structure is located in a flood zone, safe rooms and shelters are not recommended.</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spcAft>
                          <a:spcPts val="300"/>
                        </a:spcAft>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4"/>
                  </a:ext>
                </a:extLst>
              </a:tr>
              <a:tr h="640080">
                <a:tc>
                  <a:txBody>
                    <a:bodyPr/>
                    <a:lstStyle/>
                    <a:p>
                      <a:pPr marL="0" indent="0">
                        <a:spcAft>
                          <a:spcPts val="600"/>
                        </a:spcAft>
                      </a:pPr>
                      <a:r>
                        <a:rPr lang="en-US" sz="1000" b="0" baseline="0" dirty="0">
                          <a:solidFill>
                            <a:schemeClr val="tx1"/>
                          </a:solidFill>
                          <a:latin typeface="Arial" panose="020B0604020202020204" pitchFamily="34" charset="0"/>
                          <a:cs typeface="Arial" panose="020B0604020202020204" pitchFamily="34" charset="0"/>
                        </a:rPr>
                        <a:t>Best Available Refuge Area (BARA)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90000"/>
                        </a:lnSpc>
                        <a:spcBef>
                          <a:spcPts val="0"/>
                        </a:spcBef>
                        <a:spcAft>
                          <a:spcPts val="20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Consulted a professional engineer to strengthen the BARA if shelter is not installed. </a:t>
                      </a:r>
                    </a:p>
                    <a:p>
                      <a:pPr marL="0" marR="0" indent="0" algn="l" defTabSz="457200" rtl="0" eaLnBrk="1" fontAlgn="auto" latinLnBrk="0" hangingPunct="1">
                        <a:lnSpc>
                          <a:spcPct val="90000"/>
                        </a:lnSpc>
                        <a:spcBef>
                          <a:spcPts val="0"/>
                        </a:spcBef>
                        <a:spcAft>
                          <a:spcPts val="200"/>
                        </a:spcAft>
                        <a:buClrTx/>
                        <a:buSzTx/>
                        <a:buFontTx/>
                        <a:buNone/>
                        <a:tabLst/>
                        <a:defRPr/>
                      </a:pPr>
                      <a:r>
                        <a:rPr lang="en-US" sz="1000" b="0" i="1" dirty="0">
                          <a:solidFill>
                            <a:schemeClr val="tx1"/>
                          </a:solidFill>
                          <a:latin typeface="Arial" panose="020B0604020202020204" pitchFamily="34" charset="0"/>
                          <a:cs typeface="Arial" panose="020B0604020202020204" pitchFamily="34" charset="0"/>
                        </a:rPr>
                        <a:t>Note: Do not plan to shelter-in-place if your structure is in a flood or storm surge evacuation zone.</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spcAft>
                          <a:spcPts val="300"/>
                        </a:spcAft>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5"/>
                  </a:ext>
                </a:extLst>
              </a:tr>
              <a:tr h="640080">
                <a:tc>
                  <a:txBody>
                    <a:bodyPr/>
                    <a:lstStyle/>
                    <a:p>
                      <a:pPr marL="0" indent="0">
                        <a:spcAft>
                          <a:spcPts val="600"/>
                        </a:spcAft>
                      </a:pPr>
                      <a:r>
                        <a:rPr lang="en-US" sz="1000" b="0" baseline="0" dirty="0">
                          <a:solidFill>
                            <a:schemeClr val="tx1"/>
                          </a:solidFill>
                          <a:latin typeface="Arial" panose="020B0604020202020204" pitchFamily="34" charset="0"/>
                          <a:cs typeface="Arial" panose="020B0604020202020204" pitchFamily="34" charset="0"/>
                        </a:rPr>
                        <a:t>Elevation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90000"/>
                        </a:lnSpc>
                        <a:spcBef>
                          <a:spcPts val="0"/>
                        </a:spcBef>
                        <a:spcAft>
                          <a:spcPts val="20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Consulted a professional engineer to evaluate elevation of the structure so that the top of the lowest floor is at or above the BFE or DFE, whichever is higher.</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spcAft>
                          <a:spcPts val="300"/>
                        </a:spcAft>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6"/>
                  </a:ext>
                </a:extLst>
              </a:tr>
              <a:tr h="640080">
                <a:tc>
                  <a:txBody>
                    <a:bodyPr/>
                    <a:lstStyle/>
                    <a:p>
                      <a:pPr marL="0" indent="0">
                        <a:spcAft>
                          <a:spcPts val="600"/>
                        </a:spcAft>
                      </a:pPr>
                      <a:r>
                        <a:rPr lang="en-US" sz="1000" b="0" baseline="0" dirty="0">
                          <a:solidFill>
                            <a:schemeClr val="tx1"/>
                          </a:solidFill>
                          <a:latin typeface="Arial" panose="020B0604020202020204" pitchFamily="34" charset="0"/>
                          <a:cs typeface="Arial" panose="020B0604020202020204" pitchFamily="34" charset="0"/>
                        </a:rPr>
                        <a:t>Wet </a:t>
                      </a:r>
                      <a:r>
                        <a:rPr lang="en-US" sz="1000" b="0" baseline="0" dirty="0" err="1">
                          <a:solidFill>
                            <a:schemeClr val="tx1"/>
                          </a:solidFill>
                          <a:latin typeface="Arial" panose="020B0604020202020204" pitchFamily="34" charset="0"/>
                          <a:cs typeface="Arial" panose="020B0604020202020204" pitchFamily="34" charset="0"/>
                        </a:rPr>
                        <a:t>Floodproofing</a:t>
                      </a:r>
                      <a:r>
                        <a:rPr lang="en-US" sz="1000" b="0" baseline="0" dirty="0">
                          <a:solidFill>
                            <a:schemeClr val="tx1"/>
                          </a:solidFill>
                          <a:latin typeface="Arial" panose="020B0604020202020204" pitchFamily="34" charset="0"/>
                          <a:cs typeface="Arial" panose="020B0604020202020204" pitchFamily="34" charset="0"/>
                        </a:rPr>
                        <a:t>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90000"/>
                        </a:lnSpc>
                        <a:spcBef>
                          <a:spcPts val="0"/>
                        </a:spcBef>
                        <a:spcAft>
                          <a:spcPts val="20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Consulted a professional engineer to evaluate options for wet </a:t>
                      </a:r>
                      <a:r>
                        <a:rPr lang="en-US" sz="1000" b="0" dirty="0" err="1">
                          <a:solidFill>
                            <a:schemeClr val="tx1"/>
                          </a:solidFill>
                          <a:latin typeface="Arial" panose="020B0604020202020204" pitchFamily="34" charset="0"/>
                          <a:cs typeface="Arial" panose="020B0604020202020204" pitchFamily="34" charset="0"/>
                        </a:rPr>
                        <a:t>floodproofing</a:t>
                      </a:r>
                      <a:r>
                        <a:rPr lang="en-US" sz="1000" b="0" dirty="0">
                          <a:solidFill>
                            <a:schemeClr val="tx1"/>
                          </a:solidFill>
                          <a:latin typeface="Arial" panose="020B0604020202020204" pitchFamily="34" charset="0"/>
                          <a:cs typeface="Arial" panose="020B0604020202020204" pitchFamily="34" charset="0"/>
                        </a:rPr>
                        <a:t> the structure.</a:t>
                      </a:r>
                    </a:p>
                  </a:txBody>
                  <a:tcPr marR="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spcAft>
                          <a:spcPts val="300"/>
                        </a:spcAft>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7"/>
                  </a:ext>
                </a:extLst>
              </a:tr>
              <a:tr h="640080">
                <a:tc>
                  <a:txBody>
                    <a:bodyPr/>
                    <a:lstStyle/>
                    <a:p>
                      <a:pPr marL="0" indent="0">
                        <a:spcAft>
                          <a:spcPts val="600"/>
                        </a:spcAft>
                      </a:pPr>
                      <a:r>
                        <a:rPr lang="en-US" sz="1000" b="0" baseline="0" dirty="0">
                          <a:solidFill>
                            <a:schemeClr val="tx1"/>
                          </a:solidFill>
                          <a:latin typeface="Arial" panose="020B0604020202020204" pitchFamily="34" charset="0"/>
                          <a:cs typeface="Arial" panose="020B0604020202020204" pitchFamily="34" charset="0"/>
                        </a:rPr>
                        <a:t>Dry </a:t>
                      </a:r>
                      <a:r>
                        <a:rPr lang="en-US" sz="1000" b="0" baseline="0" dirty="0" err="1">
                          <a:solidFill>
                            <a:schemeClr val="tx1"/>
                          </a:solidFill>
                          <a:latin typeface="Arial" panose="020B0604020202020204" pitchFamily="34" charset="0"/>
                          <a:cs typeface="Arial" panose="020B0604020202020204" pitchFamily="34" charset="0"/>
                        </a:rPr>
                        <a:t>Floodproofing</a:t>
                      </a:r>
                      <a:r>
                        <a:rPr lang="en-US" sz="1000" b="0" baseline="0" dirty="0">
                          <a:solidFill>
                            <a:schemeClr val="tx1"/>
                          </a:solidFill>
                          <a:latin typeface="Arial" panose="020B0604020202020204" pitchFamily="34" charset="0"/>
                          <a:cs typeface="Arial" panose="020B0604020202020204" pitchFamily="34" charset="0"/>
                        </a:rPr>
                        <a:t>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90000"/>
                        </a:lnSpc>
                        <a:spcBef>
                          <a:spcPts val="0"/>
                        </a:spcBef>
                        <a:spcAft>
                          <a:spcPts val="20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Consulted a professional engineer to evaluate options for dry </a:t>
                      </a:r>
                      <a:r>
                        <a:rPr lang="en-US" sz="1000" b="0" dirty="0" err="1">
                          <a:solidFill>
                            <a:schemeClr val="tx1"/>
                          </a:solidFill>
                          <a:latin typeface="Arial" panose="020B0604020202020204" pitchFamily="34" charset="0"/>
                          <a:cs typeface="Arial" panose="020B0604020202020204" pitchFamily="34" charset="0"/>
                        </a:rPr>
                        <a:t>floodproofing</a:t>
                      </a:r>
                      <a:r>
                        <a:rPr lang="en-US" sz="1000" b="0" dirty="0">
                          <a:solidFill>
                            <a:schemeClr val="tx1"/>
                          </a:solidFill>
                          <a:latin typeface="Arial" panose="020B0604020202020204" pitchFamily="34" charset="0"/>
                          <a:cs typeface="Arial" panose="020B0604020202020204" pitchFamily="34" charset="0"/>
                        </a:rPr>
                        <a:t> the structure.</a:t>
                      </a:r>
                    </a:p>
                  </a:txBody>
                  <a:tcPr marR="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Yes</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a:t>
                      </a:r>
                    </a:p>
                    <a:p>
                      <a:pPr marL="173038" marR="0" lvl="0" indent="-171450" algn="l" defTabSz="457200" rtl="0" eaLnBrk="1" fontAlgn="auto" latinLnBrk="0" hangingPunct="1">
                        <a:lnSpc>
                          <a:spcPct val="100000"/>
                        </a:lnSpc>
                        <a:spcBef>
                          <a:spcPts val="0"/>
                        </a:spcBef>
                        <a:spcAft>
                          <a:spcPts val="300"/>
                        </a:spcAft>
                        <a:buClrTx/>
                        <a:buSzTx/>
                        <a:buFont typeface="Wingdings" panose="05000000000000000000" pitchFamily="2" charset="2"/>
                        <a:buChar char="q"/>
                        <a:tabLst/>
                        <a:defRPr/>
                      </a:pPr>
                      <a:r>
                        <a:rPr lang="en-US" sz="1000" b="0" kern="1200" noProof="0" dirty="0">
                          <a:solidFill>
                            <a:schemeClr val="tx1"/>
                          </a:solidFill>
                          <a:latin typeface="Arial" panose="020B0604020202020204" pitchFamily="34" charset="0"/>
                          <a:ea typeface="+mn-ea"/>
                          <a:cs typeface="Arial" panose="020B0604020202020204" pitchFamily="34" charset="0"/>
                        </a:rPr>
                        <a:t>Not Applicable</a:t>
                      </a: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spcAft>
                          <a:spcPts val="300"/>
                        </a:spcAft>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101161492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Take Action: Ready Business – </a:t>
            </a:r>
            <a:br>
              <a:rPr lang="en-US" dirty="0"/>
            </a:br>
            <a:r>
              <a:rPr lang="en-US" dirty="0"/>
              <a:t>SERVICE Application</a:t>
            </a:r>
          </a:p>
        </p:txBody>
      </p:sp>
      <p:sp>
        <p:nvSpPr>
          <p:cNvPr id="3" name="Slide Number Placeholder 2"/>
          <p:cNvSpPr>
            <a:spLocks noGrp="1"/>
          </p:cNvSpPr>
          <p:nvPr>
            <p:ph type="sldNum" sz="quarter" idx="4"/>
          </p:nvPr>
        </p:nvSpPr>
        <p:spPr/>
        <p:txBody>
          <a:bodyPr/>
          <a:lstStyle/>
          <a:p>
            <a:fld id="{7749E63D-D648-FD44-8A88-2CC5333ECCD2}" type="slidenum">
              <a:rPr lang="en-US" smtClean="0"/>
              <a:pPr/>
              <a:t>52</a:t>
            </a:fld>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3070853421"/>
              </p:ext>
            </p:extLst>
          </p:nvPr>
        </p:nvGraphicFramePr>
        <p:xfrm>
          <a:off x="533400" y="1638300"/>
          <a:ext cx="6702552" cy="1554480"/>
        </p:xfrm>
        <a:graphic>
          <a:graphicData uri="http://schemas.openxmlformats.org/drawingml/2006/table">
            <a:tbl>
              <a:tblPr>
                <a:tableStyleId>{5C22544A-7EE6-4342-B048-85BDC9FD1C3A}</a:tableStyleId>
              </a:tblPr>
              <a:tblGrid>
                <a:gridCol w="1920240">
                  <a:extLst>
                    <a:ext uri="{9D8B030D-6E8A-4147-A177-3AD203B41FA5}">
                      <a16:colId xmlns:a16="http://schemas.microsoft.com/office/drawing/2014/main" val="20000"/>
                    </a:ext>
                  </a:extLst>
                </a:gridCol>
                <a:gridCol w="2496312">
                  <a:extLst>
                    <a:ext uri="{9D8B030D-6E8A-4147-A177-3AD203B41FA5}">
                      <a16:colId xmlns:a16="http://schemas.microsoft.com/office/drawing/2014/main" val="20001"/>
                    </a:ext>
                  </a:extLst>
                </a:gridCol>
                <a:gridCol w="2286000">
                  <a:extLst>
                    <a:ext uri="{9D8B030D-6E8A-4147-A177-3AD203B41FA5}">
                      <a16:colId xmlns:a16="http://schemas.microsoft.com/office/drawing/2014/main" val="20002"/>
                    </a:ext>
                  </a:extLst>
                </a:gridCol>
              </a:tblGrid>
              <a:tr h="457200">
                <a:tc>
                  <a:txBody>
                    <a:bodyPr/>
                    <a:lstStyle/>
                    <a:p>
                      <a:r>
                        <a:rPr lang="en-US" sz="1000" b="1" i="0" dirty="0">
                          <a:solidFill>
                            <a:schemeClr val="bg1"/>
                          </a:solidFill>
                          <a:latin typeface="Arial" panose="020B0604020202020204" pitchFamily="34" charset="0"/>
                          <a:ea typeface="Arial" charset="0"/>
                          <a:cs typeface="Arial" panose="020B0604020202020204" pitchFamily="34" charset="0"/>
                        </a:rPr>
                        <a:t>SERVICE ACTION</a:t>
                      </a:r>
                      <a:endParaRPr lang="en-US" sz="1000" b="1" dirty="0">
                        <a:latin typeface="Arial" panose="020B0604020202020204" pitchFamily="34"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Arial" panose="020B0604020202020204" pitchFamily="34" charset="0"/>
                          <a:ea typeface="Arial" charset="0"/>
                          <a:cs typeface="Arial" panose="020B0604020202020204" pitchFamily="34" charset="0"/>
                        </a:rPr>
                        <a:t>SERVICE SOLUTION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r>
                        <a:rPr lang="en-US" sz="1000" b="1" i="0" kern="1200" dirty="0">
                          <a:solidFill>
                            <a:schemeClr val="bg1"/>
                          </a:solidFill>
                          <a:latin typeface="Arial" panose="020B0604020202020204" pitchFamily="34" charset="0"/>
                          <a:ea typeface="Arial" charset="0"/>
                          <a:cs typeface="Arial" panose="020B0604020202020204" pitchFamily="34" charset="0"/>
                        </a:rPr>
                        <a:t>INITIAL/DATE OF </a:t>
                      </a:r>
                      <a:br>
                        <a:rPr lang="en-US" sz="1000" b="1" i="0" kern="1200" dirty="0">
                          <a:solidFill>
                            <a:schemeClr val="bg1"/>
                          </a:solidFill>
                          <a:latin typeface="Arial" panose="020B0604020202020204" pitchFamily="34" charset="0"/>
                          <a:ea typeface="Arial" charset="0"/>
                          <a:cs typeface="Arial" panose="020B0604020202020204" pitchFamily="34" charset="0"/>
                        </a:rPr>
                      </a:br>
                      <a:r>
                        <a:rPr lang="en-US" sz="1000" b="1" i="0" kern="1200" dirty="0">
                          <a:solidFill>
                            <a:schemeClr val="bg1"/>
                          </a:solidFill>
                          <a:latin typeface="Arial" panose="020B0604020202020204" pitchFamily="34" charset="0"/>
                          <a:ea typeface="Arial" charset="0"/>
                          <a:cs typeface="Arial" panose="020B0604020202020204" pitchFamily="34" charset="0"/>
                        </a:rPr>
                        <a:t>RESPONSIBLE PERSON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extLst>
                  <a:ext uri="{0D108BD9-81ED-4DB2-BD59-A6C34878D82A}">
                    <a16:rowId xmlns:a16="http://schemas.microsoft.com/office/drawing/2014/main" val="10000"/>
                  </a:ext>
                </a:extLst>
              </a:tr>
              <a:tr h="548640">
                <a:tc>
                  <a:txBody>
                    <a:bodyPr/>
                    <a:lstStyle/>
                    <a:p>
                      <a:pPr marL="0" indent="0">
                        <a:spcAft>
                          <a:spcPts val="600"/>
                        </a:spcAft>
                      </a:pPr>
                      <a:r>
                        <a:rPr lang="en-US" sz="1000" b="0" baseline="0" dirty="0">
                          <a:solidFill>
                            <a:schemeClr val="tx1"/>
                          </a:solidFill>
                          <a:latin typeface="Arial" panose="020B0604020202020204" pitchFamily="34" charset="0"/>
                          <a:cs typeface="Arial" panose="020B0604020202020204" pitchFamily="34" charset="0"/>
                        </a:rPr>
                        <a:t>Contacted Your Local Emergency Management Office</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300"/>
                        </a:spcBef>
                        <a:spcAft>
                          <a:spcPts val="30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These activities are written into your Business Continuity Plan.</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spcBef>
                          <a:spcPts val="300"/>
                        </a:spcBef>
                        <a:spcAft>
                          <a:spcPts val="300"/>
                        </a:spcAft>
                      </a:pPr>
                      <a:endParaRPr lang="en-US" sz="1000" b="0" i="1"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1"/>
                  </a:ext>
                </a:extLst>
              </a:tr>
              <a:tr h="548640">
                <a:tc>
                  <a:txBody>
                    <a:bodyPr/>
                    <a:lstStyle/>
                    <a:p>
                      <a:pPr marL="0" indent="0">
                        <a:spcAft>
                          <a:spcPts val="600"/>
                        </a:spcAft>
                      </a:pPr>
                      <a:r>
                        <a:rPr lang="en-US" sz="1000" b="0" baseline="0" dirty="0">
                          <a:solidFill>
                            <a:schemeClr val="tx1"/>
                          </a:solidFill>
                          <a:latin typeface="Arial" panose="020B0604020202020204" pitchFamily="34" charset="0"/>
                          <a:cs typeface="Arial" panose="020B0604020202020204" pitchFamily="34" charset="0"/>
                        </a:rPr>
                        <a:t>Identified Ways to Engage and Participate in Your Community</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300"/>
                        </a:spcBef>
                        <a:spcAft>
                          <a:spcPts val="30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These activities are written into your Business Continuity Plan.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spcBef>
                          <a:spcPts val="0"/>
                        </a:spcBef>
                        <a:spcAft>
                          <a:spcPts val="700"/>
                        </a:spcAft>
                      </a:pPr>
                      <a:endParaRPr lang="en-US" sz="1000" b="0" i="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26435157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Feedback</a:t>
            </a:r>
          </a:p>
        </p:txBody>
      </p:sp>
      <p:sp>
        <p:nvSpPr>
          <p:cNvPr id="3" name="Slide Number Placeholder 2"/>
          <p:cNvSpPr>
            <a:spLocks noGrp="1"/>
          </p:cNvSpPr>
          <p:nvPr>
            <p:ph type="sldNum" sz="quarter" idx="4"/>
          </p:nvPr>
        </p:nvSpPr>
        <p:spPr/>
        <p:txBody>
          <a:bodyPr/>
          <a:lstStyle/>
          <a:p>
            <a:fld id="{7749E63D-D648-FD44-8A88-2CC5333ECCD2}" type="slidenum">
              <a:rPr lang="en-US" smtClean="0"/>
              <a:pPr/>
              <a:t>53</a:t>
            </a:fld>
            <a:endParaRPr lang="en-US" dirty="0"/>
          </a:p>
        </p:txBody>
      </p:sp>
      <p:sp>
        <p:nvSpPr>
          <p:cNvPr id="7" name="Title 1"/>
          <p:cNvSpPr txBox="1">
            <a:spLocks/>
          </p:cNvSpPr>
          <p:nvPr/>
        </p:nvSpPr>
        <p:spPr>
          <a:xfrm>
            <a:off x="533400" y="1655995"/>
            <a:ext cx="7160531" cy="276999"/>
          </a:xfrm>
          <a:prstGeom prst="rect">
            <a:avLst/>
          </a:prstGeom>
        </p:spPr>
        <p:txBody>
          <a:bodyPr lIns="0" rIns="0" anchor="t" anchorCtr="0">
            <a:spAutoFit/>
          </a:bodyPr>
          <a:lstStyle>
            <a:defPPr>
              <a:defRPr lang="en-US"/>
            </a:defPPr>
            <a:lvl1pPr>
              <a:spcBef>
                <a:spcPct val="0"/>
              </a:spcBef>
              <a:buNone/>
              <a:defRPr sz="1200">
                <a:solidFill>
                  <a:prstClr val="black">
                    <a:lumMod val="65000"/>
                    <a:lumOff val="35000"/>
                  </a:prstClr>
                </a:solidFill>
                <a:latin typeface="Arial" panose="020B0604020202020204" pitchFamily="34" charset="0"/>
                <a:ea typeface="Calibri Light" charset="0"/>
                <a:cs typeface="Arial" panose="020B0604020202020204" pitchFamily="34" charset="0"/>
              </a:defRPr>
            </a:lvl1pPr>
          </a:lstStyle>
          <a:p>
            <a:pPr>
              <a:spcBef>
                <a:spcPts val="0"/>
              </a:spcBef>
              <a:spcAft>
                <a:spcPts val="600"/>
              </a:spcAft>
            </a:pPr>
            <a:r>
              <a:rPr lang="en-US" b="1" dirty="0">
                <a:solidFill>
                  <a:schemeClr val="tx1"/>
                </a:solidFill>
              </a:rPr>
              <a:t>Tell us about yourself and your organization.</a:t>
            </a:r>
            <a:endParaRPr lang="en-US" sz="1100" dirty="0">
              <a:solidFill>
                <a:schemeClr val="tx1"/>
              </a:solidFill>
            </a:endParaRPr>
          </a:p>
        </p:txBody>
      </p:sp>
      <p:sp>
        <p:nvSpPr>
          <p:cNvPr id="16" name="Title 1"/>
          <p:cNvSpPr txBox="1">
            <a:spLocks/>
          </p:cNvSpPr>
          <p:nvPr/>
        </p:nvSpPr>
        <p:spPr>
          <a:xfrm>
            <a:off x="533400" y="1932996"/>
            <a:ext cx="6204528" cy="4205868"/>
          </a:xfrm>
          <a:prstGeom prst="rect">
            <a:avLst/>
          </a:prstGeom>
        </p:spPr>
        <p:txBody>
          <a:bodyPr wrap="square" lIns="0" rIns="0" numCol="2" spcCol="274320" anchor="t" anchorCtr="0">
            <a:noAutofit/>
          </a:bodyPr>
          <a:lstStyle>
            <a:defPPr>
              <a:defRPr lang="en-US"/>
            </a:defPPr>
            <a:lvl1pPr>
              <a:spcBef>
                <a:spcPct val="0"/>
              </a:spcBef>
              <a:buNone/>
              <a:defRPr sz="1200">
                <a:solidFill>
                  <a:prstClr val="black">
                    <a:lumMod val="65000"/>
                    <a:lumOff val="35000"/>
                  </a:prstClr>
                </a:solidFill>
                <a:latin typeface="Arial" panose="020B0604020202020204" pitchFamily="34" charset="0"/>
                <a:ea typeface="Calibri Light" charset="0"/>
                <a:cs typeface="Arial" panose="020B0604020202020204" pitchFamily="34" charset="0"/>
              </a:defRPr>
            </a:lvl1pPr>
          </a:lstStyle>
          <a:p>
            <a:pPr marL="177800" indent="-177800">
              <a:spcBef>
                <a:spcPts val="0"/>
              </a:spcBef>
              <a:spcAft>
                <a:spcPts val="400"/>
              </a:spcAft>
            </a:pPr>
            <a:r>
              <a:rPr lang="en-US" sz="1050" b="1" dirty="0">
                <a:solidFill>
                  <a:srgbClr val="832B40"/>
                </a:solidFill>
              </a:rPr>
              <a:t>1.	TYPE OF ORGANIZATION?</a:t>
            </a:r>
          </a:p>
          <a:p>
            <a:pPr marL="406400" indent="-171450">
              <a:spcBef>
                <a:spcPts val="0"/>
              </a:spcBef>
              <a:spcAft>
                <a:spcPts val="400"/>
              </a:spcAft>
              <a:buFont typeface="Wingdings" panose="05000000000000000000" pitchFamily="2" charset="2"/>
              <a:buChar char="q"/>
            </a:pPr>
            <a:r>
              <a:rPr lang="en-US" sz="1000" dirty="0">
                <a:solidFill>
                  <a:schemeClr val="tx1"/>
                </a:solidFill>
              </a:rPr>
              <a:t>Retail</a:t>
            </a:r>
          </a:p>
          <a:p>
            <a:pPr marL="406400" indent="-171450">
              <a:spcBef>
                <a:spcPts val="0"/>
              </a:spcBef>
              <a:spcAft>
                <a:spcPts val="400"/>
              </a:spcAft>
              <a:buFont typeface="Wingdings" panose="05000000000000000000" pitchFamily="2" charset="2"/>
              <a:buChar char="q"/>
            </a:pPr>
            <a:r>
              <a:rPr lang="en-US" sz="1000" dirty="0">
                <a:solidFill>
                  <a:schemeClr val="tx1"/>
                </a:solidFill>
              </a:rPr>
              <a:t>Professional Office</a:t>
            </a:r>
          </a:p>
          <a:p>
            <a:pPr marL="406400" indent="-171450">
              <a:spcBef>
                <a:spcPts val="0"/>
              </a:spcBef>
              <a:spcAft>
                <a:spcPts val="400"/>
              </a:spcAft>
              <a:buFont typeface="Wingdings" panose="05000000000000000000" pitchFamily="2" charset="2"/>
              <a:buChar char="q"/>
            </a:pPr>
            <a:r>
              <a:rPr lang="en-US" sz="1000" dirty="0">
                <a:solidFill>
                  <a:schemeClr val="tx1"/>
                </a:solidFill>
              </a:rPr>
              <a:t>Restaurant</a:t>
            </a:r>
          </a:p>
          <a:p>
            <a:pPr marL="406400" indent="-171450">
              <a:spcBef>
                <a:spcPts val="0"/>
              </a:spcBef>
              <a:spcAft>
                <a:spcPts val="400"/>
              </a:spcAft>
              <a:buFont typeface="Wingdings" panose="05000000000000000000" pitchFamily="2" charset="2"/>
              <a:buChar char="q"/>
            </a:pPr>
            <a:r>
              <a:rPr lang="en-US" sz="1000" dirty="0">
                <a:solidFill>
                  <a:schemeClr val="tx1"/>
                </a:solidFill>
              </a:rPr>
              <a:t>Service Provider</a:t>
            </a:r>
          </a:p>
          <a:p>
            <a:pPr marL="406400" indent="-171450">
              <a:spcBef>
                <a:spcPts val="0"/>
              </a:spcBef>
              <a:spcAft>
                <a:spcPts val="400"/>
              </a:spcAft>
              <a:buFont typeface="Wingdings" panose="05000000000000000000" pitchFamily="2" charset="2"/>
              <a:buChar char="q"/>
            </a:pPr>
            <a:r>
              <a:rPr lang="en-US" sz="1000" dirty="0">
                <a:solidFill>
                  <a:schemeClr val="tx1"/>
                </a:solidFill>
              </a:rPr>
              <a:t>Nonprofit</a:t>
            </a:r>
          </a:p>
          <a:p>
            <a:pPr marL="406400" indent="-171450">
              <a:spcBef>
                <a:spcPts val="0"/>
              </a:spcBef>
              <a:spcAft>
                <a:spcPts val="400"/>
              </a:spcAft>
              <a:buFont typeface="Wingdings" panose="05000000000000000000" pitchFamily="2" charset="2"/>
              <a:buChar char="q"/>
            </a:pPr>
            <a:r>
              <a:rPr lang="en-US" sz="1000" dirty="0">
                <a:solidFill>
                  <a:schemeClr val="tx1"/>
                </a:solidFill>
              </a:rPr>
              <a:t>Industrial</a:t>
            </a:r>
          </a:p>
          <a:p>
            <a:pPr marL="406400" indent="-171450">
              <a:spcBef>
                <a:spcPts val="0"/>
              </a:spcBef>
              <a:spcAft>
                <a:spcPts val="400"/>
              </a:spcAft>
              <a:buFont typeface="Wingdings" panose="05000000000000000000" pitchFamily="2" charset="2"/>
              <a:buChar char="q"/>
            </a:pPr>
            <a:r>
              <a:rPr lang="en-US" sz="1000" dirty="0">
                <a:solidFill>
                  <a:schemeClr val="tx1"/>
                </a:solidFill>
              </a:rPr>
              <a:t>Daycare Center/School</a:t>
            </a:r>
          </a:p>
          <a:p>
            <a:pPr marL="406400" indent="-171450">
              <a:spcBef>
                <a:spcPts val="0"/>
              </a:spcBef>
              <a:spcAft>
                <a:spcPts val="400"/>
              </a:spcAft>
              <a:buFont typeface="Wingdings" panose="05000000000000000000" pitchFamily="2" charset="2"/>
              <a:buChar char="q"/>
            </a:pPr>
            <a:r>
              <a:rPr lang="en-US" sz="1000" dirty="0">
                <a:solidFill>
                  <a:schemeClr val="tx1"/>
                </a:solidFill>
              </a:rPr>
              <a:t>Other, please list</a:t>
            </a:r>
          </a:p>
          <a:p>
            <a:pPr marL="406400" indent="-171450">
              <a:spcBef>
                <a:spcPts val="0"/>
              </a:spcBef>
              <a:spcAft>
                <a:spcPts val="400"/>
              </a:spcAft>
              <a:buFont typeface="Wingdings" panose="05000000000000000000" pitchFamily="2" charset="2"/>
              <a:buChar char="q"/>
            </a:pPr>
            <a:endParaRPr lang="en-US" sz="1000" dirty="0">
              <a:solidFill>
                <a:schemeClr val="tx1"/>
              </a:solidFill>
            </a:endParaRPr>
          </a:p>
          <a:p>
            <a:pPr marL="406400" indent="-171450">
              <a:spcBef>
                <a:spcPts val="0"/>
              </a:spcBef>
              <a:spcAft>
                <a:spcPts val="400"/>
              </a:spcAft>
              <a:buFont typeface="Wingdings" panose="05000000000000000000" pitchFamily="2" charset="2"/>
              <a:buChar char="q"/>
            </a:pPr>
            <a:endParaRPr lang="en-US" sz="1000" dirty="0">
              <a:solidFill>
                <a:srgbClr val="43695B"/>
              </a:solidFill>
            </a:endParaRPr>
          </a:p>
          <a:p>
            <a:pPr marL="406400" indent="-171450">
              <a:spcBef>
                <a:spcPts val="0"/>
              </a:spcBef>
              <a:spcAft>
                <a:spcPts val="400"/>
              </a:spcAft>
              <a:buFont typeface="Wingdings" panose="05000000000000000000" pitchFamily="2" charset="2"/>
              <a:buChar char="q"/>
            </a:pPr>
            <a:endParaRPr lang="en-US" sz="1000" dirty="0">
              <a:solidFill>
                <a:srgbClr val="43695B"/>
              </a:solidFill>
            </a:endParaRPr>
          </a:p>
          <a:p>
            <a:pPr marL="177800" indent="-177800">
              <a:spcBef>
                <a:spcPts val="0"/>
              </a:spcBef>
              <a:spcAft>
                <a:spcPts val="400"/>
              </a:spcAft>
            </a:pPr>
            <a:r>
              <a:rPr lang="en-US" sz="1050" b="1" dirty="0">
                <a:solidFill>
                  <a:srgbClr val="832B40"/>
                </a:solidFill>
              </a:rPr>
              <a:t>3.	HOW DID YOU HEAR ABOUT</a:t>
            </a:r>
            <a:br>
              <a:rPr lang="en-US" sz="1050" b="1" dirty="0">
                <a:solidFill>
                  <a:srgbClr val="832B40"/>
                </a:solidFill>
              </a:rPr>
            </a:br>
            <a:r>
              <a:rPr lang="en-US" sz="1050" b="1" dirty="0">
                <a:solidFill>
                  <a:srgbClr val="832B40"/>
                </a:solidFill>
              </a:rPr>
              <a:t>THE </a:t>
            </a:r>
            <a:r>
              <a:rPr lang="en-US" sz="1050" b="1" i="1" dirty="0">
                <a:solidFill>
                  <a:srgbClr val="832B40"/>
                </a:solidFill>
              </a:rPr>
              <a:t>READY BUSINESS PROGRAM</a:t>
            </a:r>
            <a:r>
              <a:rPr lang="en-US" sz="1050" b="1" dirty="0">
                <a:solidFill>
                  <a:srgbClr val="832B40"/>
                </a:solidFill>
              </a:rPr>
              <a:t>?</a:t>
            </a:r>
          </a:p>
          <a:p>
            <a:pPr marL="406400" indent="-171450">
              <a:spcBef>
                <a:spcPts val="0"/>
              </a:spcBef>
              <a:spcAft>
                <a:spcPts val="400"/>
              </a:spcAft>
              <a:buFont typeface="Wingdings" panose="05000000000000000000" pitchFamily="2" charset="2"/>
              <a:buChar char="q"/>
            </a:pPr>
            <a:r>
              <a:rPr lang="en-US" sz="1000" dirty="0">
                <a:solidFill>
                  <a:schemeClr val="tx1"/>
                </a:solidFill>
              </a:rPr>
              <a:t>FEMA</a:t>
            </a:r>
          </a:p>
          <a:p>
            <a:pPr marL="406400" indent="-171450">
              <a:spcBef>
                <a:spcPts val="0"/>
              </a:spcBef>
              <a:spcAft>
                <a:spcPts val="400"/>
              </a:spcAft>
              <a:buFont typeface="Wingdings" panose="05000000000000000000" pitchFamily="2" charset="2"/>
              <a:buChar char="q"/>
            </a:pPr>
            <a:r>
              <a:rPr lang="en-US" sz="1000" dirty="0">
                <a:solidFill>
                  <a:schemeClr val="tx1"/>
                </a:solidFill>
              </a:rPr>
              <a:t>FLASH</a:t>
            </a:r>
          </a:p>
          <a:p>
            <a:pPr marL="406400" indent="-171450">
              <a:spcBef>
                <a:spcPts val="0"/>
              </a:spcBef>
              <a:spcAft>
                <a:spcPts val="400"/>
              </a:spcAft>
              <a:buFont typeface="Wingdings" panose="05000000000000000000" pitchFamily="2" charset="2"/>
              <a:buChar char="q"/>
            </a:pPr>
            <a:r>
              <a:rPr lang="en-US" sz="1000" dirty="0">
                <a:solidFill>
                  <a:schemeClr val="tx1"/>
                </a:solidFill>
              </a:rPr>
              <a:t>State or local emergency</a:t>
            </a:r>
            <a:br>
              <a:rPr lang="en-US" sz="1000" dirty="0">
                <a:solidFill>
                  <a:schemeClr val="tx1"/>
                </a:solidFill>
              </a:rPr>
            </a:br>
            <a:r>
              <a:rPr lang="en-US" sz="1000" dirty="0">
                <a:solidFill>
                  <a:schemeClr val="tx1"/>
                </a:solidFill>
              </a:rPr>
              <a:t>management office</a:t>
            </a:r>
          </a:p>
          <a:p>
            <a:pPr marL="406400" indent="-171450">
              <a:spcBef>
                <a:spcPts val="0"/>
              </a:spcBef>
              <a:spcAft>
                <a:spcPts val="400"/>
              </a:spcAft>
              <a:buFont typeface="Wingdings" panose="05000000000000000000" pitchFamily="2" charset="2"/>
              <a:buChar char="q"/>
            </a:pPr>
            <a:r>
              <a:rPr lang="en-US" sz="1000" dirty="0">
                <a:solidFill>
                  <a:schemeClr val="tx1"/>
                </a:solidFill>
              </a:rPr>
              <a:t>Other, please list</a:t>
            </a:r>
          </a:p>
          <a:p>
            <a:pPr marL="406400" indent="-171450">
              <a:spcBef>
                <a:spcPts val="0"/>
              </a:spcBef>
              <a:spcAft>
                <a:spcPts val="400"/>
              </a:spcAft>
              <a:buFont typeface="Wingdings" panose="05000000000000000000" pitchFamily="2" charset="2"/>
              <a:buChar char="q"/>
            </a:pPr>
            <a:endParaRPr lang="en-US" sz="1000" dirty="0">
              <a:solidFill>
                <a:schemeClr val="tx1"/>
              </a:solidFill>
            </a:endParaRPr>
          </a:p>
          <a:p>
            <a:pPr marL="177800" indent="-177800">
              <a:spcBef>
                <a:spcPts val="0"/>
              </a:spcBef>
              <a:spcAft>
                <a:spcPts val="400"/>
              </a:spcAft>
            </a:pPr>
            <a:r>
              <a:rPr lang="en-US" sz="1050" b="1" dirty="0">
                <a:solidFill>
                  <a:srgbClr val="832B40"/>
                </a:solidFill>
              </a:rPr>
              <a:t>2.	HOW MANY PEOPLE DO YOU EMPLOY?</a:t>
            </a:r>
          </a:p>
          <a:p>
            <a:pPr marL="406400" indent="-171450">
              <a:spcBef>
                <a:spcPts val="0"/>
              </a:spcBef>
              <a:spcAft>
                <a:spcPts val="400"/>
              </a:spcAft>
              <a:buFont typeface="Wingdings" panose="05000000000000000000" pitchFamily="2" charset="2"/>
              <a:buChar char="q"/>
            </a:pPr>
            <a:r>
              <a:rPr lang="en-US" sz="1000" dirty="0">
                <a:solidFill>
                  <a:schemeClr val="tx1"/>
                </a:solidFill>
              </a:rPr>
              <a:t>1 - 9 </a:t>
            </a:r>
          </a:p>
          <a:p>
            <a:pPr marL="406400" indent="-171450">
              <a:spcBef>
                <a:spcPts val="0"/>
              </a:spcBef>
              <a:spcAft>
                <a:spcPts val="400"/>
              </a:spcAft>
              <a:buFont typeface="Wingdings" panose="05000000000000000000" pitchFamily="2" charset="2"/>
              <a:buChar char="q"/>
            </a:pPr>
            <a:r>
              <a:rPr lang="en-US" sz="1000" dirty="0">
                <a:solidFill>
                  <a:schemeClr val="tx1"/>
                </a:solidFill>
              </a:rPr>
              <a:t>10 - 24 </a:t>
            </a:r>
          </a:p>
          <a:p>
            <a:pPr marL="406400" indent="-171450">
              <a:spcBef>
                <a:spcPts val="0"/>
              </a:spcBef>
              <a:spcAft>
                <a:spcPts val="400"/>
              </a:spcAft>
              <a:buFont typeface="Wingdings" panose="05000000000000000000" pitchFamily="2" charset="2"/>
              <a:buChar char="q"/>
            </a:pPr>
            <a:r>
              <a:rPr lang="en-US" sz="1000" dirty="0">
                <a:solidFill>
                  <a:schemeClr val="tx1"/>
                </a:solidFill>
              </a:rPr>
              <a:t>25 - 49</a:t>
            </a:r>
          </a:p>
          <a:p>
            <a:pPr marL="406400" indent="-171450">
              <a:spcBef>
                <a:spcPts val="0"/>
              </a:spcBef>
              <a:spcAft>
                <a:spcPts val="400"/>
              </a:spcAft>
              <a:buFont typeface="Wingdings" panose="05000000000000000000" pitchFamily="2" charset="2"/>
              <a:buChar char="q"/>
            </a:pPr>
            <a:r>
              <a:rPr lang="en-US" sz="1000" dirty="0">
                <a:solidFill>
                  <a:schemeClr val="tx1"/>
                </a:solidFill>
              </a:rPr>
              <a:t>50 - 99</a:t>
            </a:r>
          </a:p>
          <a:p>
            <a:pPr marL="406400" indent="-171450">
              <a:spcBef>
                <a:spcPts val="0"/>
              </a:spcBef>
              <a:spcAft>
                <a:spcPts val="400"/>
              </a:spcAft>
              <a:buFont typeface="Wingdings" panose="05000000000000000000" pitchFamily="2" charset="2"/>
              <a:buChar char="q"/>
            </a:pPr>
            <a:r>
              <a:rPr lang="en-US" sz="1000" dirty="0">
                <a:solidFill>
                  <a:schemeClr val="tx1"/>
                </a:solidFill>
              </a:rPr>
              <a:t>100 - 249</a:t>
            </a:r>
          </a:p>
          <a:p>
            <a:pPr marL="406400" indent="-171450">
              <a:spcBef>
                <a:spcPts val="0"/>
              </a:spcBef>
              <a:spcAft>
                <a:spcPts val="400"/>
              </a:spcAft>
              <a:buFont typeface="Wingdings" panose="05000000000000000000" pitchFamily="2" charset="2"/>
              <a:buChar char="q"/>
            </a:pPr>
            <a:r>
              <a:rPr lang="en-US" sz="1000" dirty="0">
                <a:solidFill>
                  <a:schemeClr val="tx1"/>
                </a:solidFill>
              </a:rPr>
              <a:t>250 - 499</a:t>
            </a:r>
          </a:p>
          <a:p>
            <a:pPr marL="406400" indent="-171450">
              <a:spcBef>
                <a:spcPts val="0"/>
              </a:spcBef>
              <a:spcAft>
                <a:spcPts val="400"/>
              </a:spcAft>
              <a:buFont typeface="Wingdings" panose="05000000000000000000" pitchFamily="2" charset="2"/>
              <a:buChar char="q"/>
            </a:pPr>
            <a:r>
              <a:rPr lang="en-US" sz="1000" dirty="0">
                <a:solidFill>
                  <a:schemeClr val="tx1"/>
                </a:solidFill>
              </a:rPr>
              <a:t>500 or more</a:t>
            </a:r>
          </a:p>
          <a:p>
            <a:pPr marL="406400" indent="-171450">
              <a:spcBef>
                <a:spcPts val="0"/>
              </a:spcBef>
              <a:spcAft>
                <a:spcPts val="400"/>
              </a:spcAft>
              <a:buFont typeface="Wingdings" panose="05000000000000000000" pitchFamily="2" charset="2"/>
              <a:buChar char="q"/>
            </a:pPr>
            <a:endParaRPr lang="en-US" sz="1000" dirty="0">
              <a:solidFill>
                <a:schemeClr val="tx1"/>
              </a:solidFill>
            </a:endParaRPr>
          </a:p>
          <a:p>
            <a:pPr marL="406400" indent="-171450">
              <a:spcBef>
                <a:spcPts val="0"/>
              </a:spcBef>
              <a:spcAft>
                <a:spcPts val="400"/>
              </a:spcAft>
              <a:buFont typeface="Wingdings" panose="05000000000000000000" pitchFamily="2" charset="2"/>
              <a:buChar char="q"/>
            </a:pPr>
            <a:endParaRPr lang="en-US" sz="1000" dirty="0">
              <a:solidFill>
                <a:schemeClr val="tx1"/>
              </a:solidFill>
            </a:endParaRPr>
          </a:p>
          <a:p>
            <a:pPr marL="406400" indent="-171450">
              <a:spcBef>
                <a:spcPts val="0"/>
              </a:spcBef>
              <a:spcAft>
                <a:spcPts val="400"/>
              </a:spcAft>
              <a:buFont typeface="Wingdings" panose="05000000000000000000" pitchFamily="2" charset="2"/>
              <a:buChar char="q"/>
            </a:pPr>
            <a:endParaRPr lang="en-US" sz="1000" dirty="0">
              <a:solidFill>
                <a:schemeClr val="tx1"/>
              </a:solidFill>
            </a:endParaRPr>
          </a:p>
          <a:p>
            <a:pPr marL="406400" indent="-171450">
              <a:spcBef>
                <a:spcPts val="0"/>
              </a:spcBef>
              <a:spcAft>
                <a:spcPts val="400"/>
              </a:spcAft>
              <a:buFont typeface="Wingdings" panose="05000000000000000000" pitchFamily="2" charset="2"/>
              <a:buChar char="q"/>
            </a:pPr>
            <a:endParaRPr lang="en-US" sz="1000" dirty="0">
              <a:solidFill>
                <a:schemeClr val="tx1"/>
              </a:solidFill>
            </a:endParaRPr>
          </a:p>
          <a:p>
            <a:pPr marL="177800" indent="-177800">
              <a:spcBef>
                <a:spcPts val="0"/>
              </a:spcBef>
              <a:spcAft>
                <a:spcPts val="400"/>
              </a:spcAft>
            </a:pPr>
            <a:r>
              <a:rPr lang="en-US" sz="1050" b="1" dirty="0">
                <a:solidFill>
                  <a:srgbClr val="832B40"/>
                </a:solidFill>
              </a:rPr>
              <a:t>4.	PLEASE PROVIDE ANY SUGGESTIONS FOR THE </a:t>
            </a:r>
            <a:r>
              <a:rPr lang="en-US" sz="1050" b="1" i="1" dirty="0">
                <a:solidFill>
                  <a:srgbClr val="832B40"/>
                </a:solidFill>
              </a:rPr>
              <a:t>READY BUSINESS PROGRAM</a:t>
            </a:r>
            <a:r>
              <a:rPr lang="en-US" sz="1050" b="1" dirty="0">
                <a:solidFill>
                  <a:srgbClr val="832B40"/>
                </a:solidFill>
              </a:rPr>
              <a:t>?</a:t>
            </a:r>
          </a:p>
          <a:p>
            <a:pPr marL="234950">
              <a:spcBef>
                <a:spcPts val="0"/>
              </a:spcBef>
              <a:spcAft>
                <a:spcPts val="400"/>
              </a:spcAft>
            </a:pPr>
            <a:endParaRPr lang="en-US" sz="1000" dirty="0">
              <a:solidFill>
                <a:schemeClr val="tx1"/>
              </a:solidFill>
            </a:endParaRPr>
          </a:p>
        </p:txBody>
      </p:sp>
      <p:sp>
        <p:nvSpPr>
          <p:cNvPr id="22" name="Title 1"/>
          <p:cNvSpPr txBox="1">
            <a:spLocks/>
          </p:cNvSpPr>
          <p:nvPr/>
        </p:nvSpPr>
        <p:spPr>
          <a:xfrm>
            <a:off x="533400" y="7064017"/>
            <a:ext cx="6705600" cy="1384995"/>
          </a:xfrm>
          <a:prstGeom prst="rect">
            <a:avLst/>
          </a:prstGeom>
          <a:ln>
            <a:noFill/>
          </a:ln>
        </p:spPr>
        <p:txBody>
          <a:bodyPr wrap="square" lIns="0" rIns="0" numCol="1" spcCol="0" anchor="t" anchorCtr="0">
            <a:spAutoFit/>
          </a:bodyPr>
          <a:lstStyle>
            <a:defPPr>
              <a:defRPr lang="en-US"/>
            </a:defPPr>
            <a:lvl1pPr>
              <a:spcBef>
                <a:spcPct val="0"/>
              </a:spcBef>
              <a:buNone/>
              <a:defRPr sz="1200">
                <a:solidFill>
                  <a:prstClr val="black">
                    <a:lumMod val="65000"/>
                    <a:lumOff val="35000"/>
                  </a:prstClr>
                </a:solidFill>
                <a:latin typeface="Arial" panose="020B0604020202020204" pitchFamily="34" charset="0"/>
                <a:ea typeface="Calibri Light" charset="0"/>
                <a:cs typeface="Arial" panose="020B0604020202020204" pitchFamily="34" charset="0"/>
              </a:defRPr>
            </a:lvl1pPr>
          </a:lstStyle>
          <a:p>
            <a:pPr>
              <a:spcBef>
                <a:spcPts val="0"/>
              </a:spcBef>
              <a:spcAft>
                <a:spcPts val="600"/>
              </a:spcAft>
            </a:pPr>
            <a:r>
              <a:rPr lang="en-US" sz="1000" dirty="0">
                <a:solidFill>
                  <a:schemeClr val="tx1"/>
                </a:solidFill>
              </a:rPr>
              <a:t>Thank you for your participation in the </a:t>
            </a:r>
            <a:r>
              <a:rPr lang="en-US" sz="1000" i="1" dirty="0">
                <a:solidFill>
                  <a:schemeClr val="tx1"/>
                </a:solidFill>
              </a:rPr>
              <a:t>Ready Business Program</a:t>
            </a:r>
            <a:r>
              <a:rPr lang="en-US" sz="1000" dirty="0">
                <a:solidFill>
                  <a:schemeClr val="tx1"/>
                </a:solidFill>
              </a:rPr>
              <a:t>. You will receive a response to your application within two to four weeks. For more information or if you have questions about the program or application, contact FLASH at (877) 221-7233 or email info@flash.org. </a:t>
            </a:r>
          </a:p>
          <a:p>
            <a:pPr>
              <a:spcBef>
                <a:spcPts val="0"/>
              </a:spcBef>
              <a:spcAft>
                <a:spcPts val="600"/>
              </a:spcAft>
            </a:pPr>
            <a:r>
              <a:rPr lang="en-US" sz="1000" dirty="0">
                <a:solidFill>
                  <a:schemeClr val="tx1"/>
                </a:solidFill>
              </a:rPr>
              <a:t>For business continuity and preparedness questions, please contact FEMA at FEMA-Private-Sector@fema.dhs.gov. </a:t>
            </a:r>
          </a:p>
          <a:p>
            <a:pPr>
              <a:spcBef>
                <a:spcPts val="0"/>
              </a:spcBef>
              <a:spcAft>
                <a:spcPts val="600"/>
              </a:spcAft>
            </a:pPr>
            <a:endParaRPr lang="en-US" sz="800" dirty="0">
              <a:solidFill>
                <a:schemeClr val="tx1"/>
              </a:solidFill>
            </a:endParaRPr>
          </a:p>
          <a:p>
            <a:pPr>
              <a:spcBef>
                <a:spcPts val="0"/>
              </a:spcBef>
              <a:spcAft>
                <a:spcPts val="600"/>
              </a:spcAft>
            </a:pPr>
            <a:endParaRPr lang="en-US" sz="800" dirty="0">
              <a:solidFill>
                <a:schemeClr val="tx1"/>
              </a:solidFill>
            </a:endParaRPr>
          </a:p>
          <a:p>
            <a:pPr>
              <a:spcBef>
                <a:spcPts val="0"/>
              </a:spcBef>
              <a:spcAft>
                <a:spcPts val="600"/>
              </a:spcAft>
              <a:tabLst>
                <a:tab pos="2743200" algn="l"/>
                <a:tab pos="5432425" algn="l"/>
              </a:tabLst>
            </a:pPr>
            <a:r>
              <a:rPr lang="en-US" sz="800" dirty="0">
                <a:solidFill>
                  <a:schemeClr val="tx1"/>
                </a:solidFill>
              </a:rPr>
              <a:t>Signature	Print Name	Date</a:t>
            </a:r>
          </a:p>
        </p:txBody>
      </p:sp>
      <p:cxnSp>
        <p:nvCxnSpPr>
          <p:cNvPr id="5" name="Straight Connector 4"/>
          <p:cNvCxnSpPr/>
          <p:nvPr/>
        </p:nvCxnSpPr>
        <p:spPr>
          <a:xfrm>
            <a:off x="533400" y="8204582"/>
            <a:ext cx="6705600" cy="0"/>
          </a:xfrm>
          <a:prstGeom prst="line">
            <a:avLst/>
          </a:prstGeom>
          <a:ln w="19050">
            <a:solidFill>
              <a:srgbClr val="4C4469"/>
            </a:solidFill>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781266" y="3988076"/>
            <a:ext cx="2286000" cy="0"/>
          </a:xfrm>
          <a:prstGeom prst="line">
            <a:avLst/>
          </a:prstGeom>
          <a:ln w="635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781266" y="5951587"/>
            <a:ext cx="2286000" cy="0"/>
          </a:xfrm>
          <a:prstGeom prst="line">
            <a:avLst/>
          </a:prstGeom>
          <a:ln w="635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a:off x="3970020" y="4983212"/>
            <a:ext cx="2560320" cy="0"/>
          </a:xfrm>
          <a:prstGeom prst="line">
            <a:avLst/>
          </a:prstGeom>
          <a:ln w="635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a:off x="3970020" y="5230922"/>
            <a:ext cx="2560320" cy="0"/>
          </a:xfrm>
          <a:prstGeom prst="line">
            <a:avLst/>
          </a:prstGeom>
          <a:ln w="635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a:off x="3970020" y="5478632"/>
            <a:ext cx="2560320" cy="0"/>
          </a:xfrm>
          <a:prstGeom prst="line">
            <a:avLst/>
          </a:prstGeom>
          <a:ln w="635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a:off x="3970020" y="5726343"/>
            <a:ext cx="2560320" cy="0"/>
          </a:xfrm>
          <a:prstGeom prst="line">
            <a:avLst/>
          </a:prstGeom>
          <a:ln w="635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4237039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Valuable Websites</a:t>
            </a:r>
          </a:p>
        </p:txBody>
      </p:sp>
      <p:sp>
        <p:nvSpPr>
          <p:cNvPr id="3" name="Slide Number Placeholder 2"/>
          <p:cNvSpPr>
            <a:spLocks noGrp="1"/>
          </p:cNvSpPr>
          <p:nvPr>
            <p:ph type="sldNum" sz="quarter" idx="4"/>
          </p:nvPr>
        </p:nvSpPr>
        <p:spPr/>
        <p:txBody>
          <a:bodyPr/>
          <a:lstStyle/>
          <a:p>
            <a:fld id="{7749E63D-D648-FD44-8A88-2CC5333ECCD2}" type="slidenum">
              <a:rPr lang="en-US" smtClean="0"/>
              <a:pPr/>
              <a:t>54</a:t>
            </a:fld>
            <a:endParaRPr lang="en-US" dirty="0"/>
          </a:p>
        </p:txBody>
      </p:sp>
      <p:sp>
        <p:nvSpPr>
          <p:cNvPr id="11" name="Title 1"/>
          <p:cNvSpPr txBox="1">
            <a:spLocks/>
          </p:cNvSpPr>
          <p:nvPr/>
        </p:nvSpPr>
        <p:spPr>
          <a:xfrm>
            <a:off x="533400" y="2297069"/>
            <a:ext cx="1957267" cy="3862596"/>
          </a:xfrm>
          <a:prstGeom prst="rect">
            <a:avLst/>
          </a:prstGeom>
        </p:spPr>
        <p:txBody>
          <a:bodyPr wrap="none" lIns="0" rIns="0" numCol="1" spcCol="0" anchor="t" anchorCtr="0">
            <a:spAutoFit/>
          </a:bodyPr>
          <a:lstStyle>
            <a:defPPr>
              <a:defRPr lang="en-US"/>
            </a:defPPr>
            <a:lvl1pPr>
              <a:spcBef>
                <a:spcPct val="0"/>
              </a:spcBef>
              <a:buNone/>
              <a:defRPr sz="1200">
                <a:solidFill>
                  <a:prstClr val="black">
                    <a:lumMod val="65000"/>
                    <a:lumOff val="35000"/>
                  </a:prstClr>
                </a:solidFill>
                <a:latin typeface="Arial" panose="020B0604020202020204" pitchFamily="34" charset="0"/>
                <a:ea typeface="Calibri Light" charset="0"/>
                <a:cs typeface="Arial" panose="020B0604020202020204" pitchFamily="34" charset="0"/>
              </a:defRPr>
            </a:lvl1pPr>
          </a:lstStyle>
          <a:p>
            <a:pPr>
              <a:lnSpc>
                <a:spcPct val="150000"/>
              </a:lnSpc>
              <a:spcBef>
                <a:spcPts val="0"/>
              </a:spcBef>
              <a:spcAft>
                <a:spcPts val="1200"/>
              </a:spcAft>
            </a:pPr>
            <a:r>
              <a:rPr lang="en-US" sz="1000" b="1" dirty="0">
                <a:solidFill>
                  <a:srgbClr val="832B40"/>
                </a:solidFill>
              </a:rPr>
              <a:t>America’s PrepareAthon! </a:t>
            </a:r>
            <a:br>
              <a:rPr lang="en-US" sz="1000" b="1" dirty="0">
                <a:solidFill>
                  <a:srgbClr val="832B40"/>
                </a:solidFill>
              </a:rPr>
            </a:br>
            <a:r>
              <a:rPr lang="en-US" sz="1000" dirty="0">
                <a:solidFill>
                  <a:schemeClr val="tx1"/>
                </a:solidFill>
              </a:rPr>
              <a:t>https://www.ready.gov/prepare</a:t>
            </a:r>
          </a:p>
          <a:p>
            <a:pPr>
              <a:lnSpc>
                <a:spcPct val="150000"/>
              </a:lnSpc>
              <a:spcBef>
                <a:spcPts val="0"/>
              </a:spcBef>
              <a:spcAft>
                <a:spcPts val="1200"/>
              </a:spcAft>
            </a:pPr>
            <a:r>
              <a:rPr lang="en-US" sz="1000" b="1" dirty="0">
                <a:solidFill>
                  <a:srgbClr val="832B40"/>
                </a:solidFill>
              </a:rPr>
              <a:t>FLASH</a:t>
            </a:r>
            <a:br>
              <a:rPr lang="en-US" sz="1000" b="1" dirty="0">
                <a:solidFill>
                  <a:srgbClr val="00567D"/>
                </a:solidFill>
              </a:rPr>
            </a:br>
            <a:r>
              <a:rPr lang="en-US" sz="1000" dirty="0">
                <a:solidFill>
                  <a:schemeClr val="tx1"/>
                </a:solidFill>
              </a:rPr>
              <a:t>http://www.flash.org</a:t>
            </a:r>
          </a:p>
          <a:p>
            <a:pPr>
              <a:lnSpc>
                <a:spcPct val="150000"/>
              </a:lnSpc>
              <a:spcBef>
                <a:spcPts val="0"/>
              </a:spcBef>
              <a:spcAft>
                <a:spcPts val="1200"/>
              </a:spcAft>
            </a:pPr>
            <a:r>
              <a:rPr lang="en-US" sz="1000" b="1" dirty="0">
                <a:solidFill>
                  <a:srgbClr val="832B40"/>
                </a:solidFill>
              </a:rPr>
              <a:t>National Hurricane Center </a:t>
            </a:r>
            <a:br>
              <a:rPr lang="en-US" sz="1000" b="1" dirty="0">
                <a:solidFill>
                  <a:srgbClr val="832B40"/>
                </a:solidFill>
              </a:rPr>
            </a:br>
            <a:r>
              <a:rPr lang="en-US" sz="1000" dirty="0">
                <a:solidFill>
                  <a:schemeClr val="tx1"/>
                </a:solidFill>
              </a:rPr>
              <a:t>http://www.nhc.noaa.gov/ </a:t>
            </a:r>
            <a:br>
              <a:rPr lang="en-US" sz="1000" dirty="0">
                <a:solidFill>
                  <a:schemeClr val="tx1"/>
                </a:solidFill>
              </a:rPr>
            </a:br>
            <a:r>
              <a:rPr lang="en-US" sz="1000" dirty="0">
                <a:solidFill>
                  <a:schemeClr val="tx1"/>
                </a:solidFill>
              </a:rPr>
              <a:t>https://noaanhc.wordpress.com/</a:t>
            </a:r>
          </a:p>
          <a:p>
            <a:pPr>
              <a:lnSpc>
                <a:spcPct val="150000"/>
              </a:lnSpc>
              <a:spcBef>
                <a:spcPts val="0"/>
              </a:spcBef>
              <a:spcAft>
                <a:spcPts val="1200"/>
              </a:spcAft>
            </a:pPr>
            <a:r>
              <a:rPr lang="en-US" sz="1000" b="1" dirty="0">
                <a:solidFill>
                  <a:srgbClr val="832B40"/>
                </a:solidFill>
              </a:rPr>
              <a:t>Ready Floods </a:t>
            </a:r>
            <a:br>
              <a:rPr lang="en-US" sz="1000" b="1" dirty="0">
                <a:solidFill>
                  <a:srgbClr val="832B40"/>
                </a:solidFill>
              </a:rPr>
            </a:br>
            <a:r>
              <a:rPr lang="en-US" sz="1000" dirty="0">
                <a:solidFill>
                  <a:schemeClr val="tx1"/>
                </a:solidFill>
              </a:rPr>
              <a:t>https://www.ready.gov/floods</a:t>
            </a:r>
          </a:p>
          <a:p>
            <a:pPr>
              <a:lnSpc>
                <a:spcPct val="150000"/>
              </a:lnSpc>
              <a:spcBef>
                <a:spcPts val="0"/>
              </a:spcBef>
              <a:spcAft>
                <a:spcPts val="1200"/>
              </a:spcAft>
            </a:pPr>
            <a:r>
              <a:rPr lang="en-US" sz="1000" b="1" dirty="0">
                <a:solidFill>
                  <a:srgbClr val="832B40"/>
                </a:solidFill>
              </a:rPr>
              <a:t>Ready Hurricanes </a:t>
            </a:r>
            <a:br>
              <a:rPr lang="en-US" sz="1000" b="1" dirty="0">
                <a:solidFill>
                  <a:srgbClr val="832B40"/>
                </a:solidFill>
              </a:rPr>
            </a:br>
            <a:r>
              <a:rPr lang="en-US" sz="1000" dirty="0">
                <a:solidFill>
                  <a:schemeClr val="tx1"/>
                </a:solidFill>
              </a:rPr>
              <a:t>https://www.ready.gov/hurricanes</a:t>
            </a:r>
          </a:p>
          <a:p>
            <a:pPr>
              <a:lnSpc>
                <a:spcPct val="150000"/>
              </a:lnSpc>
              <a:spcBef>
                <a:spcPts val="0"/>
              </a:spcBef>
              <a:spcAft>
                <a:spcPts val="1200"/>
              </a:spcAft>
            </a:pPr>
            <a:r>
              <a:rPr lang="en-US" sz="1000" b="1" dirty="0">
                <a:solidFill>
                  <a:srgbClr val="832B40"/>
                </a:solidFill>
              </a:rPr>
              <a:t>Ready Business</a:t>
            </a:r>
            <a:br>
              <a:rPr lang="en-US" sz="1000" b="1" dirty="0">
                <a:solidFill>
                  <a:srgbClr val="832B40"/>
                </a:solidFill>
              </a:rPr>
            </a:br>
            <a:r>
              <a:rPr lang="en-US" sz="1000" dirty="0">
                <a:solidFill>
                  <a:schemeClr val="tx1"/>
                </a:solidFill>
              </a:rPr>
              <a:t>http://www.ready.gov/business </a:t>
            </a:r>
          </a:p>
        </p:txBody>
      </p:sp>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l="10458" t="10480" r="72059" b="78535"/>
          <a:stretch/>
        </p:blipFill>
        <p:spPr>
          <a:xfrm>
            <a:off x="4647293" y="5615214"/>
            <a:ext cx="1358900" cy="1104901"/>
          </a:xfrm>
          <a:prstGeom prst="rect">
            <a:avLst/>
          </a:prstGeom>
        </p:spPr>
      </p:pic>
    </p:spTree>
    <p:extLst>
      <p:ext uri="{BB962C8B-B14F-4D97-AF65-F5344CB8AC3E}">
        <p14:creationId xmlns:p14="http://schemas.microsoft.com/office/powerpoint/2010/main" val="268591029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APPENDIX A | Acronyms and Glossary</a:t>
            </a:r>
            <a:endParaRPr lang="en-US" sz="1800" dirty="0">
              <a:solidFill>
                <a:schemeClr val="tx1"/>
              </a:solidFill>
            </a:endParaRPr>
          </a:p>
        </p:txBody>
      </p:sp>
      <p:sp>
        <p:nvSpPr>
          <p:cNvPr id="3" name="Slide Number Placeholder 2"/>
          <p:cNvSpPr>
            <a:spLocks noGrp="1"/>
          </p:cNvSpPr>
          <p:nvPr>
            <p:ph type="sldNum" sz="quarter" idx="4"/>
          </p:nvPr>
        </p:nvSpPr>
        <p:spPr/>
        <p:txBody>
          <a:bodyPr/>
          <a:lstStyle/>
          <a:p>
            <a:fld id="{7749E63D-D648-FD44-8A88-2CC5333ECCD2}" type="slidenum">
              <a:rPr lang="en-US" smtClean="0"/>
              <a:pPr/>
              <a:t>55</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1406070624"/>
              </p:ext>
            </p:extLst>
          </p:nvPr>
        </p:nvGraphicFramePr>
        <p:xfrm>
          <a:off x="533400" y="1658178"/>
          <a:ext cx="6675120" cy="6554724"/>
        </p:xfrm>
        <a:graphic>
          <a:graphicData uri="http://schemas.openxmlformats.org/drawingml/2006/table">
            <a:tbl>
              <a:tblPr>
                <a:tableStyleId>{5C22544A-7EE6-4342-B048-85BDC9FD1C3A}</a:tableStyleId>
              </a:tblPr>
              <a:tblGrid>
                <a:gridCol w="2225040">
                  <a:extLst>
                    <a:ext uri="{9D8B030D-6E8A-4147-A177-3AD203B41FA5}">
                      <a16:colId xmlns:a16="http://schemas.microsoft.com/office/drawing/2014/main" val="20000"/>
                    </a:ext>
                  </a:extLst>
                </a:gridCol>
                <a:gridCol w="4450080">
                  <a:extLst>
                    <a:ext uri="{9D8B030D-6E8A-4147-A177-3AD203B41FA5}">
                      <a16:colId xmlns:a16="http://schemas.microsoft.com/office/drawing/2014/main" val="20001"/>
                    </a:ext>
                  </a:extLst>
                </a:gridCol>
              </a:tblGrid>
              <a:tr h="274320">
                <a:tc gridSpan="2">
                  <a:txBody>
                    <a:bodyPr/>
                    <a:lstStyle/>
                    <a:p>
                      <a:r>
                        <a:rPr lang="en-US" sz="1000" b="1" i="0" dirty="0">
                          <a:solidFill>
                            <a:schemeClr val="bg1"/>
                          </a:solidFill>
                          <a:latin typeface="Arial" panose="020B0604020202020204" pitchFamily="34" charset="0"/>
                          <a:ea typeface="Arial" charset="0"/>
                          <a:cs typeface="Arial" panose="020B0604020202020204" pitchFamily="34" charset="0"/>
                        </a:rPr>
                        <a:t>B</a:t>
                      </a:r>
                    </a:p>
                  </a:txBody>
                  <a:tcPr marT="64008" marB="6400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hMerge="1">
                  <a:txBody>
                    <a:bodyPr/>
                    <a:lstStyle/>
                    <a:p>
                      <a:endParaRPr lang="en-US" sz="1000" b="1" i="0" kern="1200" dirty="0">
                        <a:solidFill>
                          <a:schemeClr val="bg1"/>
                        </a:solidFill>
                        <a:latin typeface="Arial" panose="020B0604020202020204" pitchFamily="34" charset="0"/>
                        <a:ea typeface="Arial" charset="0"/>
                        <a:cs typeface="Arial" panose="020B0604020202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13960"/>
                    </a:solidFill>
                  </a:tcPr>
                </a:tc>
                <a:extLst>
                  <a:ext uri="{0D108BD9-81ED-4DB2-BD59-A6C34878D82A}">
                    <a16:rowId xmlns:a16="http://schemas.microsoft.com/office/drawing/2014/main" val="10000"/>
                  </a:ext>
                </a:extLst>
              </a:tr>
              <a:tr h="274320">
                <a:tc>
                  <a:txBody>
                    <a:bodyPr/>
                    <a:lstStyle/>
                    <a:p>
                      <a:pPr marL="0" indent="0">
                        <a:spcAft>
                          <a:spcPts val="300"/>
                        </a:spcAft>
                      </a:pPr>
                      <a:r>
                        <a:rPr lang="en-US" sz="1000" b="0" dirty="0">
                          <a:solidFill>
                            <a:schemeClr val="tx1"/>
                          </a:solidFill>
                          <a:latin typeface="Arial" panose="020B0604020202020204" pitchFamily="34" charset="0"/>
                          <a:cs typeface="Arial" panose="020B0604020202020204" pitchFamily="34" charset="0"/>
                        </a:rPr>
                        <a:t>Backflow Valve</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A valve designed to block drain pipes temporarily and prevent return flow. </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2"/>
                  </a:ext>
                </a:extLst>
              </a:tr>
              <a:tr h="274320">
                <a:tc>
                  <a:txBody>
                    <a:bodyPr/>
                    <a:lstStyle/>
                    <a:p>
                      <a:pPr marL="0" indent="0">
                        <a:spcAft>
                          <a:spcPts val="300"/>
                        </a:spcAft>
                      </a:pPr>
                      <a:r>
                        <a:rPr lang="en-US" sz="1000" b="0" dirty="0">
                          <a:solidFill>
                            <a:schemeClr val="tx1"/>
                          </a:solidFill>
                          <a:latin typeface="Arial" panose="020B0604020202020204" pitchFamily="34" charset="0"/>
                          <a:cs typeface="Arial" panose="020B0604020202020204" pitchFamily="34" charset="0"/>
                        </a:rPr>
                        <a:t>Base Flood </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Flood that has a one percent probability of being equaled or exceeded in any year. </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3"/>
                  </a:ext>
                </a:extLst>
              </a:tr>
              <a:tr h="274320">
                <a:tc>
                  <a:txBody>
                    <a:bodyPr/>
                    <a:lstStyle/>
                    <a:p>
                      <a:pPr marL="0" indent="0">
                        <a:spcAft>
                          <a:spcPts val="300"/>
                        </a:spcAft>
                      </a:pPr>
                      <a:r>
                        <a:rPr lang="en-US" sz="1000" b="0" dirty="0">
                          <a:solidFill>
                            <a:schemeClr val="tx1"/>
                          </a:solidFill>
                          <a:latin typeface="Arial" panose="020B0604020202020204" pitchFamily="34" charset="0"/>
                          <a:cs typeface="Arial" panose="020B0604020202020204" pitchFamily="34" charset="0"/>
                        </a:rPr>
                        <a:t>Base Flood Elevations (BFE) </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The computed elevation to which floodwater is anticipated to rise during the base flood. BFEs are shown on Flood Insurance Rate Maps (FIRMs) and on the flood profiles.</a:t>
                      </a:r>
                    </a:p>
                    <a:p>
                      <a:pPr marL="0" marR="0" indent="0" algn="l" defTabSz="457200" rtl="0" eaLnBrk="1" fontAlgn="auto" latinLnBrk="0" hangingPunct="1">
                        <a:lnSpc>
                          <a:spcPct val="100000"/>
                        </a:lnSpc>
                        <a:spcBef>
                          <a:spcPts val="0"/>
                        </a:spcBef>
                        <a:spcAft>
                          <a:spcPts val="30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The BFE is the regulatory requirement for the elevation or </a:t>
                      </a:r>
                      <a:r>
                        <a:rPr lang="en-US" sz="1000" b="0" dirty="0" err="1">
                          <a:solidFill>
                            <a:schemeClr val="tx1"/>
                          </a:solidFill>
                          <a:latin typeface="Arial" panose="020B0604020202020204" pitchFamily="34" charset="0"/>
                          <a:cs typeface="Arial" panose="020B0604020202020204" pitchFamily="34" charset="0"/>
                        </a:rPr>
                        <a:t>floodproofing</a:t>
                      </a:r>
                      <a:r>
                        <a:rPr lang="en-US" sz="1000" b="0" dirty="0">
                          <a:solidFill>
                            <a:schemeClr val="tx1"/>
                          </a:solidFill>
                          <a:latin typeface="Arial" panose="020B0604020202020204" pitchFamily="34" charset="0"/>
                          <a:cs typeface="Arial" panose="020B0604020202020204" pitchFamily="34" charset="0"/>
                        </a:rPr>
                        <a:t> of structures. The relationship between the BFE and a structure’s elevation determines the flood insurance premium.</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4"/>
                  </a:ext>
                </a:extLst>
              </a:tr>
              <a:tr h="274320">
                <a:tc gridSpan="2">
                  <a:txBody>
                    <a:bodyPr/>
                    <a:lstStyle/>
                    <a:p>
                      <a:pPr marL="0" indent="0">
                        <a:spcAft>
                          <a:spcPts val="300"/>
                        </a:spcAft>
                      </a:pPr>
                      <a:r>
                        <a:rPr lang="en-US" sz="1000" b="1" dirty="0">
                          <a:solidFill>
                            <a:schemeClr val="bg1"/>
                          </a:solidFill>
                          <a:latin typeface="Arial" panose="020B0604020202020204" pitchFamily="34" charset="0"/>
                          <a:cs typeface="Arial" panose="020B0604020202020204" pitchFamily="34" charset="0"/>
                        </a:rPr>
                        <a:t>C</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hMerge="1">
                  <a:txBody>
                    <a:bodyPr/>
                    <a:lstStyle/>
                    <a:p>
                      <a:pPr marL="0" marR="0" indent="0" algn="l" defTabSz="457200" rtl="0" eaLnBrk="1" fontAlgn="auto" latinLnBrk="0" hangingPunct="1">
                        <a:lnSpc>
                          <a:spcPct val="100000"/>
                        </a:lnSpc>
                        <a:spcBef>
                          <a:spcPts val="0"/>
                        </a:spcBef>
                        <a:spcAft>
                          <a:spcPts val="300"/>
                        </a:spcAft>
                        <a:buClrTx/>
                        <a:buSzTx/>
                        <a:buFontTx/>
                        <a:buNone/>
                        <a:tabLst/>
                        <a:defRPr/>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5"/>
                  </a:ext>
                </a:extLst>
              </a:tr>
              <a:tr h="274320">
                <a:tc>
                  <a:txBody>
                    <a:bodyPr/>
                    <a:lstStyle/>
                    <a:p>
                      <a:pPr marL="0" indent="0">
                        <a:spcAft>
                          <a:spcPts val="300"/>
                        </a:spcAft>
                      </a:pPr>
                      <a:r>
                        <a:rPr lang="en-US" sz="1000" b="0" dirty="0">
                          <a:solidFill>
                            <a:schemeClr val="tx1"/>
                          </a:solidFill>
                          <a:latin typeface="Arial" panose="020B0604020202020204" pitchFamily="34" charset="0"/>
                          <a:cs typeface="Arial" panose="020B0604020202020204" pitchFamily="34" charset="0"/>
                        </a:rPr>
                        <a:t>Coastal Flooding</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Flooding which occurs when water is driven onto land from an adjacent body of water. This generally occurs when there are significant storms, such as tropical and extratropical cyclones.</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6"/>
                  </a:ext>
                </a:extLst>
              </a:tr>
              <a:tr h="274320">
                <a:tc gridSpan="2">
                  <a:txBody>
                    <a:bodyPr/>
                    <a:lstStyle/>
                    <a:p>
                      <a:pPr marL="0" indent="0">
                        <a:spcAft>
                          <a:spcPts val="300"/>
                        </a:spcAft>
                      </a:pPr>
                      <a:r>
                        <a:rPr lang="en-US" sz="1000" b="1" dirty="0">
                          <a:solidFill>
                            <a:schemeClr val="bg1"/>
                          </a:solidFill>
                          <a:latin typeface="Arial" panose="020B0604020202020204" pitchFamily="34" charset="0"/>
                          <a:cs typeface="Arial" panose="020B0604020202020204" pitchFamily="34" charset="0"/>
                        </a:rPr>
                        <a:t>D</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hMerge="1">
                  <a:txBody>
                    <a:bodyPr/>
                    <a:lstStyle/>
                    <a:p>
                      <a:pPr marL="0" marR="0" indent="0" algn="l" defTabSz="457200" rtl="0" eaLnBrk="1" fontAlgn="auto" latinLnBrk="0" hangingPunct="1">
                        <a:lnSpc>
                          <a:spcPct val="100000"/>
                        </a:lnSpc>
                        <a:spcBef>
                          <a:spcPts val="0"/>
                        </a:spcBef>
                        <a:spcAft>
                          <a:spcPts val="300"/>
                        </a:spcAft>
                        <a:buClrTx/>
                        <a:buSzTx/>
                        <a:buFontTx/>
                        <a:buNone/>
                        <a:tabLst/>
                        <a:defRPr/>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7"/>
                  </a:ext>
                </a:extLst>
              </a:tr>
              <a:tr h="274320">
                <a:tc>
                  <a:txBody>
                    <a:bodyPr/>
                    <a:lstStyle/>
                    <a:p>
                      <a:pPr marL="0" indent="0">
                        <a:spcAft>
                          <a:spcPts val="300"/>
                        </a:spcAft>
                      </a:pPr>
                      <a:r>
                        <a:rPr lang="en-US" sz="1000" b="0" dirty="0">
                          <a:solidFill>
                            <a:schemeClr val="tx1"/>
                          </a:solidFill>
                          <a:latin typeface="Arial" panose="020B0604020202020204" pitchFamily="34" charset="0"/>
                          <a:cs typeface="Arial" panose="020B0604020202020204" pitchFamily="34" charset="0"/>
                        </a:rPr>
                        <a:t>Debris</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Materials carried by floodwaters, including objects of various size and suspended soils.</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8"/>
                  </a:ext>
                </a:extLst>
              </a:tr>
              <a:tr h="274320">
                <a:tc>
                  <a:txBody>
                    <a:bodyPr/>
                    <a:lstStyle/>
                    <a:p>
                      <a:pPr marL="0" indent="0">
                        <a:spcAft>
                          <a:spcPts val="300"/>
                        </a:spcAft>
                      </a:pPr>
                      <a:r>
                        <a:rPr lang="en-US" sz="1000" b="0" dirty="0">
                          <a:solidFill>
                            <a:schemeClr val="tx1"/>
                          </a:solidFill>
                          <a:latin typeface="Arial" panose="020B0604020202020204" pitchFamily="34" charset="0"/>
                          <a:cs typeface="Arial" panose="020B0604020202020204" pitchFamily="34" charset="0"/>
                        </a:rPr>
                        <a:t>Design Flood Elevation (DFE)</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Elevation of the highest flood, including freeboard, that a retrofitting method is intended to protect against.</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9"/>
                  </a:ext>
                </a:extLst>
              </a:tr>
              <a:tr h="274320">
                <a:tc>
                  <a:txBody>
                    <a:bodyPr/>
                    <a:lstStyle/>
                    <a:p>
                      <a:pPr marL="0" indent="0">
                        <a:spcAft>
                          <a:spcPts val="300"/>
                        </a:spcAft>
                      </a:pPr>
                      <a:r>
                        <a:rPr lang="en-US" sz="1000" b="0" dirty="0">
                          <a:solidFill>
                            <a:schemeClr val="tx1"/>
                          </a:solidFill>
                          <a:latin typeface="Arial" panose="020B0604020202020204" pitchFamily="34" charset="0"/>
                          <a:cs typeface="Arial" panose="020B0604020202020204" pitchFamily="34" charset="0"/>
                        </a:rPr>
                        <a:t>Dry Floodproofing</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Protecting a building by sealing its exterior walls to prevent the entry of floodwaters.</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10"/>
                  </a:ext>
                </a:extLst>
              </a:tr>
              <a:tr h="274320">
                <a:tc gridSpan="2">
                  <a:txBody>
                    <a:bodyPr/>
                    <a:lstStyle/>
                    <a:p>
                      <a:pPr marL="0" indent="0">
                        <a:spcAft>
                          <a:spcPts val="300"/>
                        </a:spcAft>
                      </a:pPr>
                      <a:r>
                        <a:rPr lang="en-US" sz="1000" b="1" dirty="0">
                          <a:solidFill>
                            <a:schemeClr val="bg1"/>
                          </a:solidFill>
                          <a:latin typeface="Arial" panose="020B0604020202020204" pitchFamily="34" charset="0"/>
                          <a:cs typeface="Arial" panose="020B0604020202020204" pitchFamily="34" charset="0"/>
                        </a:rPr>
                        <a:t>E</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hMerge="1">
                  <a:txBody>
                    <a:bodyPr/>
                    <a:lstStyle/>
                    <a:p>
                      <a:pPr marL="0" marR="0" indent="0" algn="l" defTabSz="457200" rtl="0" eaLnBrk="1" fontAlgn="auto" latinLnBrk="0" hangingPunct="1">
                        <a:lnSpc>
                          <a:spcPct val="100000"/>
                        </a:lnSpc>
                        <a:spcBef>
                          <a:spcPts val="0"/>
                        </a:spcBef>
                        <a:spcAft>
                          <a:spcPts val="300"/>
                        </a:spcAft>
                        <a:buClrTx/>
                        <a:buSzTx/>
                        <a:buFontTx/>
                        <a:buNone/>
                        <a:tabLst/>
                        <a:defRPr/>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extLst>
                  <a:ext uri="{0D108BD9-81ED-4DB2-BD59-A6C34878D82A}">
                    <a16:rowId xmlns:a16="http://schemas.microsoft.com/office/drawing/2014/main" val="10011"/>
                  </a:ext>
                </a:extLst>
              </a:tr>
              <a:tr h="274320">
                <a:tc>
                  <a:txBody>
                    <a:bodyPr/>
                    <a:lstStyle/>
                    <a:p>
                      <a:pPr marL="0" indent="0">
                        <a:spcAft>
                          <a:spcPts val="300"/>
                        </a:spcAft>
                      </a:pPr>
                      <a:r>
                        <a:rPr lang="en-US" sz="1000" b="0" dirty="0">
                          <a:solidFill>
                            <a:schemeClr val="tx1"/>
                          </a:solidFill>
                          <a:latin typeface="Arial" panose="020B0604020202020204" pitchFamily="34" charset="0"/>
                          <a:cs typeface="Arial" panose="020B0604020202020204" pitchFamily="34" charset="0"/>
                        </a:rPr>
                        <a:t>Elevation</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In retrofitting, the process of raising a home or other building so that it is above the height of a given flood.</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12"/>
                  </a:ext>
                </a:extLst>
              </a:tr>
              <a:tr h="274320">
                <a:tc>
                  <a:txBody>
                    <a:bodyPr/>
                    <a:lstStyle/>
                    <a:p>
                      <a:pPr marL="0" indent="0">
                        <a:spcAft>
                          <a:spcPts val="300"/>
                        </a:spcAft>
                      </a:pPr>
                      <a:r>
                        <a:rPr lang="en-US" sz="1000" b="0" dirty="0">
                          <a:solidFill>
                            <a:schemeClr val="tx1"/>
                          </a:solidFill>
                          <a:latin typeface="Arial" panose="020B0604020202020204" pitchFamily="34" charset="0"/>
                          <a:cs typeface="Arial" panose="020B0604020202020204" pitchFamily="34" charset="0"/>
                        </a:rPr>
                        <a:t>Evacuation Notice </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If the danger is significant, state or local government officials may issue an evacuation notice. Evacuation orders may vary by state and community and range from voluntary to mandatory. When authorities issue a mandatory evacuation notice, leave the area immediately.</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13"/>
                  </a:ext>
                </a:extLst>
              </a:tr>
              <a:tr h="274320">
                <a:tc>
                  <a:txBody>
                    <a:bodyPr/>
                    <a:lstStyle/>
                    <a:p>
                      <a:pPr marL="0" indent="0">
                        <a:spcAft>
                          <a:spcPts val="300"/>
                        </a:spcAft>
                      </a:pPr>
                      <a:r>
                        <a:rPr lang="en-US" sz="1000" b="0" dirty="0">
                          <a:solidFill>
                            <a:schemeClr val="tx1"/>
                          </a:solidFill>
                          <a:latin typeface="Arial" panose="020B0604020202020204" pitchFamily="34" charset="0"/>
                          <a:cs typeface="Arial" panose="020B0604020202020204" pitchFamily="34" charset="0"/>
                        </a:rPr>
                        <a:t>Extreme Wind Warning </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An extreme wind warning is issued when extreme sustained winds of a major hurricane (115 mph or greater), usually associated with the eyewall, are expected to begin within an hour.</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14"/>
                  </a:ext>
                </a:extLst>
              </a:tr>
            </a:tbl>
          </a:graphicData>
        </a:graphic>
      </p:graphicFrame>
    </p:spTree>
    <p:extLst>
      <p:ext uri="{BB962C8B-B14F-4D97-AF65-F5344CB8AC3E}">
        <p14:creationId xmlns:p14="http://schemas.microsoft.com/office/powerpoint/2010/main" val="163155916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APPENDIX A | Acronyms and Glossary</a:t>
            </a:r>
            <a:endParaRPr lang="en-US" sz="1800" dirty="0">
              <a:solidFill>
                <a:schemeClr val="tx1"/>
              </a:solidFill>
            </a:endParaRPr>
          </a:p>
        </p:txBody>
      </p:sp>
      <p:sp>
        <p:nvSpPr>
          <p:cNvPr id="3" name="Slide Number Placeholder 2"/>
          <p:cNvSpPr>
            <a:spLocks noGrp="1"/>
          </p:cNvSpPr>
          <p:nvPr>
            <p:ph type="sldNum" sz="quarter" idx="4"/>
          </p:nvPr>
        </p:nvSpPr>
        <p:spPr/>
        <p:txBody>
          <a:bodyPr/>
          <a:lstStyle/>
          <a:p>
            <a:fld id="{7749E63D-D648-FD44-8A88-2CC5333ECCD2}" type="slidenum">
              <a:rPr lang="en-US" smtClean="0"/>
              <a:pPr/>
              <a:t>56</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288142074"/>
              </p:ext>
            </p:extLst>
          </p:nvPr>
        </p:nvGraphicFramePr>
        <p:xfrm>
          <a:off x="533400" y="1658178"/>
          <a:ext cx="6675120" cy="7327392"/>
        </p:xfrm>
        <a:graphic>
          <a:graphicData uri="http://schemas.openxmlformats.org/drawingml/2006/table">
            <a:tbl>
              <a:tblPr>
                <a:tableStyleId>{5C22544A-7EE6-4342-B048-85BDC9FD1C3A}</a:tableStyleId>
              </a:tblPr>
              <a:tblGrid>
                <a:gridCol w="2225040">
                  <a:extLst>
                    <a:ext uri="{9D8B030D-6E8A-4147-A177-3AD203B41FA5}">
                      <a16:colId xmlns:a16="http://schemas.microsoft.com/office/drawing/2014/main" val="20000"/>
                    </a:ext>
                  </a:extLst>
                </a:gridCol>
                <a:gridCol w="4450080">
                  <a:extLst>
                    <a:ext uri="{9D8B030D-6E8A-4147-A177-3AD203B41FA5}">
                      <a16:colId xmlns:a16="http://schemas.microsoft.com/office/drawing/2014/main" val="20001"/>
                    </a:ext>
                  </a:extLst>
                </a:gridCol>
              </a:tblGrid>
              <a:tr h="274320">
                <a:tc gridSpan="2">
                  <a:txBody>
                    <a:bodyPr/>
                    <a:lstStyle/>
                    <a:p>
                      <a:pPr marL="0" indent="0">
                        <a:spcAft>
                          <a:spcPts val="300"/>
                        </a:spcAft>
                      </a:pPr>
                      <a:r>
                        <a:rPr lang="en-US" sz="1000" b="1" dirty="0">
                          <a:solidFill>
                            <a:schemeClr val="bg1"/>
                          </a:solidFill>
                          <a:latin typeface="Arial" panose="020B0604020202020204" pitchFamily="34" charset="0"/>
                          <a:cs typeface="Arial" panose="020B0604020202020204" pitchFamily="34" charset="0"/>
                        </a:rPr>
                        <a:t>F</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hMerge="1">
                  <a:txBody>
                    <a:bodyPr/>
                    <a:lstStyle/>
                    <a:p>
                      <a:pPr marL="0" marR="0" indent="0" algn="l" defTabSz="457200" rtl="0" eaLnBrk="1" fontAlgn="auto" latinLnBrk="0" hangingPunct="1">
                        <a:lnSpc>
                          <a:spcPct val="100000"/>
                        </a:lnSpc>
                        <a:spcBef>
                          <a:spcPts val="0"/>
                        </a:spcBef>
                        <a:spcAft>
                          <a:spcPts val="300"/>
                        </a:spcAft>
                        <a:buClrTx/>
                        <a:buSzTx/>
                        <a:buFontTx/>
                        <a:buNone/>
                        <a:tabLst/>
                        <a:defRPr/>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0"/>
                  </a:ext>
                </a:extLst>
              </a:tr>
              <a:tr h="274320">
                <a:tc>
                  <a:txBody>
                    <a:bodyPr/>
                    <a:lstStyle/>
                    <a:p>
                      <a:pPr marL="0" indent="0">
                        <a:spcAft>
                          <a:spcPts val="300"/>
                        </a:spcAft>
                      </a:pPr>
                      <a:r>
                        <a:rPr lang="en-US" sz="1000" b="0" dirty="0">
                          <a:solidFill>
                            <a:schemeClr val="tx1"/>
                          </a:solidFill>
                          <a:latin typeface="Arial" panose="020B0604020202020204" pitchFamily="34" charset="0"/>
                          <a:cs typeface="Arial" panose="020B0604020202020204" pitchFamily="34" charset="0"/>
                        </a:rPr>
                        <a:t>Flash Flood</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A flood that rises and falls very quickly, usually characterized by high flow velocities. </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1"/>
                  </a:ext>
                </a:extLst>
              </a:tr>
              <a:tr h="274320">
                <a:tc>
                  <a:txBody>
                    <a:bodyPr/>
                    <a:lstStyle/>
                    <a:p>
                      <a:pPr marL="0" indent="0">
                        <a:spcAft>
                          <a:spcPts val="300"/>
                        </a:spcAft>
                      </a:pPr>
                      <a:r>
                        <a:rPr lang="en-US" sz="1000" b="0" dirty="0">
                          <a:solidFill>
                            <a:schemeClr val="tx1"/>
                          </a:solidFill>
                          <a:latin typeface="Arial" panose="020B0604020202020204" pitchFamily="34" charset="0"/>
                          <a:cs typeface="Arial" panose="020B0604020202020204" pitchFamily="34" charset="0"/>
                        </a:rPr>
                        <a:t>Flood</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Under the NFIP, “a general and temporary condition of partial or complete inundation of normally dry land areas” from 1) the overland flow of a lake, river, stream, ditch, etc.; 2) the unusual and rapid accumulation of runoff of surface waters; and 3) mudflows or the sudden collapse of shoreline land.</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2"/>
                  </a:ext>
                </a:extLst>
              </a:tr>
              <a:tr h="274320">
                <a:tc>
                  <a:txBody>
                    <a:bodyPr/>
                    <a:lstStyle/>
                    <a:p>
                      <a:pPr marL="0" indent="0">
                        <a:spcAft>
                          <a:spcPts val="300"/>
                        </a:spcAft>
                      </a:pPr>
                      <a:r>
                        <a:rPr lang="en-US" sz="1000" b="0" dirty="0" err="1">
                          <a:solidFill>
                            <a:schemeClr val="tx1"/>
                          </a:solidFill>
                          <a:latin typeface="Arial" panose="020B0604020202020204" pitchFamily="34" charset="0"/>
                          <a:cs typeface="Arial" panose="020B0604020202020204" pitchFamily="34" charset="0"/>
                        </a:rPr>
                        <a:t>Floodproofing</a:t>
                      </a:r>
                      <a:r>
                        <a:rPr lang="en-US" sz="1000" b="0" dirty="0">
                          <a:solidFill>
                            <a:schemeClr val="tx1"/>
                          </a:solidFill>
                          <a:latin typeface="Arial" panose="020B0604020202020204" pitchFamily="34" charset="0"/>
                          <a:cs typeface="Arial" panose="020B0604020202020204" pitchFamily="34" charset="0"/>
                        </a:rPr>
                        <a:t> </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Structural or nonstructural changes or adjustments included in the design, construction, or alteration of a building that reduce damage to the building and its contents from flooding and erosion.</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3"/>
                  </a:ext>
                </a:extLst>
              </a:tr>
              <a:tr h="274320">
                <a:tc>
                  <a:txBody>
                    <a:bodyPr/>
                    <a:lstStyle/>
                    <a:p>
                      <a:pPr marL="0" indent="0">
                        <a:spcAft>
                          <a:spcPts val="300"/>
                        </a:spcAft>
                      </a:pPr>
                      <a:r>
                        <a:rPr lang="en-US" sz="1000" b="0" dirty="0">
                          <a:solidFill>
                            <a:schemeClr val="tx1"/>
                          </a:solidFill>
                          <a:latin typeface="Arial" panose="020B0604020202020204" pitchFamily="34" charset="0"/>
                          <a:cs typeface="Arial" panose="020B0604020202020204" pitchFamily="34" charset="0"/>
                        </a:rPr>
                        <a:t>Floodwall </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Flood barrier constructed of manmade materials, such as concrete or masonry.</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4"/>
                  </a:ext>
                </a:extLst>
              </a:tr>
              <a:tr h="274320">
                <a:tc>
                  <a:txBody>
                    <a:bodyPr/>
                    <a:lstStyle/>
                    <a:p>
                      <a:pPr marL="0" indent="0">
                        <a:spcAft>
                          <a:spcPts val="300"/>
                        </a:spcAft>
                      </a:pPr>
                      <a:r>
                        <a:rPr lang="en-US" sz="1000" b="0" dirty="0">
                          <a:solidFill>
                            <a:schemeClr val="tx1"/>
                          </a:solidFill>
                          <a:latin typeface="Arial" panose="020B0604020202020204" pitchFamily="34" charset="0"/>
                          <a:cs typeface="Arial" panose="020B0604020202020204" pitchFamily="34" charset="0"/>
                        </a:rPr>
                        <a:t>Freeboard </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Additional amount of height included in the DFE to provide a factor of safety.</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5"/>
                  </a:ext>
                </a:extLst>
              </a:tr>
              <a:tr h="274320">
                <a:tc gridSpan="2">
                  <a:txBody>
                    <a:bodyPr/>
                    <a:lstStyle/>
                    <a:p>
                      <a:pPr marL="0" indent="0">
                        <a:spcAft>
                          <a:spcPts val="300"/>
                        </a:spcAft>
                      </a:pPr>
                      <a:r>
                        <a:rPr lang="en-US" sz="1000" b="1" dirty="0">
                          <a:solidFill>
                            <a:schemeClr val="bg1"/>
                          </a:solidFill>
                          <a:latin typeface="Arial" panose="020B0604020202020204" pitchFamily="34" charset="0"/>
                          <a:cs typeface="Arial" panose="020B0604020202020204" pitchFamily="34" charset="0"/>
                        </a:rPr>
                        <a:t>H</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hMerge="1">
                  <a:txBody>
                    <a:bodyPr/>
                    <a:lstStyle/>
                    <a:p>
                      <a:pPr marL="0" marR="0" indent="0" algn="l" defTabSz="457200" rtl="0" eaLnBrk="1" fontAlgn="auto" latinLnBrk="0" hangingPunct="1">
                        <a:lnSpc>
                          <a:spcPct val="100000"/>
                        </a:lnSpc>
                        <a:spcBef>
                          <a:spcPts val="0"/>
                        </a:spcBef>
                        <a:spcAft>
                          <a:spcPts val="300"/>
                        </a:spcAft>
                        <a:buClrTx/>
                        <a:buSzTx/>
                        <a:buFontTx/>
                        <a:buNone/>
                        <a:tabLst/>
                        <a:defRPr/>
                      </a:pPr>
                      <a:endParaRPr lang="en-US" sz="1000" b="0" dirty="0">
                        <a:solidFill>
                          <a:schemeClr val="bg1"/>
                        </a:solidFill>
                        <a:latin typeface="Arial" panose="020B0604020202020204" pitchFamily="34" charset="0"/>
                        <a:cs typeface="Arial" panose="020B0604020202020204" pitchFamily="34" charset="0"/>
                      </a:endParaRP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extLst>
                  <a:ext uri="{0D108BD9-81ED-4DB2-BD59-A6C34878D82A}">
                    <a16:rowId xmlns:a16="http://schemas.microsoft.com/office/drawing/2014/main" val="10006"/>
                  </a:ext>
                </a:extLst>
              </a:tr>
              <a:tr h="274320">
                <a:tc>
                  <a:txBody>
                    <a:bodyPr/>
                    <a:lstStyle/>
                    <a:p>
                      <a:pPr marL="0" indent="0">
                        <a:spcAft>
                          <a:spcPts val="300"/>
                        </a:spcAft>
                      </a:pPr>
                      <a:r>
                        <a:rPr lang="en-US" sz="1000" b="0" dirty="0">
                          <a:solidFill>
                            <a:schemeClr val="tx1"/>
                          </a:solidFill>
                          <a:latin typeface="Arial" panose="020B0604020202020204" pitchFamily="34" charset="0"/>
                          <a:cs typeface="Arial" panose="020B0604020202020204" pitchFamily="34" charset="0"/>
                        </a:rPr>
                        <a:t>Hurricane</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A hurricane is a tropical cyclone in which the maximum sustained surface wind (using the U.S. 1-minute average) is 74 mph or more. The term hurricane is used for Northern Hemisphere tropical cyclones east of the International Dateline to the Greenwich Meridian.</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7"/>
                  </a:ext>
                </a:extLst>
              </a:tr>
              <a:tr h="274320">
                <a:tc>
                  <a:txBody>
                    <a:bodyPr/>
                    <a:lstStyle/>
                    <a:p>
                      <a:pPr marL="0" indent="0">
                        <a:spcAft>
                          <a:spcPts val="300"/>
                        </a:spcAft>
                      </a:pPr>
                      <a:r>
                        <a:rPr lang="en-US" sz="1000" b="0" dirty="0">
                          <a:solidFill>
                            <a:schemeClr val="tx1"/>
                          </a:solidFill>
                          <a:latin typeface="Arial" panose="020B0604020202020204" pitchFamily="34" charset="0"/>
                          <a:cs typeface="Arial" panose="020B0604020202020204" pitchFamily="34" charset="0"/>
                        </a:rPr>
                        <a:t>Hurricane Season</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The portion of the year having a relatively high incidence of hurricanes. The hurricane season in the Atlantic, Caribbean, and Gulf of Mexico runs from June 1 to November 30. </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8"/>
                  </a:ext>
                </a:extLst>
              </a:tr>
              <a:tr h="274320">
                <a:tc>
                  <a:txBody>
                    <a:bodyPr/>
                    <a:lstStyle/>
                    <a:p>
                      <a:pPr marL="0" indent="0">
                        <a:spcAft>
                          <a:spcPts val="300"/>
                        </a:spcAft>
                      </a:pPr>
                      <a:r>
                        <a:rPr lang="en-US" sz="1000" b="0" dirty="0">
                          <a:solidFill>
                            <a:schemeClr val="tx1"/>
                          </a:solidFill>
                          <a:latin typeface="Arial" panose="020B0604020202020204" pitchFamily="34" charset="0"/>
                          <a:cs typeface="Arial" panose="020B0604020202020204" pitchFamily="34" charset="0"/>
                        </a:rPr>
                        <a:t>Hurricane Warning</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A hurricane warning is an announcement that sustained winds of 74 mph or higher are expected somewhere within the specified area in association with a tropical, subtropical, or post-tropical cyclone. Because hurricane preparedness activities become difficult once winds reach tropical storm force, the warning is issued 36 hours in advance of the anticipated onset of tropical-storm-force winds. The warning can remain in effect when dangerously high water or a combination of dangerously high water and waves continue, even though winds may be less than hurricane force. </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9"/>
                  </a:ext>
                </a:extLst>
              </a:tr>
              <a:tr h="274320">
                <a:tc>
                  <a:txBody>
                    <a:bodyPr/>
                    <a:lstStyle/>
                    <a:p>
                      <a:pPr marL="0" indent="0">
                        <a:spcAft>
                          <a:spcPts val="300"/>
                        </a:spcAft>
                      </a:pPr>
                      <a:r>
                        <a:rPr lang="en-US" sz="1000" b="0" dirty="0">
                          <a:solidFill>
                            <a:schemeClr val="tx1"/>
                          </a:solidFill>
                          <a:latin typeface="Arial" panose="020B0604020202020204" pitchFamily="34" charset="0"/>
                          <a:cs typeface="Arial" panose="020B0604020202020204" pitchFamily="34" charset="0"/>
                        </a:rPr>
                        <a:t>Hurricane Watch</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A hurricane watch is an announcement that sustained winds of 74 mph or higher are possible within the specified area in association with a tropical, subtropical, or post-tropical cyclone. Because hurricane preparedness activities become difficult once winds reach tropical storm force, the hurricane watch is issued 48 hours in advance of the anticipated onset of tropical storm force winds.</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10"/>
                  </a:ext>
                </a:extLst>
              </a:tr>
              <a:tr h="274320">
                <a:tc>
                  <a:txBody>
                    <a:bodyPr/>
                    <a:lstStyle/>
                    <a:p>
                      <a:pPr marL="0" indent="0">
                        <a:spcAft>
                          <a:spcPts val="300"/>
                        </a:spcAft>
                      </a:pPr>
                      <a:r>
                        <a:rPr lang="en-US" sz="1000" b="0" dirty="0">
                          <a:solidFill>
                            <a:schemeClr val="tx1"/>
                          </a:solidFill>
                          <a:latin typeface="Arial" panose="020B0604020202020204" pitchFamily="34" charset="0"/>
                          <a:cs typeface="Arial" panose="020B0604020202020204" pitchFamily="34" charset="0"/>
                        </a:rPr>
                        <a:t>Hydrostatic Pressure </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Force exerted on the walls and uplift (buoyancy) on floors by the floodwaters.</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11"/>
                  </a:ext>
                </a:extLst>
              </a:tr>
            </a:tbl>
          </a:graphicData>
        </a:graphic>
      </p:graphicFrame>
    </p:spTree>
    <p:extLst>
      <p:ext uri="{BB962C8B-B14F-4D97-AF65-F5344CB8AC3E}">
        <p14:creationId xmlns:p14="http://schemas.microsoft.com/office/powerpoint/2010/main" val="248903195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APPENDIX A | Acronyms and Glossary</a:t>
            </a:r>
            <a:endParaRPr lang="en-US" sz="1800" dirty="0">
              <a:solidFill>
                <a:schemeClr val="tx1"/>
              </a:solidFill>
            </a:endParaRPr>
          </a:p>
        </p:txBody>
      </p:sp>
      <p:sp>
        <p:nvSpPr>
          <p:cNvPr id="3" name="Slide Number Placeholder 2"/>
          <p:cNvSpPr>
            <a:spLocks noGrp="1"/>
          </p:cNvSpPr>
          <p:nvPr>
            <p:ph type="sldNum" sz="quarter" idx="4"/>
          </p:nvPr>
        </p:nvSpPr>
        <p:spPr/>
        <p:txBody>
          <a:bodyPr/>
          <a:lstStyle/>
          <a:p>
            <a:fld id="{7749E63D-D648-FD44-8A88-2CC5333ECCD2}" type="slidenum">
              <a:rPr lang="en-US" smtClean="0"/>
              <a:pPr/>
              <a:t>57</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468501973"/>
              </p:ext>
            </p:extLst>
          </p:nvPr>
        </p:nvGraphicFramePr>
        <p:xfrm>
          <a:off x="533400" y="1658178"/>
          <a:ext cx="6675120" cy="6211824"/>
        </p:xfrm>
        <a:graphic>
          <a:graphicData uri="http://schemas.openxmlformats.org/drawingml/2006/table">
            <a:tbl>
              <a:tblPr>
                <a:tableStyleId>{5C22544A-7EE6-4342-B048-85BDC9FD1C3A}</a:tableStyleId>
              </a:tblPr>
              <a:tblGrid>
                <a:gridCol w="2225040">
                  <a:extLst>
                    <a:ext uri="{9D8B030D-6E8A-4147-A177-3AD203B41FA5}">
                      <a16:colId xmlns:a16="http://schemas.microsoft.com/office/drawing/2014/main" val="20000"/>
                    </a:ext>
                  </a:extLst>
                </a:gridCol>
                <a:gridCol w="4450080">
                  <a:extLst>
                    <a:ext uri="{9D8B030D-6E8A-4147-A177-3AD203B41FA5}">
                      <a16:colId xmlns:a16="http://schemas.microsoft.com/office/drawing/2014/main" val="20001"/>
                    </a:ext>
                  </a:extLst>
                </a:gridCol>
              </a:tblGrid>
              <a:tr h="274320">
                <a:tc gridSpan="2">
                  <a:txBody>
                    <a:bodyPr/>
                    <a:lstStyle/>
                    <a:p>
                      <a:pPr marL="0" indent="0">
                        <a:spcAft>
                          <a:spcPts val="300"/>
                        </a:spcAft>
                      </a:pPr>
                      <a:r>
                        <a:rPr lang="en-US" sz="1000" b="1" dirty="0">
                          <a:solidFill>
                            <a:schemeClr val="bg1"/>
                          </a:solidFill>
                          <a:latin typeface="Arial" panose="020B0604020202020204" pitchFamily="34" charset="0"/>
                          <a:cs typeface="Arial" panose="020B0604020202020204" pitchFamily="34" charset="0"/>
                        </a:rPr>
                        <a:t>I</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hMerge="1">
                  <a:txBody>
                    <a:bodyPr/>
                    <a:lstStyle/>
                    <a:p>
                      <a:pPr marL="0" marR="0" indent="0" algn="l" defTabSz="457200" rtl="0" eaLnBrk="1" fontAlgn="auto" latinLnBrk="0" hangingPunct="1">
                        <a:lnSpc>
                          <a:spcPct val="100000"/>
                        </a:lnSpc>
                        <a:spcBef>
                          <a:spcPts val="0"/>
                        </a:spcBef>
                        <a:spcAft>
                          <a:spcPts val="300"/>
                        </a:spcAft>
                        <a:buClrTx/>
                        <a:buSzTx/>
                        <a:buFontTx/>
                        <a:buNone/>
                        <a:tabLst/>
                        <a:defRPr/>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0"/>
                  </a:ext>
                </a:extLst>
              </a:tr>
              <a:tr h="274320">
                <a:tc>
                  <a:txBody>
                    <a:bodyPr/>
                    <a:lstStyle/>
                    <a:p>
                      <a:pPr marL="0" indent="0">
                        <a:spcAft>
                          <a:spcPts val="300"/>
                        </a:spcAft>
                      </a:pPr>
                      <a:r>
                        <a:rPr lang="en-US" sz="1000" b="0" dirty="0">
                          <a:solidFill>
                            <a:schemeClr val="tx1"/>
                          </a:solidFill>
                          <a:latin typeface="Arial" panose="020B0604020202020204" pitchFamily="34" charset="0"/>
                          <a:cs typeface="Arial" panose="020B0604020202020204" pitchFamily="34" charset="0"/>
                        </a:rPr>
                        <a:t>Inland Flooding </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Any type of flooding that occurs that is not considered coastal flooding. For example flash floods, riverine floods, aerial flooding, etc.</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1"/>
                  </a:ext>
                </a:extLst>
              </a:tr>
              <a:tr h="274320">
                <a:tc gridSpan="2">
                  <a:txBody>
                    <a:bodyPr/>
                    <a:lstStyle/>
                    <a:p>
                      <a:pPr marL="0" indent="0">
                        <a:spcAft>
                          <a:spcPts val="300"/>
                        </a:spcAft>
                      </a:pPr>
                      <a:r>
                        <a:rPr lang="en-US" sz="1000" b="1" dirty="0">
                          <a:solidFill>
                            <a:schemeClr val="bg1"/>
                          </a:solidFill>
                          <a:latin typeface="Arial" panose="020B0604020202020204" pitchFamily="34" charset="0"/>
                          <a:cs typeface="Arial" panose="020B0604020202020204" pitchFamily="34" charset="0"/>
                        </a:rPr>
                        <a:t>L</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hMerge="1">
                  <a:txBody>
                    <a:bodyPr/>
                    <a:lstStyle/>
                    <a:p>
                      <a:pPr marL="0" marR="0" indent="0" algn="l" defTabSz="457200" rtl="0" eaLnBrk="1" fontAlgn="auto" latinLnBrk="0" hangingPunct="1">
                        <a:lnSpc>
                          <a:spcPct val="100000"/>
                        </a:lnSpc>
                        <a:spcBef>
                          <a:spcPts val="0"/>
                        </a:spcBef>
                        <a:spcAft>
                          <a:spcPts val="300"/>
                        </a:spcAft>
                        <a:buClrTx/>
                        <a:buSzTx/>
                        <a:buFontTx/>
                        <a:buNone/>
                        <a:tabLst/>
                        <a:defRPr/>
                      </a:pPr>
                      <a:endParaRPr lang="en-US" sz="1000" b="0" dirty="0">
                        <a:solidFill>
                          <a:schemeClr val="bg1"/>
                        </a:solidFill>
                        <a:latin typeface="Arial" panose="020B0604020202020204" pitchFamily="34" charset="0"/>
                        <a:cs typeface="Arial" panose="020B0604020202020204" pitchFamily="34" charset="0"/>
                      </a:endParaRP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extLst>
                  <a:ext uri="{0D108BD9-81ED-4DB2-BD59-A6C34878D82A}">
                    <a16:rowId xmlns:a16="http://schemas.microsoft.com/office/drawing/2014/main" val="10002"/>
                  </a:ext>
                </a:extLst>
              </a:tr>
              <a:tr h="274320">
                <a:tc>
                  <a:txBody>
                    <a:bodyPr/>
                    <a:lstStyle/>
                    <a:p>
                      <a:pPr marL="0" indent="0">
                        <a:spcAft>
                          <a:spcPts val="300"/>
                        </a:spcAft>
                      </a:pPr>
                      <a:r>
                        <a:rPr lang="en-US" sz="1000" b="0" dirty="0">
                          <a:solidFill>
                            <a:schemeClr val="tx1"/>
                          </a:solidFill>
                          <a:latin typeface="Arial" panose="020B0604020202020204" pitchFamily="34" charset="0"/>
                          <a:cs typeface="Arial" panose="020B0604020202020204" pitchFamily="34" charset="0"/>
                        </a:rPr>
                        <a:t>Levee </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Flood barrier constructed of compacted soil. </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3"/>
                  </a:ext>
                </a:extLst>
              </a:tr>
              <a:tr h="274320">
                <a:tc>
                  <a:txBody>
                    <a:bodyPr/>
                    <a:lstStyle/>
                    <a:p>
                      <a:pPr marL="0" indent="0">
                        <a:spcAft>
                          <a:spcPts val="300"/>
                        </a:spcAft>
                      </a:pPr>
                      <a:r>
                        <a:rPr lang="en-US" sz="1000" b="0" dirty="0">
                          <a:solidFill>
                            <a:schemeClr val="tx1"/>
                          </a:solidFill>
                          <a:latin typeface="Arial" panose="020B0604020202020204" pitchFamily="34" charset="0"/>
                          <a:cs typeface="Arial" panose="020B0604020202020204" pitchFamily="34" charset="0"/>
                        </a:rPr>
                        <a:t>Lowest Floor </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Floor of the lowest enclosed area within the building, including the basement. The only exception is an enclosed area below an elevated building, but only when the enclosed area is used solely for parking, building access, or storage and is compliant with relevant regulations. </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4"/>
                  </a:ext>
                </a:extLst>
              </a:tr>
              <a:tr h="274320">
                <a:tc gridSpan="2">
                  <a:txBody>
                    <a:bodyPr/>
                    <a:lstStyle/>
                    <a:p>
                      <a:pPr marL="0" indent="0">
                        <a:spcAft>
                          <a:spcPts val="300"/>
                        </a:spcAft>
                      </a:pPr>
                      <a:r>
                        <a:rPr lang="en-US" sz="1000" b="1" i="0" dirty="0">
                          <a:solidFill>
                            <a:schemeClr val="bg1"/>
                          </a:solidFill>
                          <a:latin typeface="Arial" panose="020B0604020202020204" pitchFamily="34" charset="0"/>
                          <a:cs typeface="Arial" panose="020B0604020202020204" pitchFamily="34" charset="0"/>
                        </a:rPr>
                        <a:t>M</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hMerge="1">
                  <a:txBody>
                    <a:bodyPr/>
                    <a:lstStyle/>
                    <a:p>
                      <a:pPr marL="0" marR="0" indent="0" algn="l" defTabSz="457200" rtl="0" eaLnBrk="1" fontAlgn="auto" latinLnBrk="0" hangingPunct="1">
                        <a:lnSpc>
                          <a:spcPct val="100000"/>
                        </a:lnSpc>
                        <a:spcBef>
                          <a:spcPts val="0"/>
                        </a:spcBef>
                        <a:spcAft>
                          <a:spcPts val="300"/>
                        </a:spcAft>
                        <a:buClrTx/>
                        <a:buSzTx/>
                        <a:buFontTx/>
                        <a:buNone/>
                        <a:tabLst/>
                        <a:defRPr/>
                      </a:pPr>
                      <a:endParaRPr lang="en-US" sz="1000" b="0" dirty="0">
                        <a:solidFill>
                          <a:schemeClr val="tx1"/>
                        </a:solidFill>
                        <a:latin typeface="Arial" panose="020B0604020202020204" pitchFamily="34" charset="0"/>
                        <a:cs typeface="Arial" panose="020B0604020202020204" pitchFamily="34" charset="0"/>
                      </a:endParaRP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5"/>
                  </a:ext>
                </a:extLst>
              </a:tr>
              <a:tr h="274320">
                <a:tc>
                  <a:txBody>
                    <a:bodyPr/>
                    <a:lstStyle/>
                    <a:p>
                      <a:pPr marL="0" indent="0">
                        <a:spcAft>
                          <a:spcPts val="300"/>
                        </a:spcAft>
                      </a:pPr>
                      <a:r>
                        <a:rPr lang="en-US" sz="1000" b="0" dirty="0">
                          <a:solidFill>
                            <a:schemeClr val="tx1"/>
                          </a:solidFill>
                          <a:latin typeface="Arial" panose="020B0604020202020204" pitchFamily="34" charset="0"/>
                          <a:cs typeface="Arial" panose="020B0604020202020204" pitchFamily="34" charset="0"/>
                        </a:rPr>
                        <a:t>Major Hurricane</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A major hurricane is a hurricane which reaches Category 3 (sustained winds greater than 110 mph) on the </a:t>
                      </a:r>
                      <a:r>
                        <a:rPr lang="en-US" sz="1000" b="0" dirty="0" err="1">
                          <a:solidFill>
                            <a:schemeClr val="tx1"/>
                          </a:solidFill>
                          <a:latin typeface="Arial" panose="020B0604020202020204" pitchFamily="34" charset="0"/>
                          <a:cs typeface="Arial" panose="020B0604020202020204" pitchFamily="34" charset="0"/>
                        </a:rPr>
                        <a:t>Saffir</a:t>
                      </a:r>
                      <a:r>
                        <a:rPr lang="en-US" sz="1000" b="0" dirty="0">
                          <a:solidFill>
                            <a:schemeClr val="tx1"/>
                          </a:solidFill>
                          <a:latin typeface="Arial" panose="020B0604020202020204" pitchFamily="34" charset="0"/>
                          <a:cs typeface="Arial" panose="020B0604020202020204" pitchFamily="34" charset="0"/>
                        </a:rPr>
                        <a:t>/Simpson Hurricane Scale.</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6"/>
                  </a:ext>
                </a:extLst>
              </a:tr>
              <a:tr h="274320">
                <a:tc gridSpan="2">
                  <a:txBody>
                    <a:bodyPr/>
                    <a:lstStyle/>
                    <a:p>
                      <a:pPr marL="0" indent="0">
                        <a:spcAft>
                          <a:spcPts val="300"/>
                        </a:spcAft>
                      </a:pPr>
                      <a:r>
                        <a:rPr lang="en-US" sz="1000" b="1" dirty="0">
                          <a:solidFill>
                            <a:schemeClr val="bg1"/>
                          </a:solidFill>
                          <a:latin typeface="Arial" panose="020B0604020202020204" pitchFamily="34" charset="0"/>
                          <a:cs typeface="Arial" panose="020B0604020202020204" pitchFamily="34" charset="0"/>
                        </a:rPr>
                        <a:t>R</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hMerge="1">
                  <a:txBody>
                    <a:bodyPr/>
                    <a:lstStyle/>
                    <a:p>
                      <a:pPr marL="0" marR="0" indent="0" algn="l" defTabSz="457200" rtl="0" eaLnBrk="1" fontAlgn="auto" latinLnBrk="0" hangingPunct="1">
                        <a:lnSpc>
                          <a:spcPct val="100000"/>
                        </a:lnSpc>
                        <a:spcBef>
                          <a:spcPts val="0"/>
                        </a:spcBef>
                        <a:spcAft>
                          <a:spcPts val="300"/>
                        </a:spcAft>
                        <a:buClrTx/>
                        <a:buSzTx/>
                        <a:buFontTx/>
                        <a:buNone/>
                        <a:tabLst/>
                        <a:defRPr/>
                      </a:pPr>
                      <a:endParaRPr lang="en-US" sz="1000" b="0" dirty="0">
                        <a:solidFill>
                          <a:schemeClr val="tx1"/>
                        </a:solidFill>
                        <a:latin typeface="Arial" panose="020B0604020202020204" pitchFamily="34" charset="0"/>
                        <a:cs typeface="Arial" panose="020B0604020202020204" pitchFamily="34" charset="0"/>
                      </a:endParaRP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7"/>
                  </a:ext>
                </a:extLst>
              </a:tr>
              <a:tr h="274320">
                <a:tc>
                  <a:txBody>
                    <a:bodyPr/>
                    <a:lstStyle/>
                    <a:p>
                      <a:pPr marL="0" indent="0">
                        <a:spcAft>
                          <a:spcPts val="300"/>
                        </a:spcAft>
                      </a:pPr>
                      <a:r>
                        <a:rPr lang="en-US" sz="1000" b="0" dirty="0">
                          <a:solidFill>
                            <a:schemeClr val="tx1"/>
                          </a:solidFill>
                          <a:latin typeface="Arial" panose="020B0604020202020204" pitchFamily="34" charset="0"/>
                          <a:cs typeface="Arial" panose="020B0604020202020204" pitchFamily="34" charset="0"/>
                        </a:rPr>
                        <a:t>Retrofitting </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Making changes to an existing home or other building to protect it from flooding or other hazards such as high winds and earthquakes.</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8"/>
                  </a:ext>
                </a:extLst>
              </a:tr>
              <a:tr h="274320">
                <a:tc gridSpan="2">
                  <a:txBody>
                    <a:bodyPr/>
                    <a:lstStyle/>
                    <a:p>
                      <a:pPr marL="0" indent="0">
                        <a:spcAft>
                          <a:spcPts val="300"/>
                        </a:spcAft>
                      </a:pPr>
                      <a:r>
                        <a:rPr lang="en-US" sz="1000" b="1" dirty="0">
                          <a:solidFill>
                            <a:schemeClr val="bg1"/>
                          </a:solidFill>
                          <a:latin typeface="Arial" panose="020B0604020202020204" pitchFamily="34" charset="0"/>
                          <a:cs typeface="Arial" panose="020B0604020202020204" pitchFamily="34" charset="0"/>
                        </a:rPr>
                        <a:t>S</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hMerge="1">
                  <a:txBody>
                    <a:bodyPr/>
                    <a:lstStyle/>
                    <a:p>
                      <a:pPr marL="0" marR="0" indent="0" algn="l" defTabSz="457200" rtl="0" eaLnBrk="1" fontAlgn="auto" latinLnBrk="0" hangingPunct="1">
                        <a:lnSpc>
                          <a:spcPct val="100000"/>
                        </a:lnSpc>
                        <a:spcBef>
                          <a:spcPts val="0"/>
                        </a:spcBef>
                        <a:spcAft>
                          <a:spcPts val="300"/>
                        </a:spcAft>
                        <a:buClrTx/>
                        <a:buSzTx/>
                        <a:buFontTx/>
                        <a:buNone/>
                        <a:tabLst/>
                        <a:defRPr/>
                      </a:pPr>
                      <a:endParaRPr lang="en-US" sz="1000" b="0" dirty="0">
                        <a:solidFill>
                          <a:schemeClr val="tx1"/>
                        </a:solidFill>
                        <a:latin typeface="Arial" panose="020B0604020202020204" pitchFamily="34" charset="0"/>
                        <a:cs typeface="Arial" panose="020B0604020202020204" pitchFamily="34" charset="0"/>
                      </a:endParaRP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9"/>
                  </a:ext>
                </a:extLst>
              </a:tr>
              <a:tr h="274320">
                <a:tc>
                  <a:txBody>
                    <a:bodyPr/>
                    <a:lstStyle/>
                    <a:p>
                      <a:pPr marL="0" indent="0">
                        <a:spcAft>
                          <a:spcPts val="300"/>
                        </a:spcAft>
                      </a:pPr>
                      <a:r>
                        <a:rPr lang="en-US" sz="1000" b="0" dirty="0" err="1">
                          <a:solidFill>
                            <a:schemeClr val="tx1"/>
                          </a:solidFill>
                          <a:latin typeface="Arial" panose="020B0604020202020204" pitchFamily="34" charset="0"/>
                          <a:cs typeface="Arial" panose="020B0604020202020204" pitchFamily="34" charset="0"/>
                        </a:rPr>
                        <a:t>Saffir</a:t>
                      </a:r>
                      <a:r>
                        <a:rPr lang="en-US" sz="1000" b="0" dirty="0">
                          <a:solidFill>
                            <a:schemeClr val="tx1"/>
                          </a:solidFill>
                          <a:latin typeface="Arial" panose="020B0604020202020204" pitchFamily="34" charset="0"/>
                          <a:cs typeface="Arial" panose="020B0604020202020204" pitchFamily="34" charset="0"/>
                        </a:rPr>
                        <a:t>-Simpson Hurricane Wind Scale </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The </a:t>
                      </a:r>
                      <a:r>
                        <a:rPr lang="en-US" sz="1000" b="0" dirty="0" err="1">
                          <a:solidFill>
                            <a:schemeClr val="tx1"/>
                          </a:solidFill>
                          <a:latin typeface="Arial" panose="020B0604020202020204" pitchFamily="34" charset="0"/>
                          <a:cs typeface="Arial" panose="020B0604020202020204" pitchFamily="34" charset="0"/>
                        </a:rPr>
                        <a:t>Saffir</a:t>
                      </a:r>
                      <a:r>
                        <a:rPr lang="en-US" sz="1000" b="0" dirty="0">
                          <a:solidFill>
                            <a:schemeClr val="tx1"/>
                          </a:solidFill>
                          <a:latin typeface="Arial" panose="020B0604020202020204" pitchFamily="34" charset="0"/>
                          <a:cs typeface="Arial" panose="020B0604020202020204" pitchFamily="34" charset="0"/>
                        </a:rPr>
                        <a:t>-Simpson Hurricane Wind Scale is a 1 to 5 categorization based on the hurricane’s intensity at the indicated time. The scale provides examples of the type of damage and impacts in the United States associated with winds of the indicated intensity.</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10"/>
                  </a:ext>
                </a:extLst>
              </a:tr>
              <a:tr h="274320">
                <a:tc>
                  <a:txBody>
                    <a:bodyPr/>
                    <a:lstStyle/>
                    <a:p>
                      <a:pPr marL="0" indent="0">
                        <a:spcAft>
                          <a:spcPts val="300"/>
                        </a:spcAft>
                      </a:pPr>
                      <a:r>
                        <a:rPr lang="en-US" sz="1000" b="0" dirty="0">
                          <a:solidFill>
                            <a:schemeClr val="tx1"/>
                          </a:solidFill>
                          <a:latin typeface="Arial" panose="020B0604020202020204" pitchFamily="34" charset="0"/>
                          <a:cs typeface="Arial" panose="020B0604020202020204" pitchFamily="34" charset="0"/>
                        </a:rPr>
                        <a:t>Service Equipment </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The utility systems, heating and cooling systems, and large appliances in a retrofitted home.</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11"/>
                  </a:ext>
                </a:extLst>
              </a:tr>
              <a:tr h="274320">
                <a:tc gridSpan="2">
                  <a:txBody>
                    <a:bodyPr/>
                    <a:lstStyle/>
                    <a:p>
                      <a:pPr marL="0" indent="0">
                        <a:spcAft>
                          <a:spcPts val="300"/>
                        </a:spcAft>
                      </a:pPr>
                      <a:r>
                        <a:rPr lang="en-US" sz="1000" b="1" dirty="0">
                          <a:solidFill>
                            <a:schemeClr val="bg1"/>
                          </a:solidFill>
                          <a:latin typeface="Arial" panose="020B0604020202020204" pitchFamily="34" charset="0"/>
                          <a:cs typeface="Arial" panose="020B0604020202020204" pitchFamily="34" charset="0"/>
                        </a:rPr>
                        <a:t>T</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hMerge="1">
                  <a:txBody>
                    <a:bodyPr/>
                    <a:lstStyle/>
                    <a:p>
                      <a:pPr marL="0" marR="0" indent="0" algn="l" defTabSz="457200" rtl="0" eaLnBrk="1" fontAlgn="auto" latinLnBrk="0" hangingPunct="1">
                        <a:lnSpc>
                          <a:spcPct val="100000"/>
                        </a:lnSpc>
                        <a:spcBef>
                          <a:spcPts val="0"/>
                        </a:spcBef>
                        <a:spcAft>
                          <a:spcPts val="300"/>
                        </a:spcAft>
                        <a:buClrTx/>
                        <a:buSzTx/>
                        <a:buFontTx/>
                        <a:buNone/>
                        <a:tabLst/>
                        <a:defRPr/>
                      </a:pPr>
                      <a:endParaRPr lang="en-US" sz="1000" b="0" dirty="0">
                        <a:solidFill>
                          <a:schemeClr val="tx1"/>
                        </a:solidFill>
                        <a:latin typeface="Arial" panose="020B0604020202020204" pitchFamily="34" charset="0"/>
                        <a:cs typeface="Arial" panose="020B0604020202020204" pitchFamily="34" charset="0"/>
                      </a:endParaRP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extLst>
                  <a:ext uri="{0D108BD9-81ED-4DB2-BD59-A6C34878D82A}">
                    <a16:rowId xmlns:a16="http://schemas.microsoft.com/office/drawing/2014/main" val="10012"/>
                  </a:ext>
                </a:extLst>
              </a:tr>
              <a:tr h="274320">
                <a:tc>
                  <a:txBody>
                    <a:bodyPr/>
                    <a:lstStyle/>
                    <a:p>
                      <a:pPr marL="0" indent="0">
                        <a:spcAft>
                          <a:spcPts val="300"/>
                        </a:spcAft>
                      </a:pPr>
                      <a:r>
                        <a:rPr lang="en-US" sz="1000" b="0" dirty="0">
                          <a:solidFill>
                            <a:schemeClr val="tx1"/>
                          </a:solidFill>
                          <a:latin typeface="Arial" panose="020B0604020202020204" pitchFamily="34" charset="0"/>
                          <a:cs typeface="Arial" panose="020B0604020202020204" pitchFamily="34" charset="0"/>
                        </a:rPr>
                        <a:t>Tropical Cyclone</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A tropical cyclone is a warm-core non-frontal synoptic-scale cyclone, originating over tropical or subtropical waters, with organized deep convection and a closed surface wind circulation about a well-defined center. Once formed, a tropical cyclone is maintained by the extraction of heat energy from the ocean at high temperature and heat export at the low temperatures of the upper troposphere.</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13"/>
                  </a:ext>
                </a:extLst>
              </a:tr>
            </a:tbl>
          </a:graphicData>
        </a:graphic>
      </p:graphicFrame>
    </p:spTree>
    <p:extLst>
      <p:ext uri="{BB962C8B-B14F-4D97-AF65-F5344CB8AC3E}">
        <p14:creationId xmlns:p14="http://schemas.microsoft.com/office/powerpoint/2010/main" val="422428037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APPENDIX A | Acronyms and Glossary</a:t>
            </a:r>
            <a:endParaRPr lang="en-US" sz="1800" dirty="0">
              <a:solidFill>
                <a:schemeClr val="tx1"/>
              </a:solidFill>
            </a:endParaRPr>
          </a:p>
        </p:txBody>
      </p:sp>
      <p:sp>
        <p:nvSpPr>
          <p:cNvPr id="3" name="Slide Number Placeholder 2"/>
          <p:cNvSpPr>
            <a:spLocks noGrp="1"/>
          </p:cNvSpPr>
          <p:nvPr>
            <p:ph type="sldNum" sz="quarter" idx="4"/>
          </p:nvPr>
        </p:nvSpPr>
        <p:spPr/>
        <p:txBody>
          <a:bodyPr/>
          <a:lstStyle/>
          <a:p>
            <a:fld id="{7749E63D-D648-FD44-8A88-2CC5333ECCD2}" type="slidenum">
              <a:rPr lang="en-US" smtClean="0"/>
              <a:pPr/>
              <a:t>58</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1057763804"/>
              </p:ext>
            </p:extLst>
          </p:nvPr>
        </p:nvGraphicFramePr>
        <p:xfrm>
          <a:off x="533400" y="1658178"/>
          <a:ext cx="6675120" cy="3334512"/>
        </p:xfrm>
        <a:graphic>
          <a:graphicData uri="http://schemas.openxmlformats.org/drawingml/2006/table">
            <a:tbl>
              <a:tblPr>
                <a:tableStyleId>{5C22544A-7EE6-4342-B048-85BDC9FD1C3A}</a:tableStyleId>
              </a:tblPr>
              <a:tblGrid>
                <a:gridCol w="2225040">
                  <a:extLst>
                    <a:ext uri="{9D8B030D-6E8A-4147-A177-3AD203B41FA5}">
                      <a16:colId xmlns:a16="http://schemas.microsoft.com/office/drawing/2014/main" val="20000"/>
                    </a:ext>
                  </a:extLst>
                </a:gridCol>
                <a:gridCol w="4450080">
                  <a:extLst>
                    <a:ext uri="{9D8B030D-6E8A-4147-A177-3AD203B41FA5}">
                      <a16:colId xmlns:a16="http://schemas.microsoft.com/office/drawing/2014/main" val="20001"/>
                    </a:ext>
                  </a:extLst>
                </a:gridCol>
              </a:tblGrid>
              <a:tr h="274320">
                <a:tc gridSpan="2">
                  <a:txBody>
                    <a:bodyPr/>
                    <a:lstStyle/>
                    <a:p>
                      <a:pPr marL="0" indent="0">
                        <a:spcAft>
                          <a:spcPts val="300"/>
                        </a:spcAft>
                      </a:pPr>
                      <a:r>
                        <a:rPr lang="en-US" sz="1000" b="1" dirty="0">
                          <a:solidFill>
                            <a:schemeClr val="bg1"/>
                          </a:solidFill>
                          <a:latin typeface="Arial" panose="020B0604020202020204" pitchFamily="34" charset="0"/>
                          <a:cs typeface="Arial" panose="020B0604020202020204" pitchFamily="34" charset="0"/>
                        </a:rPr>
                        <a:t>T</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hMerge="1">
                  <a:txBody>
                    <a:bodyPr/>
                    <a:lstStyle/>
                    <a:p>
                      <a:pPr marL="0" marR="0" indent="0" algn="l" defTabSz="457200" rtl="0" eaLnBrk="1" fontAlgn="auto" latinLnBrk="0" hangingPunct="1">
                        <a:lnSpc>
                          <a:spcPct val="100000"/>
                        </a:lnSpc>
                        <a:spcBef>
                          <a:spcPts val="0"/>
                        </a:spcBef>
                        <a:spcAft>
                          <a:spcPts val="300"/>
                        </a:spcAft>
                        <a:buClrTx/>
                        <a:buSzTx/>
                        <a:buFontTx/>
                        <a:buNone/>
                        <a:tabLst/>
                        <a:defRPr/>
                      </a:pPr>
                      <a:endParaRPr lang="en-US" sz="10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0"/>
                  </a:ext>
                </a:extLst>
              </a:tr>
              <a:tr h="274320">
                <a:tc>
                  <a:txBody>
                    <a:bodyPr/>
                    <a:lstStyle/>
                    <a:p>
                      <a:pPr marL="0" indent="0">
                        <a:spcAft>
                          <a:spcPts val="300"/>
                        </a:spcAft>
                      </a:pPr>
                      <a:r>
                        <a:rPr lang="en-US" sz="1000" b="0" dirty="0">
                          <a:solidFill>
                            <a:schemeClr val="tx1"/>
                          </a:solidFill>
                          <a:latin typeface="Arial" panose="020B0604020202020204" pitchFamily="34" charset="0"/>
                          <a:cs typeface="Arial" panose="020B0604020202020204" pitchFamily="34" charset="0"/>
                        </a:rPr>
                        <a:t>Tropical Depression</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A tropical cyclone in which the maximum sustained surface wind speed (using the U.S. 1-minute average) is 38 mph or less.</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1"/>
                  </a:ext>
                </a:extLst>
              </a:tr>
              <a:tr h="274320">
                <a:tc>
                  <a:txBody>
                    <a:bodyPr/>
                    <a:lstStyle/>
                    <a:p>
                      <a:pPr marL="0" indent="0">
                        <a:spcAft>
                          <a:spcPts val="300"/>
                        </a:spcAft>
                      </a:pPr>
                      <a:r>
                        <a:rPr lang="en-US" sz="1000" b="0" dirty="0">
                          <a:solidFill>
                            <a:schemeClr val="tx1"/>
                          </a:solidFill>
                          <a:latin typeface="Arial" panose="020B0604020202020204" pitchFamily="34" charset="0"/>
                          <a:cs typeface="Arial" panose="020B0604020202020204" pitchFamily="34" charset="0"/>
                        </a:rPr>
                        <a:t>Tropical Storm</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A tropical storm is a tropical cyclone in which the maximum sustained surface wind speed (using the U.S. 1-minute average) ranges from 39 mph to 73 mph. </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2"/>
                  </a:ext>
                </a:extLst>
              </a:tr>
              <a:tr h="274320">
                <a:tc>
                  <a:txBody>
                    <a:bodyPr/>
                    <a:lstStyle/>
                    <a:p>
                      <a:pPr marL="0" indent="0">
                        <a:spcAft>
                          <a:spcPts val="300"/>
                        </a:spcAft>
                      </a:pPr>
                      <a:r>
                        <a:rPr lang="en-US" sz="1000" b="0" dirty="0">
                          <a:solidFill>
                            <a:schemeClr val="tx1"/>
                          </a:solidFill>
                          <a:latin typeface="Arial" panose="020B0604020202020204" pitchFamily="34" charset="0"/>
                          <a:cs typeface="Arial" panose="020B0604020202020204" pitchFamily="34" charset="0"/>
                        </a:rPr>
                        <a:t>Tropical Storm Warning</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A tropical storm warning is an announcement that sustained winds of 39 to 73 mph are expected somewhere within the specified area within 36 hours in association with a tropical, subtropical, or post-tropical cyclone.</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3"/>
                  </a:ext>
                </a:extLst>
              </a:tr>
              <a:tr h="274320">
                <a:tc>
                  <a:txBody>
                    <a:bodyPr/>
                    <a:lstStyle/>
                    <a:p>
                      <a:pPr marL="0" indent="0">
                        <a:spcAft>
                          <a:spcPts val="300"/>
                        </a:spcAft>
                      </a:pPr>
                      <a:r>
                        <a:rPr lang="en-US" sz="1000" b="0" dirty="0">
                          <a:solidFill>
                            <a:schemeClr val="tx1"/>
                          </a:solidFill>
                          <a:latin typeface="Arial" panose="020B0604020202020204" pitchFamily="34" charset="0"/>
                          <a:cs typeface="Arial" panose="020B0604020202020204" pitchFamily="34" charset="0"/>
                        </a:rPr>
                        <a:t>Tropical Storm Watch</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A tropical storm watch is an announcement that sustained winds of 39 to </a:t>
                      </a:r>
                      <a:br>
                        <a:rPr lang="en-US" sz="1000" b="0" dirty="0">
                          <a:solidFill>
                            <a:schemeClr val="tx1"/>
                          </a:solidFill>
                          <a:latin typeface="Arial" panose="020B0604020202020204" pitchFamily="34" charset="0"/>
                          <a:cs typeface="Arial" panose="020B0604020202020204" pitchFamily="34" charset="0"/>
                        </a:rPr>
                      </a:br>
                      <a:r>
                        <a:rPr lang="en-US" sz="1000" b="0" dirty="0">
                          <a:solidFill>
                            <a:schemeClr val="tx1"/>
                          </a:solidFill>
                          <a:latin typeface="Arial" panose="020B0604020202020204" pitchFamily="34" charset="0"/>
                          <a:cs typeface="Arial" panose="020B0604020202020204" pitchFamily="34" charset="0"/>
                        </a:rPr>
                        <a:t>73 mph are possible within the specified area within 48 hours in association with a tropical, subtropical, or post-tropical cyclone.</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4"/>
                  </a:ext>
                </a:extLst>
              </a:tr>
              <a:tr h="274320">
                <a:tc gridSpan="2">
                  <a:txBody>
                    <a:bodyPr/>
                    <a:lstStyle/>
                    <a:p>
                      <a:pPr marL="0" indent="0">
                        <a:spcAft>
                          <a:spcPts val="300"/>
                        </a:spcAft>
                      </a:pPr>
                      <a:r>
                        <a:rPr lang="en-US" sz="1000" b="1" dirty="0">
                          <a:solidFill>
                            <a:schemeClr val="bg1"/>
                          </a:solidFill>
                          <a:latin typeface="Arial" panose="020B0604020202020204" pitchFamily="34" charset="0"/>
                          <a:cs typeface="Arial" panose="020B0604020202020204" pitchFamily="34" charset="0"/>
                        </a:rPr>
                        <a:t>W</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hMerge="1">
                  <a:txBody>
                    <a:bodyPr/>
                    <a:lstStyle/>
                    <a:p>
                      <a:pPr marL="0" marR="0" indent="0" algn="l" defTabSz="457200" rtl="0" eaLnBrk="1" fontAlgn="auto" latinLnBrk="0" hangingPunct="1">
                        <a:lnSpc>
                          <a:spcPct val="100000"/>
                        </a:lnSpc>
                        <a:spcBef>
                          <a:spcPts val="0"/>
                        </a:spcBef>
                        <a:spcAft>
                          <a:spcPts val="300"/>
                        </a:spcAft>
                        <a:buClrTx/>
                        <a:buSzTx/>
                        <a:buFontTx/>
                        <a:buNone/>
                        <a:tabLst/>
                        <a:defRPr/>
                      </a:pPr>
                      <a:endParaRPr lang="en-US" sz="1000" b="0" dirty="0">
                        <a:solidFill>
                          <a:schemeClr val="tx1"/>
                        </a:solidFill>
                        <a:latin typeface="Arial" panose="020B0604020202020204" pitchFamily="34" charset="0"/>
                        <a:cs typeface="Arial" panose="020B0604020202020204" pitchFamily="34" charset="0"/>
                      </a:endParaRP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5"/>
                  </a:ext>
                </a:extLst>
              </a:tr>
              <a:tr h="274320">
                <a:tc>
                  <a:txBody>
                    <a:bodyPr/>
                    <a:lstStyle/>
                    <a:p>
                      <a:pPr marL="0" indent="0">
                        <a:spcAft>
                          <a:spcPts val="300"/>
                        </a:spcAft>
                      </a:pPr>
                      <a:r>
                        <a:rPr lang="en-US" sz="1000" b="0" dirty="0">
                          <a:solidFill>
                            <a:schemeClr val="tx1"/>
                          </a:solidFill>
                          <a:latin typeface="Arial" panose="020B0604020202020204" pitchFamily="34" charset="0"/>
                          <a:cs typeface="Arial" panose="020B0604020202020204" pitchFamily="34" charset="0"/>
                        </a:rPr>
                        <a:t>Wet </a:t>
                      </a:r>
                      <a:r>
                        <a:rPr lang="en-US" sz="1000" b="0" dirty="0" err="1">
                          <a:solidFill>
                            <a:schemeClr val="tx1"/>
                          </a:solidFill>
                          <a:latin typeface="Arial" panose="020B0604020202020204" pitchFamily="34" charset="0"/>
                          <a:cs typeface="Arial" panose="020B0604020202020204" pitchFamily="34" charset="0"/>
                        </a:rPr>
                        <a:t>Floodproofing</a:t>
                      </a:r>
                      <a:r>
                        <a:rPr lang="en-US" sz="1000" b="0" dirty="0">
                          <a:solidFill>
                            <a:schemeClr val="tx1"/>
                          </a:solidFill>
                          <a:latin typeface="Arial" panose="020B0604020202020204" pitchFamily="34" charset="0"/>
                          <a:cs typeface="Arial" panose="020B0604020202020204" pitchFamily="34" charset="0"/>
                        </a:rPr>
                        <a:t> </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1000" b="0" dirty="0">
                          <a:solidFill>
                            <a:schemeClr val="tx1"/>
                          </a:solidFill>
                          <a:latin typeface="Arial" panose="020B0604020202020204" pitchFamily="34" charset="0"/>
                          <a:cs typeface="Arial" panose="020B0604020202020204" pitchFamily="34" charset="0"/>
                        </a:rPr>
                        <a:t>Protecting a building by allowing floodwaters to enter so that internal and external hydrostatic pressure are equalized. Usually, only enclosed areas used for parking, building access, or storage are wet </a:t>
                      </a:r>
                      <a:r>
                        <a:rPr lang="en-US" sz="1000" b="0" dirty="0" err="1">
                          <a:solidFill>
                            <a:schemeClr val="tx1"/>
                          </a:solidFill>
                          <a:latin typeface="Arial" panose="020B0604020202020204" pitchFamily="34" charset="0"/>
                          <a:cs typeface="Arial" panose="020B0604020202020204" pitchFamily="34" charset="0"/>
                        </a:rPr>
                        <a:t>floodproofed</a:t>
                      </a:r>
                      <a:r>
                        <a:rPr lang="en-US" sz="1000" b="0" dirty="0">
                          <a:solidFill>
                            <a:schemeClr val="tx1"/>
                          </a:solidFill>
                          <a:latin typeface="Arial" panose="020B0604020202020204" pitchFamily="34" charset="0"/>
                          <a:cs typeface="Arial" panose="020B0604020202020204" pitchFamily="34" charset="0"/>
                        </a:rPr>
                        <a:t>.</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344986555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APPENDIX B</a:t>
            </a:r>
            <a:endParaRPr lang="en-US" sz="1800" dirty="0">
              <a:solidFill>
                <a:schemeClr val="tx1"/>
              </a:solidFill>
            </a:endParaRPr>
          </a:p>
        </p:txBody>
      </p:sp>
      <p:sp>
        <p:nvSpPr>
          <p:cNvPr id="3" name="Slide Number Placeholder 2"/>
          <p:cNvSpPr>
            <a:spLocks noGrp="1"/>
          </p:cNvSpPr>
          <p:nvPr>
            <p:ph type="sldNum" sz="quarter" idx="4"/>
          </p:nvPr>
        </p:nvSpPr>
        <p:spPr/>
        <p:txBody>
          <a:bodyPr/>
          <a:lstStyle/>
          <a:p>
            <a:fld id="{7749E63D-D648-FD44-8A88-2CC5333ECCD2}" type="slidenum">
              <a:rPr lang="en-US" smtClean="0"/>
              <a:pPr/>
              <a:t>59</a:t>
            </a:fld>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2283854439"/>
              </p:ext>
            </p:extLst>
          </p:nvPr>
        </p:nvGraphicFramePr>
        <p:xfrm>
          <a:off x="533400" y="1955247"/>
          <a:ext cx="6675120" cy="7107936"/>
        </p:xfrm>
        <a:graphic>
          <a:graphicData uri="http://schemas.openxmlformats.org/drawingml/2006/table">
            <a:tbl>
              <a:tblPr>
                <a:tableStyleId>{5C22544A-7EE6-4342-B048-85BDC9FD1C3A}</a:tableStyleId>
              </a:tblPr>
              <a:tblGrid>
                <a:gridCol w="549812">
                  <a:extLst>
                    <a:ext uri="{9D8B030D-6E8A-4147-A177-3AD203B41FA5}">
                      <a16:colId xmlns:a16="http://schemas.microsoft.com/office/drawing/2014/main" val="20000"/>
                    </a:ext>
                  </a:extLst>
                </a:gridCol>
                <a:gridCol w="3108960">
                  <a:extLst>
                    <a:ext uri="{9D8B030D-6E8A-4147-A177-3AD203B41FA5}">
                      <a16:colId xmlns:a16="http://schemas.microsoft.com/office/drawing/2014/main" val="20002"/>
                    </a:ext>
                  </a:extLst>
                </a:gridCol>
                <a:gridCol w="3016348">
                  <a:extLst>
                    <a:ext uri="{9D8B030D-6E8A-4147-A177-3AD203B41FA5}">
                      <a16:colId xmlns:a16="http://schemas.microsoft.com/office/drawing/2014/main" val="20001"/>
                    </a:ext>
                  </a:extLst>
                </a:gridCol>
              </a:tblGrid>
              <a:tr h="0">
                <a:tc>
                  <a:txBody>
                    <a:bodyPr/>
                    <a:lstStyle/>
                    <a:p>
                      <a:pPr marL="0" indent="0" algn="ctr">
                        <a:spcAft>
                          <a:spcPts val="300"/>
                        </a:spcAft>
                      </a:pPr>
                      <a:r>
                        <a:rPr lang="en-US" sz="1000" b="1" dirty="0">
                          <a:solidFill>
                            <a:srgbClr val="FFFFFF"/>
                          </a:solidFill>
                          <a:latin typeface="Arial" panose="020B0604020202020204" pitchFamily="34" charset="0"/>
                          <a:cs typeface="Arial" panose="020B0604020202020204" pitchFamily="34" charset="0"/>
                        </a:rPr>
                        <a:t>PAGE</a:t>
                      </a:r>
                      <a:br>
                        <a:rPr lang="en-US" sz="1000" b="1" dirty="0">
                          <a:solidFill>
                            <a:srgbClr val="FFFFFF"/>
                          </a:solidFill>
                          <a:latin typeface="Arial" panose="020B0604020202020204" pitchFamily="34" charset="0"/>
                          <a:cs typeface="Arial" panose="020B0604020202020204" pitchFamily="34" charset="0"/>
                        </a:rPr>
                      </a:br>
                      <a:r>
                        <a:rPr lang="en-US" sz="1000" b="1" dirty="0">
                          <a:solidFill>
                            <a:srgbClr val="FFFFFF"/>
                          </a:solidFill>
                          <a:latin typeface="Arial" panose="020B0604020202020204" pitchFamily="34" charset="0"/>
                          <a:cs typeface="Arial" panose="020B0604020202020204" pitchFamily="34" charset="0"/>
                        </a:rPr>
                        <a:t>#</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indent="0">
                        <a:spcAft>
                          <a:spcPts val="300"/>
                        </a:spcAft>
                      </a:pPr>
                      <a:r>
                        <a:rPr lang="en-US" sz="1000" b="1" dirty="0">
                          <a:solidFill>
                            <a:srgbClr val="FFFFFF"/>
                          </a:solidFill>
                          <a:latin typeface="Arial" panose="020B0604020202020204" pitchFamily="34" charset="0"/>
                          <a:cs typeface="Arial" panose="020B0604020202020204" pitchFamily="34" charset="0"/>
                        </a:rPr>
                        <a:t>TITLE OF DOCUMENT</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1000" b="1" dirty="0">
                          <a:solidFill>
                            <a:srgbClr val="FFFFFF"/>
                          </a:solidFill>
                          <a:latin typeface="Arial" panose="020B0604020202020204" pitchFamily="34" charset="0"/>
                          <a:cs typeface="Arial" panose="020B0604020202020204" pitchFamily="34" charset="0"/>
                        </a:rPr>
                        <a:t>LINK</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extLst>
                  <a:ext uri="{0D108BD9-81ED-4DB2-BD59-A6C34878D82A}">
                    <a16:rowId xmlns:a16="http://schemas.microsoft.com/office/drawing/2014/main" val="10002"/>
                  </a:ext>
                </a:extLst>
              </a:tr>
              <a:tr h="0">
                <a:tc>
                  <a:txBody>
                    <a:bodyPr/>
                    <a:lstStyle/>
                    <a:p>
                      <a:pPr marL="0" indent="0" algn="ctr">
                        <a:spcAft>
                          <a:spcPts val="300"/>
                        </a:spcAft>
                      </a:pPr>
                      <a:r>
                        <a:rPr lang="en-US" sz="900" b="0" dirty="0">
                          <a:solidFill>
                            <a:srgbClr val="FFFFFF"/>
                          </a:solidFill>
                          <a:latin typeface="Arial" panose="020B0604020202020204" pitchFamily="34" charset="0"/>
                          <a:cs typeface="Arial" panose="020B0604020202020204" pitchFamily="34" charset="0"/>
                        </a:rPr>
                        <a:t>2</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indent="0">
                        <a:spcAft>
                          <a:spcPts val="300"/>
                        </a:spcAft>
                      </a:pPr>
                      <a:r>
                        <a:rPr lang="en-US" sz="900" b="0" dirty="0">
                          <a:solidFill>
                            <a:schemeClr val="tx1"/>
                          </a:solidFill>
                          <a:latin typeface="Arial" panose="020B0604020202020204" pitchFamily="34" charset="0"/>
                          <a:cs typeface="Arial" panose="020B0604020202020204" pitchFamily="34" charset="0"/>
                        </a:rPr>
                        <a:t>NOAA. </a:t>
                      </a:r>
                      <a:r>
                        <a:rPr lang="en-US" sz="900" b="0" i="1" dirty="0">
                          <a:solidFill>
                            <a:schemeClr val="tx1"/>
                          </a:solidFill>
                          <a:latin typeface="Arial" panose="020B0604020202020204" pitchFamily="34" charset="0"/>
                          <a:cs typeface="Arial" panose="020B0604020202020204" pitchFamily="34" charset="0"/>
                        </a:rPr>
                        <a:t>Inland flooding: a hidden danger of tropical cyclones. </a:t>
                      </a:r>
                      <a:r>
                        <a:rPr lang="en-US" sz="900" b="0" dirty="0">
                          <a:solidFill>
                            <a:schemeClr val="tx1"/>
                          </a:solidFill>
                          <a:latin typeface="Arial" panose="020B0604020202020204" pitchFamily="34" charset="0"/>
                          <a:cs typeface="Arial" panose="020B0604020202020204" pitchFamily="34" charset="0"/>
                        </a:rPr>
                        <a:t>June 25, 2012</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900" b="0" dirty="0">
                          <a:solidFill>
                            <a:schemeClr val="tx1"/>
                          </a:solidFill>
                          <a:latin typeface="Arial" panose="020B0604020202020204" pitchFamily="34" charset="0"/>
                          <a:cs typeface="Arial" panose="020B0604020202020204" pitchFamily="34" charset="0"/>
                        </a:rPr>
                        <a:t>http://www.noaa.gov/stories/inland-flooding-hiddendanger-of-tropical-cyclones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1"/>
                  </a:ext>
                </a:extLst>
              </a:tr>
              <a:tr h="0">
                <a:tc>
                  <a:txBody>
                    <a:bodyPr/>
                    <a:lstStyle/>
                    <a:p>
                      <a:pPr marL="0" indent="0" algn="ctr">
                        <a:spcAft>
                          <a:spcPts val="300"/>
                        </a:spcAft>
                      </a:pPr>
                      <a:r>
                        <a:rPr lang="en-US" sz="900" b="0" dirty="0">
                          <a:solidFill>
                            <a:srgbClr val="FFFFFF"/>
                          </a:solidFill>
                          <a:latin typeface="Arial" panose="020B0604020202020204" pitchFamily="34" charset="0"/>
                          <a:cs typeface="Arial" panose="020B0604020202020204" pitchFamily="34" charset="0"/>
                        </a:rPr>
                        <a:t>5</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indent="0">
                        <a:spcAft>
                          <a:spcPts val="300"/>
                        </a:spcAft>
                      </a:pPr>
                      <a:r>
                        <a:rPr lang="en-US" sz="900" b="0" dirty="0">
                          <a:solidFill>
                            <a:schemeClr val="tx1"/>
                          </a:solidFill>
                          <a:latin typeface="Arial" panose="020B0604020202020204" pitchFamily="34" charset="0"/>
                          <a:cs typeface="Arial" panose="020B0604020202020204" pitchFamily="34" charset="0"/>
                        </a:rPr>
                        <a:t>FEMA. </a:t>
                      </a:r>
                      <a:r>
                        <a:rPr lang="en-US" sz="900" b="0" i="1" dirty="0">
                          <a:solidFill>
                            <a:schemeClr val="tx1"/>
                          </a:solidFill>
                          <a:latin typeface="Arial" panose="020B0604020202020204" pitchFamily="34" charset="0"/>
                          <a:cs typeface="Arial" panose="020B0604020202020204" pitchFamily="34" charset="0"/>
                        </a:rPr>
                        <a:t>Business Continuity Plan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900" b="0" dirty="0">
                          <a:solidFill>
                            <a:schemeClr val="tx1"/>
                          </a:solidFill>
                          <a:latin typeface="Arial" panose="020B0604020202020204" pitchFamily="34" charset="0"/>
                          <a:cs typeface="Arial" panose="020B0604020202020204" pitchFamily="34" charset="0"/>
                        </a:rPr>
                        <a:t>www.fema.gov/media-library/assets/documents/89510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3"/>
                  </a:ext>
                </a:extLst>
              </a:tr>
              <a:tr h="0">
                <a:tc>
                  <a:txBody>
                    <a:bodyPr/>
                    <a:lstStyle/>
                    <a:p>
                      <a:pPr marL="0" indent="0" algn="ctr">
                        <a:spcAft>
                          <a:spcPts val="300"/>
                        </a:spcAft>
                      </a:pPr>
                      <a:r>
                        <a:rPr lang="en-US" sz="900" b="0" dirty="0">
                          <a:solidFill>
                            <a:srgbClr val="FFFFFF"/>
                          </a:solidFill>
                          <a:latin typeface="Arial" panose="020B0604020202020204" pitchFamily="34" charset="0"/>
                          <a:cs typeface="Arial" panose="020B0604020202020204" pitchFamily="34" charset="0"/>
                        </a:rPr>
                        <a:t>7</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indent="0">
                        <a:spcAft>
                          <a:spcPts val="300"/>
                        </a:spcAft>
                      </a:pPr>
                      <a:r>
                        <a:rPr lang="en-US" sz="900" b="0" dirty="0">
                          <a:solidFill>
                            <a:schemeClr val="tx1"/>
                          </a:solidFill>
                          <a:latin typeface="Arial" panose="020B0604020202020204" pitchFamily="34" charset="0"/>
                          <a:cs typeface="Arial" panose="020B0604020202020204" pitchFamily="34" charset="0"/>
                        </a:rPr>
                        <a:t>FLASH email</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457200" rtl="0" eaLnBrk="1" fontAlgn="auto" latinLnBrk="0" hangingPunct="1">
                        <a:lnSpc>
                          <a:spcPct val="100000"/>
                        </a:lnSpc>
                        <a:spcBef>
                          <a:spcPts val="0"/>
                        </a:spcBef>
                        <a:spcAft>
                          <a:spcPts val="300"/>
                        </a:spcAft>
                        <a:buClrTx/>
                        <a:buSzTx/>
                        <a:buFontTx/>
                        <a:buNone/>
                        <a:tabLst/>
                        <a:defRPr/>
                      </a:pPr>
                      <a:r>
                        <a:rPr lang="en-US" sz="900" b="0" dirty="0">
                          <a:solidFill>
                            <a:schemeClr val="tx1"/>
                          </a:solidFill>
                          <a:latin typeface="Arial" panose="020B0604020202020204" pitchFamily="34" charset="0"/>
                          <a:cs typeface="Arial" panose="020B0604020202020204" pitchFamily="34" charset="0"/>
                        </a:rPr>
                        <a:t>info@flash.org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4"/>
                  </a:ext>
                </a:extLst>
              </a:tr>
              <a:tr h="0">
                <a:tc>
                  <a:txBody>
                    <a:bodyPr/>
                    <a:lstStyle/>
                    <a:p>
                      <a:pPr marL="0" indent="0" algn="ctr">
                        <a:spcAft>
                          <a:spcPts val="300"/>
                        </a:spcAft>
                      </a:pPr>
                      <a:r>
                        <a:rPr lang="en-US" sz="900" b="0" dirty="0">
                          <a:solidFill>
                            <a:srgbClr val="FFFFFF"/>
                          </a:solidFill>
                          <a:latin typeface="Arial" panose="020B0604020202020204" pitchFamily="34" charset="0"/>
                          <a:cs typeface="Arial" panose="020B0604020202020204" pitchFamily="34" charset="0"/>
                        </a:rPr>
                        <a:t>18</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indent="0">
                        <a:spcAft>
                          <a:spcPts val="300"/>
                        </a:spcAft>
                      </a:pPr>
                      <a:r>
                        <a:rPr lang="en-US" sz="900" b="0" dirty="0" err="1">
                          <a:solidFill>
                            <a:schemeClr val="tx1"/>
                          </a:solidFill>
                          <a:latin typeface="Arial" panose="020B0604020202020204" pitchFamily="34" charset="0"/>
                          <a:cs typeface="Arial" panose="020B0604020202020204" pitchFamily="34" charset="0"/>
                        </a:rPr>
                        <a:t>FloodSmart</a:t>
                      </a:r>
                      <a:endParaRPr lang="en-US" sz="9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457200" rtl="0" eaLnBrk="1" fontAlgn="auto" latinLnBrk="0" hangingPunct="1">
                        <a:lnSpc>
                          <a:spcPct val="100000"/>
                        </a:lnSpc>
                        <a:spcBef>
                          <a:spcPts val="0"/>
                        </a:spcBef>
                        <a:spcAft>
                          <a:spcPts val="300"/>
                        </a:spcAft>
                        <a:buClrTx/>
                        <a:buSzTx/>
                        <a:buFontTx/>
                        <a:buNone/>
                        <a:tabLst/>
                        <a:defRPr/>
                      </a:pPr>
                      <a:r>
                        <a:rPr lang="en-US" sz="900" b="0" dirty="0">
                          <a:solidFill>
                            <a:schemeClr val="tx1"/>
                          </a:solidFill>
                          <a:latin typeface="Arial" panose="020B0604020202020204" pitchFamily="34" charset="0"/>
                          <a:cs typeface="Arial" panose="020B0604020202020204" pitchFamily="34" charset="0"/>
                        </a:rPr>
                        <a:t>www.floodsmart.gov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5"/>
                  </a:ext>
                </a:extLst>
              </a:tr>
              <a:tr h="0">
                <a:tc>
                  <a:txBody>
                    <a:bodyPr/>
                    <a:lstStyle/>
                    <a:p>
                      <a:pPr marL="0" indent="0" algn="ctr">
                        <a:spcAft>
                          <a:spcPts val="300"/>
                        </a:spcAft>
                      </a:pPr>
                      <a:r>
                        <a:rPr lang="en-US" sz="900" b="0" dirty="0">
                          <a:solidFill>
                            <a:srgbClr val="FFFFFF"/>
                          </a:solidFill>
                          <a:latin typeface="Arial" panose="020B0604020202020204" pitchFamily="34" charset="0"/>
                          <a:cs typeface="Arial" panose="020B0604020202020204" pitchFamily="34" charset="0"/>
                        </a:rPr>
                        <a:t>25</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indent="0">
                        <a:spcAft>
                          <a:spcPts val="300"/>
                        </a:spcAft>
                      </a:pPr>
                      <a:r>
                        <a:rPr lang="en-US" sz="900" b="0" dirty="0">
                          <a:solidFill>
                            <a:schemeClr val="tx1"/>
                          </a:solidFill>
                          <a:latin typeface="Arial" panose="020B0604020202020204" pitchFamily="34" charset="0"/>
                          <a:cs typeface="Arial" panose="020B0604020202020204" pitchFamily="34" charset="0"/>
                        </a:rPr>
                        <a:t>National Voluntary Organizations Active in Disaster</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457200" rtl="0" eaLnBrk="1" fontAlgn="auto" latinLnBrk="0" hangingPunct="1">
                        <a:lnSpc>
                          <a:spcPct val="100000"/>
                        </a:lnSpc>
                        <a:spcBef>
                          <a:spcPts val="0"/>
                        </a:spcBef>
                        <a:spcAft>
                          <a:spcPts val="300"/>
                        </a:spcAft>
                        <a:buClrTx/>
                        <a:buSzTx/>
                        <a:buFontTx/>
                        <a:buNone/>
                        <a:tabLst/>
                        <a:defRPr/>
                      </a:pPr>
                      <a:r>
                        <a:rPr lang="en-US" sz="900" b="0" dirty="0">
                          <a:solidFill>
                            <a:schemeClr val="tx1"/>
                          </a:solidFill>
                          <a:latin typeface="Arial" panose="020B0604020202020204" pitchFamily="34" charset="0"/>
                          <a:cs typeface="Arial" panose="020B0604020202020204" pitchFamily="34" charset="0"/>
                        </a:rPr>
                        <a:t>www.nvoad.org/volunteering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6"/>
                  </a:ext>
                </a:extLst>
              </a:tr>
              <a:tr h="0">
                <a:tc>
                  <a:txBody>
                    <a:bodyPr/>
                    <a:lstStyle/>
                    <a:p>
                      <a:pPr marL="0" indent="0" algn="ctr">
                        <a:spcAft>
                          <a:spcPts val="300"/>
                        </a:spcAft>
                      </a:pPr>
                      <a:r>
                        <a:rPr lang="en-US" sz="900" b="0" dirty="0">
                          <a:solidFill>
                            <a:srgbClr val="FFFFFF"/>
                          </a:solidFill>
                          <a:latin typeface="Arial" panose="020B0604020202020204" pitchFamily="34" charset="0"/>
                          <a:cs typeface="Arial" panose="020B0604020202020204" pitchFamily="34" charset="0"/>
                        </a:rPr>
                        <a:t>26</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indent="0">
                        <a:spcAft>
                          <a:spcPts val="300"/>
                        </a:spcAft>
                      </a:pPr>
                      <a:r>
                        <a:rPr lang="en-US" sz="900" b="0" i="0" dirty="0">
                          <a:solidFill>
                            <a:schemeClr val="tx1"/>
                          </a:solidFill>
                          <a:latin typeface="Arial" panose="020B0604020202020204" pitchFamily="34" charset="0"/>
                          <a:cs typeface="Arial" panose="020B0604020202020204" pitchFamily="34" charset="0"/>
                        </a:rPr>
                        <a:t>FEMA. </a:t>
                      </a:r>
                      <a:r>
                        <a:rPr lang="en-US" sz="900" b="0" i="1" dirty="0">
                          <a:solidFill>
                            <a:schemeClr val="tx1"/>
                          </a:solidFill>
                          <a:latin typeface="Arial" panose="020B0604020202020204" pitchFamily="34" charset="0"/>
                          <a:cs typeface="Arial" panose="020B0604020202020204" pitchFamily="34" charset="0"/>
                        </a:rPr>
                        <a:t>Business Continuity Plan</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900" b="0" i="0" dirty="0">
                          <a:solidFill>
                            <a:schemeClr val="tx1"/>
                          </a:solidFill>
                          <a:latin typeface="Arial" panose="020B0604020202020204" pitchFamily="34" charset="0"/>
                          <a:cs typeface="Arial" panose="020B0604020202020204" pitchFamily="34" charset="0"/>
                        </a:rPr>
                        <a:t>www.fema.gov/media-library/assets/documents/89510</a:t>
                      </a:r>
                      <a:endParaRPr lang="en-US" sz="9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7"/>
                  </a:ext>
                </a:extLst>
              </a:tr>
              <a:tr h="0">
                <a:tc>
                  <a:txBody>
                    <a:bodyPr/>
                    <a:lstStyle/>
                    <a:p>
                      <a:pPr marL="0" indent="0" algn="ctr">
                        <a:spcAft>
                          <a:spcPts val="300"/>
                        </a:spcAft>
                      </a:pPr>
                      <a:r>
                        <a:rPr lang="en-US" sz="900" b="0" dirty="0">
                          <a:solidFill>
                            <a:srgbClr val="FFFFFF"/>
                          </a:solidFill>
                          <a:latin typeface="Arial" panose="020B0604020202020204" pitchFamily="34" charset="0"/>
                          <a:cs typeface="Arial" panose="020B0604020202020204" pitchFamily="34" charset="0"/>
                        </a:rPr>
                        <a:t>26</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marR="0" lvl="0" indent="0" algn="l" defTabSz="457200" rtl="0" eaLnBrk="1" fontAlgn="auto" latinLnBrk="0" hangingPunct="1">
                        <a:lnSpc>
                          <a:spcPct val="100000"/>
                        </a:lnSpc>
                        <a:spcBef>
                          <a:spcPts val="0"/>
                        </a:spcBef>
                        <a:spcAft>
                          <a:spcPts val="300"/>
                        </a:spcAft>
                        <a:buClrTx/>
                        <a:buSzTx/>
                        <a:buFontTx/>
                        <a:buNone/>
                        <a:tabLst/>
                        <a:defRPr/>
                      </a:pPr>
                      <a:r>
                        <a:rPr lang="en-US" sz="900" b="0" i="1" u="none" dirty="0">
                          <a:solidFill>
                            <a:schemeClr val="tx1"/>
                          </a:solidFill>
                          <a:latin typeface="Arial" panose="020B0604020202020204" pitchFamily="34" charset="0"/>
                          <a:cs typeface="Arial" panose="020B0604020202020204" pitchFamily="34" charset="0"/>
                        </a:rPr>
                        <a:t>DRB Toolkit</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457200" rtl="0" eaLnBrk="1" fontAlgn="auto" latinLnBrk="0" hangingPunct="1">
                        <a:lnSpc>
                          <a:spcPct val="100000"/>
                        </a:lnSpc>
                        <a:spcBef>
                          <a:spcPts val="0"/>
                        </a:spcBef>
                        <a:spcAft>
                          <a:spcPts val="300"/>
                        </a:spcAft>
                        <a:buClrTx/>
                        <a:buSzTx/>
                        <a:buFontTx/>
                        <a:buNone/>
                        <a:tabLst/>
                        <a:defRPr/>
                      </a:pPr>
                      <a:r>
                        <a:rPr lang="en-US" sz="900" b="0" i="0" dirty="0">
                          <a:solidFill>
                            <a:schemeClr val="tx1"/>
                          </a:solidFill>
                          <a:latin typeface="Arial" panose="020B0604020202020204" pitchFamily="34" charset="0"/>
                          <a:cs typeface="Arial" panose="020B0604020202020204" pitchFamily="34" charset="0"/>
                        </a:rPr>
                        <a:t>www.drbtoolkit.org</a:t>
                      </a:r>
                      <a:endParaRPr lang="en-US" sz="9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8"/>
                  </a:ext>
                </a:extLst>
              </a:tr>
              <a:tr h="0">
                <a:tc>
                  <a:txBody>
                    <a:bodyPr/>
                    <a:lstStyle/>
                    <a:p>
                      <a:pPr marL="0" indent="0" algn="ctr">
                        <a:spcAft>
                          <a:spcPts val="300"/>
                        </a:spcAft>
                      </a:pPr>
                      <a:r>
                        <a:rPr lang="en-US" sz="900" b="0" dirty="0">
                          <a:solidFill>
                            <a:srgbClr val="FFFFFF"/>
                          </a:solidFill>
                          <a:latin typeface="Arial" panose="020B0604020202020204" pitchFamily="34" charset="0"/>
                          <a:cs typeface="Arial" panose="020B0604020202020204" pitchFamily="34" charset="0"/>
                        </a:rPr>
                        <a:t>26</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marR="0" lvl="0" indent="0" algn="l" defTabSz="457200" rtl="0" eaLnBrk="1" fontAlgn="auto" latinLnBrk="0" hangingPunct="1">
                        <a:lnSpc>
                          <a:spcPct val="100000"/>
                        </a:lnSpc>
                        <a:spcBef>
                          <a:spcPts val="0"/>
                        </a:spcBef>
                        <a:spcAft>
                          <a:spcPts val="300"/>
                        </a:spcAft>
                        <a:buClrTx/>
                        <a:buSzTx/>
                        <a:buFontTx/>
                        <a:buNone/>
                        <a:tabLst/>
                        <a:defRPr/>
                      </a:pPr>
                      <a:r>
                        <a:rPr lang="en-US" sz="900" b="0" i="0" dirty="0">
                          <a:solidFill>
                            <a:schemeClr val="tx1"/>
                          </a:solidFill>
                          <a:latin typeface="Arial" panose="020B0604020202020204" pitchFamily="34" charset="0"/>
                          <a:cs typeface="Arial" panose="020B0604020202020204" pitchFamily="34" charset="0"/>
                        </a:rPr>
                        <a:t>FEMA. </a:t>
                      </a:r>
                      <a:r>
                        <a:rPr lang="en-US" sz="900" b="0" i="1" dirty="0">
                          <a:solidFill>
                            <a:schemeClr val="tx1"/>
                          </a:solidFill>
                          <a:latin typeface="Arial" panose="020B0604020202020204" pitchFamily="34" charset="0"/>
                          <a:cs typeface="Arial" panose="020B0604020202020204" pitchFamily="34" charset="0"/>
                        </a:rPr>
                        <a:t>Business Continuity Plan</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457200" rtl="0" eaLnBrk="1" fontAlgn="auto" latinLnBrk="0" hangingPunct="1">
                        <a:lnSpc>
                          <a:spcPct val="100000"/>
                        </a:lnSpc>
                        <a:spcBef>
                          <a:spcPts val="0"/>
                        </a:spcBef>
                        <a:spcAft>
                          <a:spcPts val="300"/>
                        </a:spcAft>
                        <a:buClrTx/>
                        <a:buSzTx/>
                        <a:buFontTx/>
                        <a:buNone/>
                        <a:tabLst/>
                        <a:defRPr/>
                      </a:pPr>
                      <a:r>
                        <a:rPr lang="en-US" sz="900" b="0" i="0" dirty="0">
                          <a:solidFill>
                            <a:schemeClr val="tx1"/>
                          </a:solidFill>
                          <a:latin typeface="Arial" panose="020B0604020202020204" pitchFamily="34" charset="0"/>
                          <a:cs typeface="Arial" panose="020B0604020202020204" pitchFamily="34" charset="0"/>
                        </a:rPr>
                        <a:t>www.fema.gov/media-library/assets/documents/89510 </a:t>
                      </a:r>
                      <a:endParaRPr lang="en-US" sz="9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9"/>
                  </a:ext>
                </a:extLst>
              </a:tr>
              <a:tr h="0">
                <a:tc>
                  <a:txBody>
                    <a:bodyPr/>
                    <a:lstStyle/>
                    <a:p>
                      <a:pPr marL="0" indent="0" algn="ctr">
                        <a:spcAft>
                          <a:spcPts val="300"/>
                        </a:spcAft>
                      </a:pPr>
                      <a:r>
                        <a:rPr lang="en-US" sz="900" b="0" dirty="0">
                          <a:solidFill>
                            <a:srgbClr val="FFFFFF"/>
                          </a:solidFill>
                          <a:latin typeface="Arial" panose="020B0604020202020204" pitchFamily="34" charset="0"/>
                          <a:cs typeface="Arial" panose="020B0604020202020204" pitchFamily="34" charset="0"/>
                        </a:rPr>
                        <a:t>26</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indent="0">
                        <a:spcAft>
                          <a:spcPts val="300"/>
                        </a:spcAft>
                      </a:pPr>
                      <a:r>
                        <a:rPr lang="en-US" sz="900" b="0" i="0" dirty="0">
                          <a:solidFill>
                            <a:schemeClr val="tx1"/>
                          </a:solidFill>
                          <a:latin typeface="Arial" panose="020B0604020202020204" pitchFamily="34" charset="0"/>
                          <a:cs typeface="Arial" panose="020B0604020202020204" pitchFamily="34" charset="0"/>
                        </a:rPr>
                        <a:t>Small Business Administration. </a:t>
                      </a:r>
                      <a:r>
                        <a:rPr lang="en-US" sz="900" b="0" i="1" dirty="0">
                          <a:solidFill>
                            <a:schemeClr val="tx1"/>
                          </a:solidFill>
                          <a:latin typeface="Arial" panose="020B0604020202020204" pitchFamily="34" charset="0"/>
                          <a:cs typeface="Arial" panose="020B0604020202020204" pitchFamily="34" charset="0"/>
                        </a:rPr>
                        <a:t>Crisis Communication</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457200" rtl="0" eaLnBrk="1" fontAlgn="auto" latinLnBrk="0" hangingPunct="1">
                        <a:lnSpc>
                          <a:spcPct val="100000"/>
                        </a:lnSpc>
                        <a:spcBef>
                          <a:spcPts val="0"/>
                        </a:spcBef>
                        <a:spcAft>
                          <a:spcPts val="300"/>
                        </a:spcAft>
                        <a:buClrTx/>
                        <a:buSzTx/>
                        <a:buFontTx/>
                        <a:buNone/>
                        <a:tabLst/>
                        <a:defRPr/>
                      </a:pPr>
                      <a:r>
                        <a:rPr lang="en-US" sz="900" b="0" i="0" dirty="0">
                          <a:solidFill>
                            <a:schemeClr val="tx1"/>
                          </a:solidFill>
                          <a:latin typeface="Arial" panose="020B0604020202020204" pitchFamily="34" charset="0"/>
                          <a:cs typeface="Arial" panose="020B0604020202020204" pitchFamily="34" charset="0"/>
                        </a:rPr>
                        <a:t>http://www.agilityrecovery.com/assets/SBA/</a:t>
                      </a:r>
                      <a:br>
                        <a:rPr lang="en-US" sz="900" b="0" i="0" dirty="0">
                          <a:solidFill>
                            <a:schemeClr val="tx1"/>
                          </a:solidFill>
                          <a:latin typeface="Arial" panose="020B0604020202020204" pitchFamily="34" charset="0"/>
                          <a:cs typeface="Arial" panose="020B0604020202020204" pitchFamily="34" charset="0"/>
                        </a:rPr>
                      </a:br>
                      <a:r>
                        <a:rPr lang="en-US" sz="900" b="0" i="0" dirty="0">
                          <a:solidFill>
                            <a:schemeClr val="tx1"/>
                          </a:solidFill>
                          <a:latin typeface="Arial" panose="020B0604020202020204" pitchFamily="34" charset="0"/>
                          <a:cs typeface="Arial" panose="020B0604020202020204" pitchFamily="34" charset="0"/>
                        </a:rPr>
                        <a:t>crisiscomms.pdf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10"/>
                  </a:ext>
                </a:extLst>
              </a:tr>
              <a:tr h="0">
                <a:tc>
                  <a:txBody>
                    <a:bodyPr/>
                    <a:lstStyle/>
                    <a:p>
                      <a:pPr marL="0" indent="0" algn="ctr">
                        <a:spcAft>
                          <a:spcPts val="300"/>
                        </a:spcAft>
                      </a:pPr>
                      <a:r>
                        <a:rPr lang="en-US" sz="900" b="0" dirty="0">
                          <a:solidFill>
                            <a:srgbClr val="FFFFFF"/>
                          </a:solidFill>
                          <a:latin typeface="Arial" panose="020B0604020202020204" pitchFamily="34" charset="0"/>
                          <a:cs typeface="Arial" panose="020B0604020202020204" pitchFamily="34" charset="0"/>
                        </a:rPr>
                        <a:t>27</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indent="0">
                        <a:spcAft>
                          <a:spcPts val="300"/>
                        </a:spcAft>
                      </a:pPr>
                      <a:r>
                        <a:rPr lang="en-US" sz="900" b="0" dirty="0">
                          <a:solidFill>
                            <a:schemeClr val="tx1"/>
                          </a:solidFill>
                          <a:latin typeface="Arial" panose="020B0604020202020204" pitchFamily="34" charset="0"/>
                          <a:cs typeface="Arial" panose="020B0604020202020204" pitchFamily="34" charset="0"/>
                        </a:rPr>
                        <a:t>FEMA. </a:t>
                      </a:r>
                      <a:r>
                        <a:rPr lang="en-US" sz="900" b="0" i="1" dirty="0">
                          <a:solidFill>
                            <a:schemeClr val="tx1"/>
                          </a:solidFill>
                          <a:latin typeface="Arial" panose="020B0604020202020204" pitchFamily="34" charset="0"/>
                          <a:cs typeface="Arial" panose="020B0604020202020204" pitchFamily="34" charset="0"/>
                        </a:rPr>
                        <a:t>How to Prepare for a Hurricane. </a:t>
                      </a:r>
                      <a:r>
                        <a:rPr lang="en-US" sz="900" b="0" dirty="0">
                          <a:solidFill>
                            <a:schemeClr val="tx1"/>
                          </a:solidFill>
                          <a:latin typeface="Arial" panose="020B0604020202020204" pitchFamily="34" charset="0"/>
                          <a:cs typeface="Arial" panose="020B0604020202020204" pitchFamily="34" charset="0"/>
                        </a:rPr>
                        <a:t>America’s PrepareAthon!</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457200" rtl="0" eaLnBrk="1" fontAlgn="auto" latinLnBrk="0" hangingPunct="1">
                        <a:lnSpc>
                          <a:spcPct val="100000"/>
                        </a:lnSpc>
                        <a:spcBef>
                          <a:spcPts val="0"/>
                        </a:spcBef>
                        <a:spcAft>
                          <a:spcPts val="300"/>
                        </a:spcAft>
                        <a:buClrTx/>
                        <a:buSzTx/>
                        <a:buFontTx/>
                        <a:buNone/>
                        <a:tabLst/>
                        <a:defRPr/>
                      </a:pPr>
                      <a:r>
                        <a:rPr lang="en-US" sz="900" b="0" dirty="0">
                          <a:solidFill>
                            <a:schemeClr val="tx1"/>
                          </a:solidFill>
                          <a:latin typeface="Arial" panose="020B0604020202020204" pitchFamily="34" charset="0"/>
                          <a:cs typeface="Arial" panose="020B0604020202020204" pitchFamily="34" charset="0"/>
                        </a:rPr>
                        <a:t>http://www.fema.gov/media-library/assets/ documents/98105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11"/>
                  </a:ext>
                </a:extLst>
              </a:tr>
              <a:tr h="0">
                <a:tc>
                  <a:txBody>
                    <a:bodyPr/>
                    <a:lstStyle/>
                    <a:p>
                      <a:pPr marL="0" indent="0" algn="ctr">
                        <a:spcAft>
                          <a:spcPts val="300"/>
                        </a:spcAft>
                      </a:pPr>
                      <a:r>
                        <a:rPr lang="en-US" sz="900" b="0" dirty="0">
                          <a:solidFill>
                            <a:srgbClr val="FFFFFF"/>
                          </a:solidFill>
                          <a:latin typeface="Arial" panose="020B0604020202020204" pitchFamily="34" charset="0"/>
                          <a:cs typeface="Arial" panose="020B0604020202020204" pitchFamily="34" charset="0"/>
                        </a:rPr>
                        <a:t>27</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indent="0">
                        <a:spcAft>
                          <a:spcPts val="300"/>
                        </a:spcAft>
                      </a:pPr>
                      <a:r>
                        <a:rPr lang="en-US" sz="900" b="0" i="0" dirty="0">
                          <a:solidFill>
                            <a:schemeClr val="tx1"/>
                          </a:solidFill>
                          <a:latin typeface="Arial" panose="020B0604020202020204" pitchFamily="34" charset="0"/>
                          <a:cs typeface="Arial" panose="020B0604020202020204" pitchFamily="34" charset="0"/>
                        </a:rPr>
                        <a:t>FEMA Flood Map Service Center</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457200" rtl="0" eaLnBrk="1" fontAlgn="auto" latinLnBrk="0" hangingPunct="1">
                        <a:lnSpc>
                          <a:spcPct val="100000"/>
                        </a:lnSpc>
                        <a:spcBef>
                          <a:spcPts val="0"/>
                        </a:spcBef>
                        <a:spcAft>
                          <a:spcPts val="300"/>
                        </a:spcAft>
                        <a:buClrTx/>
                        <a:buSzTx/>
                        <a:buFontTx/>
                        <a:buNone/>
                        <a:tabLst/>
                        <a:defRPr/>
                      </a:pPr>
                      <a:r>
                        <a:rPr lang="en-US" sz="900" b="0" i="0" dirty="0">
                          <a:solidFill>
                            <a:schemeClr val="tx1"/>
                          </a:solidFill>
                          <a:latin typeface="Arial" panose="020B0604020202020204" pitchFamily="34" charset="0"/>
                          <a:cs typeface="Arial" panose="020B0604020202020204" pitchFamily="34" charset="0"/>
                        </a:rPr>
                        <a:t>https://msc.fema.gov/portal</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12"/>
                  </a:ext>
                </a:extLst>
              </a:tr>
              <a:tr h="0">
                <a:tc>
                  <a:txBody>
                    <a:bodyPr/>
                    <a:lstStyle/>
                    <a:p>
                      <a:pPr marL="0" indent="0" algn="ctr">
                        <a:spcAft>
                          <a:spcPts val="300"/>
                        </a:spcAft>
                      </a:pPr>
                      <a:r>
                        <a:rPr lang="en-US" sz="900" b="0" dirty="0">
                          <a:solidFill>
                            <a:srgbClr val="FFFFFF"/>
                          </a:solidFill>
                          <a:latin typeface="Arial" panose="020B0604020202020204" pitchFamily="34" charset="0"/>
                          <a:cs typeface="Arial" panose="020B0604020202020204" pitchFamily="34" charset="0"/>
                        </a:rPr>
                        <a:t>28</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900" b="0" i="0" dirty="0">
                          <a:solidFill>
                            <a:schemeClr val="tx1"/>
                          </a:solidFill>
                          <a:latin typeface="Arial" panose="020B0604020202020204" pitchFamily="34" charset="0"/>
                          <a:cs typeface="Arial" panose="020B0604020202020204" pitchFamily="34" charset="0"/>
                        </a:rPr>
                        <a:t>FEMA. </a:t>
                      </a:r>
                      <a:r>
                        <a:rPr lang="en-US" sz="900" b="0" i="1" dirty="0">
                          <a:solidFill>
                            <a:schemeClr val="tx1"/>
                          </a:solidFill>
                          <a:latin typeface="Arial" panose="020B0604020202020204" pitchFamily="34" charset="0"/>
                          <a:cs typeface="Arial" panose="020B0604020202020204" pitchFamily="34" charset="0"/>
                        </a:rPr>
                        <a:t>Prepare Your Organization for a Hurricane Playbook. </a:t>
                      </a:r>
                      <a:r>
                        <a:rPr lang="en-US" sz="900" b="0" i="0" dirty="0">
                          <a:solidFill>
                            <a:schemeClr val="tx1"/>
                          </a:solidFill>
                          <a:latin typeface="Arial" panose="020B0604020202020204" pitchFamily="34" charset="0"/>
                          <a:cs typeface="Arial" panose="020B0604020202020204" pitchFamily="34" charset="0"/>
                        </a:rPr>
                        <a:t>America’s PrepareAthon!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indent="0">
                        <a:spcAft>
                          <a:spcPts val="300"/>
                        </a:spcAft>
                      </a:pPr>
                      <a:r>
                        <a:rPr lang="en-US" sz="900" b="0" i="0" dirty="0">
                          <a:solidFill>
                            <a:schemeClr val="tx1"/>
                          </a:solidFill>
                          <a:latin typeface="Arial" panose="020B0604020202020204" pitchFamily="34" charset="0"/>
                          <a:cs typeface="Arial" panose="020B0604020202020204" pitchFamily="34" charset="0"/>
                        </a:rPr>
                        <a:t>http://www.fema.gov/media-library/assets/ documents/98410 </a:t>
                      </a:r>
                      <a:endParaRPr lang="en-US" sz="9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13"/>
                  </a:ext>
                </a:extLst>
              </a:tr>
              <a:tr h="0">
                <a:tc>
                  <a:txBody>
                    <a:bodyPr/>
                    <a:lstStyle/>
                    <a:p>
                      <a:pPr marL="0" indent="0" algn="ctr">
                        <a:spcAft>
                          <a:spcPts val="300"/>
                        </a:spcAft>
                      </a:pPr>
                      <a:r>
                        <a:rPr lang="en-US" sz="900" b="0" dirty="0">
                          <a:solidFill>
                            <a:srgbClr val="FFFFFF"/>
                          </a:solidFill>
                          <a:latin typeface="Arial" panose="020B0604020202020204" pitchFamily="34" charset="0"/>
                          <a:cs typeface="Arial" panose="020B0604020202020204" pitchFamily="34" charset="0"/>
                        </a:rPr>
                        <a:t>28</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indent="0">
                        <a:spcAft>
                          <a:spcPts val="300"/>
                        </a:spcAft>
                      </a:pPr>
                      <a:r>
                        <a:rPr lang="en-US" sz="900" b="0" i="0" dirty="0">
                          <a:solidFill>
                            <a:schemeClr val="tx1"/>
                          </a:solidFill>
                          <a:latin typeface="Arial" panose="020B0604020202020204" pitchFamily="34" charset="0"/>
                          <a:cs typeface="Arial" panose="020B0604020202020204" pitchFamily="34" charset="0"/>
                        </a:rPr>
                        <a:t>Turn Around, Don’t Drown!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457200" rtl="0" eaLnBrk="1" fontAlgn="auto" latinLnBrk="0" hangingPunct="1">
                        <a:lnSpc>
                          <a:spcPct val="100000"/>
                        </a:lnSpc>
                        <a:spcBef>
                          <a:spcPts val="0"/>
                        </a:spcBef>
                        <a:spcAft>
                          <a:spcPts val="300"/>
                        </a:spcAft>
                        <a:buClrTx/>
                        <a:buSzTx/>
                        <a:buFontTx/>
                        <a:buNone/>
                        <a:tabLst/>
                        <a:defRPr/>
                      </a:pPr>
                      <a:r>
                        <a:rPr lang="en-US" sz="900" b="0" i="0" dirty="0">
                          <a:solidFill>
                            <a:schemeClr val="tx1"/>
                          </a:solidFill>
                          <a:latin typeface="Arial" panose="020B0604020202020204" pitchFamily="34" charset="0"/>
                          <a:cs typeface="Arial" panose="020B0604020202020204" pitchFamily="34" charset="0"/>
                        </a:rPr>
                        <a:t>http://tadd.weather.gov/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14"/>
                  </a:ext>
                </a:extLst>
              </a:tr>
              <a:tr h="0">
                <a:tc>
                  <a:txBody>
                    <a:bodyPr/>
                    <a:lstStyle/>
                    <a:p>
                      <a:pPr marL="0" indent="0" algn="ctr">
                        <a:spcAft>
                          <a:spcPts val="300"/>
                        </a:spcAft>
                      </a:pPr>
                      <a:r>
                        <a:rPr lang="en-US" sz="900" b="0" dirty="0">
                          <a:solidFill>
                            <a:srgbClr val="FFFFFF"/>
                          </a:solidFill>
                          <a:latin typeface="Arial" panose="020B0604020202020204" pitchFamily="34" charset="0"/>
                          <a:cs typeface="Arial" panose="020B0604020202020204" pitchFamily="34" charset="0"/>
                        </a:rPr>
                        <a:t>28</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indent="0">
                        <a:spcAft>
                          <a:spcPts val="300"/>
                        </a:spcAft>
                      </a:pPr>
                      <a:r>
                        <a:rPr lang="en-US" sz="900" b="0" i="0" dirty="0">
                          <a:solidFill>
                            <a:schemeClr val="tx1"/>
                          </a:solidFill>
                          <a:latin typeface="Arial" panose="020B0604020202020204" pitchFamily="34" charset="0"/>
                          <a:cs typeface="Arial" panose="020B0604020202020204" pitchFamily="34" charset="0"/>
                        </a:rPr>
                        <a:t>FEMA. </a:t>
                      </a:r>
                      <a:r>
                        <a:rPr lang="en-US" sz="900" b="0" i="1" dirty="0">
                          <a:solidFill>
                            <a:schemeClr val="tx1"/>
                          </a:solidFill>
                          <a:latin typeface="Arial" panose="020B0604020202020204" pitchFamily="34" charset="0"/>
                          <a:cs typeface="Arial" panose="020B0604020202020204" pitchFamily="34" charset="0"/>
                        </a:rPr>
                        <a:t>Prepare Your Organization for a Hurricane Playbook. </a:t>
                      </a:r>
                      <a:r>
                        <a:rPr lang="en-US" sz="900" b="0" i="0" dirty="0">
                          <a:solidFill>
                            <a:schemeClr val="tx1"/>
                          </a:solidFill>
                          <a:latin typeface="Arial" panose="020B0604020202020204" pitchFamily="34" charset="0"/>
                          <a:cs typeface="Arial" panose="020B0604020202020204" pitchFamily="34" charset="0"/>
                        </a:rPr>
                        <a:t>America’s PrepareAthon!</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457200" rtl="0" eaLnBrk="1" fontAlgn="auto" latinLnBrk="0" hangingPunct="1">
                        <a:lnSpc>
                          <a:spcPct val="100000"/>
                        </a:lnSpc>
                        <a:spcBef>
                          <a:spcPts val="0"/>
                        </a:spcBef>
                        <a:spcAft>
                          <a:spcPts val="300"/>
                        </a:spcAft>
                        <a:buClrTx/>
                        <a:buSzTx/>
                        <a:buFontTx/>
                        <a:buNone/>
                        <a:tabLst/>
                        <a:defRPr/>
                      </a:pPr>
                      <a:r>
                        <a:rPr lang="en-US" sz="900" b="0" i="0" dirty="0">
                          <a:solidFill>
                            <a:schemeClr val="tx1"/>
                          </a:solidFill>
                          <a:latin typeface="Arial" panose="020B0604020202020204" pitchFamily="34" charset="0"/>
                          <a:cs typeface="Arial" panose="020B0604020202020204" pitchFamily="34" charset="0"/>
                        </a:rPr>
                        <a:t>http://www.fema.gov/media-library/assets/ documents/98410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15"/>
                  </a:ext>
                </a:extLst>
              </a:tr>
              <a:tr h="0">
                <a:tc>
                  <a:txBody>
                    <a:bodyPr/>
                    <a:lstStyle/>
                    <a:p>
                      <a:pPr marL="0" indent="0" algn="ctr">
                        <a:spcAft>
                          <a:spcPts val="300"/>
                        </a:spcAft>
                      </a:pPr>
                      <a:r>
                        <a:rPr lang="en-US" sz="900" b="0" dirty="0">
                          <a:solidFill>
                            <a:srgbClr val="FFFFFF"/>
                          </a:solidFill>
                          <a:latin typeface="Arial" panose="020B0604020202020204" pitchFamily="34" charset="0"/>
                          <a:cs typeface="Arial" panose="020B0604020202020204" pitchFamily="34" charset="0"/>
                        </a:rPr>
                        <a:t>29</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indent="0">
                        <a:spcAft>
                          <a:spcPts val="300"/>
                        </a:spcAft>
                      </a:pPr>
                      <a:r>
                        <a:rPr lang="en-US" sz="900" b="0" i="0" dirty="0">
                          <a:solidFill>
                            <a:schemeClr val="tx1"/>
                          </a:solidFill>
                          <a:latin typeface="Arial" panose="020B0604020202020204" pitchFamily="34" charset="0"/>
                          <a:cs typeface="Arial" panose="020B0604020202020204" pitchFamily="34" charset="0"/>
                        </a:rPr>
                        <a:t>FEMA. </a:t>
                      </a:r>
                      <a:r>
                        <a:rPr lang="en-US" sz="900" b="0" i="1" dirty="0">
                          <a:solidFill>
                            <a:schemeClr val="tx1"/>
                          </a:solidFill>
                          <a:latin typeface="Arial" panose="020B0604020202020204" pitchFamily="34" charset="0"/>
                          <a:cs typeface="Arial" panose="020B0604020202020204" pitchFamily="34" charset="0"/>
                        </a:rPr>
                        <a:t>Prepare Your Organization for a Hurricane Playbook.</a:t>
                      </a:r>
                      <a:r>
                        <a:rPr lang="en-US" sz="900" b="0" i="0" dirty="0">
                          <a:solidFill>
                            <a:schemeClr val="tx1"/>
                          </a:solidFill>
                          <a:latin typeface="Arial" panose="020B0604020202020204" pitchFamily="34" charset="0"/>
                          <a:cs typeface="Arial" panose="020B0604020202020204" pitchFamily="34" charset="0"/>
                        </a:rPr>
                        <a:t> America’s PrepareAthon!</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457200" rtl="0" eaLnBrk="1" fontAlgn="auto" latinLnBrk="0" hangingPunct="1">
                        <a:lnSpc>
                          <a:spcPct val="100000"/>
                        </a:lnSpc>
                        <a:spcBef>
                          <a:spcPts val="0"/>
                        </a:spcBef>
                        <a:spcAft>
                          <a:spcPts val="300"/>
                        </a:spcAft>
                        <a:buClrTx/>
                        <a:buSzTx/>
                        <a:buFontTx/>
                        <a:buNone/>
                        <a:tabLst/>
                        <a:defRPr/>
                      </a:pPr>
                      <a:r>
                        <a:rPr lang="en-US" sz="900" b="0" i="0" dirty="0">
                          <a:solidFill>
                            <a:schemeClr val="tx1"/>
                          </a:solidFill>
                          <a:latin typeface="Arial" panose="020B0604020202020204" pitchFamily="34" charset="0"/>
                          <a:cs typeface="Arial" panose="020B0604020202020204" pitchFamily="34" charset="0"/>
                        </a:rPr>
                        <a:t>http://www.fema.gov/media-library/assets/ documents/98410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16"/>
                  </a:ext>
                </a:extLst>
              </a:tr>
              <a:tr h="0">
                <a:tc>
                  <a:txBody>
                    <a:bodyPr/>
                    <a:lstStyle/>
                    <a:p>
                      <a:pPr marL="0" indent="0" algn="ctr">
                        <a:spcAft>
                          <a:spcPts val="300"/>
                        </a:spcAft>
                      </a:pPr>
                      <a:r>
                        <a:rPr lang="en-US" sz="900" b="0" dirty="0">
                          <a:solidFill>
                            <a:srgbClr val="FFFFFF"/>
                          </a:solidFill>
                          <a:latin typeface="Arial" panose="020B0604020202020204" pitchFamily="34" charset="0"/>
                          <a:cs typeface="Arial" panose="020B0604020202020204" pitchFamily="34" charset="0"/>
                        </a:rPr>
                        <a:t>29</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indent="0">
                        <a:spcAft>
                          <a:spcPts val="300"/>
                        </a:spcAft>
                      </a:pPr>
                      <a:r>
                        <a:rPr lang="en-US" sz="900" b="0" i="1" dirty="0">
                          <a:solidFill>
                            <a:schemeClr val="tx1"/>
                          </a:solidFill>
                          <a:latin typeface="Arial" panose="020B0604020202020204" pitchFamily="34" charset="0"/>
                          <a:cs typeface="Arial" panose="020B0604020202020204" pitchFamily="34" charset="0"/>
                        </a:rPr>
                        <a:t>Insurance Coverage Discussion Form</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900" b="0" i="0" dirty="0">
                          <a:solidFill>
                            <a:schemeClr val="tx1"/>
                          </a:solidFill>
                          <a:latin typeface="Arial" panose="020B0604020202020204" pitchFamily="34" charset="0"/>
                          <a:cs typeface="Arial" panose="020B0604020202020204" pitchFamily="34" charset="0"/>
                        </a:rPr>
                        <a:t>http://www.fema.gov/media-library/assets/ documents/89528 </a:t>
                      </a:r>
                      <a:endParaRPr lang="en-US" sz="9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17"/>
                  </a:ext>
                </a:extLst>
              </a:tr>
              <a:tr h="0">
                <a:tc>
                  <a:txBody>
                    <a:bodyPr/>
                    <a:lstStyle/>
                    <a:p>
                      <a:pPr marL="0" indent="0" algn="ctr">
                        <a:spcAft>
                          <a:spcPts val="300"/>
                        </a:spcAft>
                      </a:pPr>
                      <a:r>
                        <a:rPr lang="en-US" sz="900" b="0" dirty="0">
                          <a:solidFill>
                            <a:srgbClr val="FFFFFF"/>
                          </a:solidFill>
                          <a:latin typeface="Arial" panose="020B0604020202020204" pitchFamily="34" charset="0"/>
                          <a:cs typeface="Arial" panose="020B0604020202020204" pitchFamily="34" charset="0"/>
                        </a:rPr>
                        <a:t>29</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indent="0">
                        <a:spcAft>
                          <a:spcPts val="300"/>
                        </a:spcAft>
                      </a:pPr>
                      <a:r>
                        <a:rPr lang="en-US" sz="900" b="0" i="1" dirty="0">
                          <a:solidFill>
                            <a:schemeClr val="tx1"/>
                          </a:solidFill>
                          <a:latin typeface="Arial" panose="020B0604020202020204" pitchFamily="34" charset="0"/>
                          <a:cs typeface="Arial" panose="020B0604020202020204" pitchFamily="34" charset="0"/>
                        </a:rPr>
                        <a:t>Emergency Supply List</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900" b="0" i="0" dirty="0">
                          <a:solidFill>
                            <a:schemeClr val="tx1"/>
                          </a:solidFill>
                          <a:latin typeface="Arial" panose="020B0604020202020204" pitchFamily="34" charset="0"/>
                          <a:cs typeface="Arial" panose="020B0604020202020204" pitchFamily="34" charset="0"/>
                        </a:rPr>
                        <a:t>http://www.fema.gov/media-library/assets/ documents/90354 </a:t>
                      </a:r>
                      <a:endParaRPr lang="en-US" sz="9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18"/>
                  </a:ext>
                </a:extLst>
              </a:tr>
              <a:tr h="0">
                <a:tc>
                  <a:txBody>
                    <a:bodyPr/>
                    <a:lstStyle/>
                    <a:p>
                      <a:pPr marL="0" indent="0" algn="ctr">
                        <a:spcAft>
                          <a:spcPts val="300"/>
                        </a:spcAft>
                      </a:pPr>
                      <a:r>
                        <a:rPr lang="en-US" sz="900" b="0" dirty="0">
                          <a:solidFill>
                            <a:srgbClr val="FFFFFF"/>
                          </a:solidFill>
                          <a:latin typeface="Arial" panose="020B0604020202020204" pitchFamily="34" charset="0"/>
                          <a:cs typeface="Arial" panose="020B0604020202020204" pitchFamily="34" charset="0"/>
                        </a:rPr>
                        <a:t>30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indent="0">
                        <a:spcAft>
                          <a:spcPts val="300"/>
                        </a:spcAft>
                      </a:pPr>
                      <a:r>
                        <a:rPr lang="en-US" sz="900" b="0" i="1" dirty="0">
                          <a:solidFill>
                            <a:schemeClr val="tx1"/>
                          </a:solidFill>
                          <a:latin typeface="Arial" panose="020B0604020202020204" pitchFamily="34" charset="0"/>
                          <a:cs typeface="Arial" panose="020B0604020202020204" pitchFamily="34" charset="0"/>
                        </a:rPr>
                        <a:t>NOAA Weather Radio All Hazards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900" b="0" i="0" dirty="0">
                          <a:solidFill>
                            <a:schemeClr val="tx1"/>
                          </a:solidFill>
                          <a:latin typeface="Arial" panose="020B0604020202020204" pitchFamily="34" charset="0"/>
                          <a:cs typeface="Arial" panose="020B0604020202020204" pitchFamily="34" charset="0"/>
                        </a:rPr>
                        <a:t>http://www.nws.noaa.gov/nwr/ </a:t>
                      </a:r>
                      <a:endParaRPr lang="en-US" sz="9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19"/>
                  </a:ext>
                </a:extLst>
              </a:tr>
              <a:tr h="0">
                <a:tc>
                  <a:txBody>
                    <a:bodyPr/>
                    <a:lstStyle/>
                    <a:p>
                      <a:pPr marL="0" indent="0" algn="ctr">
                        <a:spcAft>
                          <a:spcPts val="300"/>
                        </a:spcAft>
                      </a:pPr>
                      <a:r>
                        <a:rPr lang="en-US" sz="900" b="0" dirty="0">
                          <a:solidFill>
                            <a:srgbClr val="FFFFFF"/>
                          </a:solidFill>
                          <a:latin typeface="Arial" panose="020B0604020202020204" pitchFamily="34" charset="0"/>
                          <a:cs typeface="Arial" panose="020B0604020202020204" pitchFamily="34" charset="0"/>
                        </a:rPr>
                        <a:t>30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indent="0">
                        <a:spcAft>
                          <a:spcPts val="300"/>
                        </a:spcAft>
                      </a:pPr>
                      <a:r>
                        <a:rPr lang="en-US" sz="900" b="0" i="1" dirty="0">
                          <a:solidFill>
                            <a:schemeClr val="tx1"/>
                          </a:solidFill>
                          <a:latin typeface="Arial" panose="020B0604020202020204" pitchFamily="34" charset="0"/>
                          <a:cs typeface="Arial" panose="020B0604020202020204" pitchFamily="34" charset="0"/>
                        </a:rPr>
                        <a:t>Be Smart. Take Part. Know Your Alerts and Warnings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900" b="0" i="0" dirty="0">
                          <a:solidFill>
                            <a:schemeClr val="tx1"/>
                          </a:solidFill>
                          <a:latin typeface="Arial" panose="020B0604020202020204" pitchFamily="34" charset="0"/>
                          <a:cs typeface="Arial" panose="020B0604020202020204" pitchFamily="34" charset="0"/>
                        </a:rPr>
                        <a:t>http://www.community.fema.gov/action/access-alertsand-warnings </a:t>
                      </a:r>
                      <a:endParaRPr lang="en-US" sz="9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20"/>
                  </a:ext>
                </a:extLst>
              </a:tr>
              <a:tr h="0">
                <a:tc>
                  <a:txBody>
                    <a:bodyPr/>
                    <a:lstStyle/>
                    <a:p>
                      <a:pPr marL="0" indent="0" algn="ctr">
                        <a:spcAft>
                          <a:spcPts val="300"/>
                        </a:spcAft>
                      </a:pPr>
                      <a:r>
                        <a:rPr lang="en-US" sz="900" b="0" dirty="0">
                          <a:solidFill>
                            <a:srgbClr val="FFFFFF"/>
                          </a:solidFill>
                          <a:latin typeface="Arial" panose="020B0604020202020204" pitchFamily="34" charset="0"/>
                          <a:cs typeface="Arial" panose="020B0604020202020204" pitchFamily="34" charset="0"/>
                        </a:rPr>
                        <a:t>31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indent="0">
                        <a:spcAft>
                          <a:spcPts val="300"/>
                        </a:spcAft>
                      </a:pPr>
                      <a:r>
                        <a:rPr lang="en-US" sz="900" b="0" i="0" dirty="0">
                          <a:solidFill>
                            <a:schemeClr val="tx1"/>
                          </a:solidFill>
                          <a:latin typeface="Arial" panose="020B0604020202020204" pitchFamily="34" charset="0"/>
                          <a:cs typeface="Arial" panose="020B0604020202020204" pitchFamily="34" charset="0"/>
                        </a:rPr>
                        <a:t>FEMA. </a:t>
                      </a:r>
                      <a:r>
                        <a:rPr lang="en-US" sz="900" b="0" i="1" dirty="0">
                          <a:solidFill>
                            <a:schemeClr val="tx1"/>
                          </a:solidFill>
                          <a:latin typeface="Arial" panose="020B0604020202020204" pitchFamily="34" charset="0"/>
                          <a:cs typeface="Arial" panose="020B0604020202020204" pitchFamily="34" charset="0"/>
                        </a:rPr>
                        <a:t>Prepare Your Organization for a Hurricane Playbook. </a:t>
                      </a:r>
                      <a:r>
                        <a:rPr lang="en-US" sz="900" b="0" i="0" dirty="0">
                          <a:solidFill>
                            <a:schemeClr val="tx1"/>
                          </a:solidFill>
                          <a:latin typeface="Arial" panose="020B0604020202020204" pitchFamily="34" charset="0"/>
                          <a:cs typeface="Arial" panose="020B0604020202020204" pitchFamily="34" charset="0"/>
                        </a:rPr>
                        <a:t>America’s PrepareAthon!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900" b="0" i="0" dirty="0">
                          <a:solidFill>
                            <a:schemeClr val="tx1"/>
                          </a:solidFill>
                          <a:latin typeface="Arial" panose="020B0604020202020204" pitchFamily="34" charset="0"/>
                          <a:cs typeface="Arial" panose="020B0604020202020204" pitchFamily="34" charset="0"/>
                        </a:rPr>
                        <a:t>http://www.fema.gov/media-library/assets/ documents/98410 </a:t>
                      </a:r>
                      <a:endParaRPr lang="en-US" sz="9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21"/>
                  </a:ext>
                </a:extLst>
              </a:tr>
              <a:tr h="0">
                <a:tc>
                  <a:txBody>
                    <a:bodyPr/>
                    <a:lstStyle/>
                    <a:p>
                      <a:pPr marL="0" indent="0" algn="ctr">
                        <a:spcAft>
                          <a:spcPts val="300"/>
                        </a:spcAft>
                      </a:pPr>
                      <a:r>
                        <a:rPr lang="en-US" sz="900" b="0" dirty="0">
                          <a:solidFill>
                            <a:srgbClr val="FFFFFF"/>
                          </a:solidFill>
                          <a:latin typeface="Arial" panose="020B0604020202020204" pitchFamily="34" charset="0"/>
                          <a:cs typeface="Arial" panose="020B0604020202020204" pitchFamily="34" charset="0"/>
                        </a:rPr>
                        <a:t>31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indent="0">
                        <a:spcAft>
                          <a:spcPts val="300"/>
                        </a:spcAft>
                      </a:pPr>
                      <a:r>
                        <a:rPr lang="en-US" sz="900" b="0" i="0" dirty="0">
                          <a:solidFill>
                            <a:schemeClr val="tx1"/>
                          </a:solidFill>
                          <a:latin typeface="Arial" panose="020B0604020202020204" pitchFamily="34" charset="0"/>
                          <a:cs typeface="Arial" panose="020B0604020202020204" pitchFamily="34" charset="0"/>
                        </a:rPr>
                        <a:t>FEMA. </a:t>
                      </a:r>
                      <a:r>
                        <a:rPr lang="en-US" sz="900" b="0" i="1" dirty="0">
                          <a:solidFill>
                            <a:schemeClr val="tx1"/>
                          </a:solidFill>
                          <a:latin typeface="Arial" panose="020B0604020202020204" pitchFamily="34" charset="0"/>
                          <a:cs typeface="Arial" panose="020B0604020202020204" pitchFamily="34" charset="0"/>
                        </a:rPr>
                        <a:t>How to Prepare for a Hurricane. </a:t>
                      </a:r>
                      <a:r>
                        <a:rPr lang="en-US" sz="900" b="0" i="0" dirty="0">
                          <a:solidFill>
                            <a:schemeClr val="tx1"/>
                          </a:solidFill>
                          <a:latin typeface="Arial" panose="020B0604020202020204" pitchFamily="34" charset="0"/>
                          <a:cs typeface="Arial" panose="020B0604020202020204" pitchFamily="34" charset="0"/>
                        </a:rPr>
                        <a:t>America’s PrepareAthon!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900" b="0" i="0" dirty="0">
                          <a:solidFill>
                            <a:schemeClr val="tx1"/>
                          </a:solidFill>
                          <a:latin typeface="Arial" panose="020B0604020202020204" pitchFamily="34" charset="0"/>
                          <a:cs typeface="Arial" panose="020B0604020202020204" pitchFamily="34" charset="0"/>
                        </a:rPr>
                        <a:t>http://www.fema.gov/media-library/assets/ documents/98105 </a:t>
                      </a:r>
                      <a:endParaRPr lang="en-US" sz="9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22"/>
                  </a:ext>
                </a:extLst>
              </a:tr>
              <a:tr h="0">
                <a:tc>
                  <a:txBody>
                    <a:bodyPr/>
                    <a:lstStyle/>
                    <a:p>
                      <a:pPr marL="0" indent="0" algn="ctr">
                        <a:spcAft>
                          <a:spcPts val="300"/>
                        </a:spcAft>
                      </a:pPr>
                      <a:r>
                        <a:rPr lang="en-US" sz="900" b="0" dirty="0">
                          <a:solidFill>
                            <a:srgbClr val="FFFFFF"/>
                          </a:solidFill>
                          <a:latin typeface="Arial" panose="020B0604020202020204" pitchFamily="34" charset="0"/>
                          <a:cs typeface="Arial" panose="020B0604020202020204" pitchFamily="34" charset="0"/>
                        </a:rPr>
                        <a:t>32</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indent="0">
                        <a:spcAft>
                          <a:spcPts val="300"/>
                        </a:spcAft>
                      </a:pPr>
                      <a:r>
                        <a:rPr lang="en-US" sz="900" b="0" i="1" dirty="0">
                          <a:solidFill>
                            <a:schemeClr val="tx1"/>
                          </a:solidFill>
                          <a:latin typeface="Arial" panose="020B0604020202020204" pitchFamily="34" charset="0"/>
                          <a:cs typeface="Arial" panose="020B0604020202020204" pitchFamily="34" charset="0"/>
                        </a:rPr>
                        <a:t>Remove Trees and Potential Windborne Missiles: Protecting Your Property from High Winds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457200" rtl="0" eaLnBrk="1" fontAlgn="auto" latinLnBrk="0" hangingPunct="1">
                        <a:lnSpc>
                          <a:spcPct val="100000"/>
                        </a:lnSpc>
                        <a:spcBef>
                          <a:spcPts val="0"/>
                        </a:spcBef>
                        <a:spcAft>
                          <a:spcPts val="300"/>
                        </a:spcAft>
                        <a:buClrTx/>
                        <a:buSzTx/>
                        <a:buFontTx/>
                        <a:buNone/>
                        <a:tabLst/>
                        <a:defRPr/>
                      </a:pPr>
                      <a:r>
                        <a:rPr lang="en-US" sz="900" b="0" i="0" dirty="0">
                          <a:solidFill>
                            <a:schemeClr val="tx1"/>
                          </a:solidFill>
                          <a:latin typeface="Arial" panose="020B0604020202020204" pitchFamily="34" charset="0"/>
                          <a:cs typeface="Arial" panose="020B0604020202020204" pitchFamily="34" charset="0"/>
                        </a:rPr>
                        <a:t>http://www.fema.gov/media-library/assets/ documents/13270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23"/>
                  </a:ext>
                </a:extLst>
              </a:tr>
            </a:tbl>
          </a:graphicData>
        </a:graphic>
      </p:graphicFrame>
      <p:sp>
        <p:nvSpPr>
          <p:cNvPr id="5" name="Title 1"/>
          <p:cNvSpPr txBox="1">
            <a:spLocks/>
          </p:cNvSpPr>
          <p:nvPr/>
        </p:nvSpPr>
        <p:spPr>
          <a:xfrm>
            <a:off x="533400" y="1655064"/>
            <a:ext cx="6705600" cy="261610"/>
          </a:xfrm>
          <a:prstGeom prst="rect">
            <a:avLst/>
          </a:prstGeom>
        </p:spPr>
        <p:txBody>
          <a:bodyPr wrap="square" lIns="0" rIns="0" anchor="t" anchorCtr="0">
            <a:spAutoFit/>
          </a:bodyPr>
          <a:lstStyle>
            <a:defPPr>
              <a:defRPr lang="en-US"/>
            </a:defPPr>
            <a:lvl1pPr>
              <a:spcBef>
                <a:spcPct val="0"/>
              </a:spcBef>
              <a:buNone/>
              <a:defRPr sz="1200">
                <a:solidFill>
                  <a:prstClr val="black">
                    <a:lumMod val="65000"/>
                    <a:lumOff val="35000"/>
                  </a:prstClr>
                </a:solidFill>
                <a:latin typeface="Arial" panose="020B0604020202020204" pitchFamily="34" charset="0"/>
                <a:ea typeface="Calibri Light" charset="0"/>
                <a:cs typeface="Arial" panose="020B0604020202020204" pitchFamily="34" charset="0"/>
              </a:defRPr>
            </a:lvl1pPr>
          </a:lstStyle>
          <a:p>
            <a:pPr>
              <a:spcBef>
                <a:spcPts val="0"/>
              </a:spcBef>
              <a:spcAft>
                <a:spcPts val="600"/>
              </a:spcAft>
            </a:pPr>
            <a:r>
              <a:rPr lang="en-US" sz="1100" dirty="0">
                <a:solidFill>
                  <a:schemeClr val="tx1"/>
                </a:solidFill>
              </a:rPr>
              <a:t>The following is a list of websites and content referenced in this document.</a:t>
            </a:r>
          </a:p>
        </p:txBody>
      </p:sp>
    </p:spTree>
    <p:extLst>
      <p:ext uri="{BB962C8B-B14F-4D97-AF65-F5344CB8AC3E}">
        <p14:creationId xmlns:p14="http://schemas.microsoft.com/office/powerpoint/2010/main" val="13702662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Introduction </a:t>
            </a:r>
            <a:r>
              <a:rPr lang="en-US" sz="1400" dirty="0"/>
              <a:t>(continued)</a:t>
            </a:r>
            <a:endParaRPr lang="en-US" dirty="0"/>
          </a:p>
        </p:txBody>
      </p:sp>
      <p:sp>
        <p:nvSpPr>
          <p:cNvPr id="12" name="Slide Number Placeholder 11"/>
          <p:cNvSpPr>
            <a:spLocks noGrp="1"/>
          </p:cNvSpPr>
          <p:nvPr>
            <p:ph type="sldNum" sz="quarter" idx="4"/>
          </p:nvPr>
        </p:nvSpPr>
        <p:spPr/>
        <p:txBody>
          <a:bodyPr/>
          <a:lstStyle/>
          <a:p>
            <a:fld id="{7749E63D-D648-FD44-8A88-2CC5333ECCD2}" type="slidenum">
              <a:rPr lang="en-US" smtClean="0"/>
              <a:pPr/>
              <a:t>6</a:t>
            </a:fld>
            <a:endParaRPr lang="en-US" dirty="0"/>
          </a:p>
        </p:txBody>
      </p:sp>
      <p:sp>
        <p:nvSpPr>
          <p:cNvPr id="4" name="Subtitle 2"/>
          <p:cNvSpPr txBox="1">
            <a:spLocks/>
          </p:cNvSpPr>
          <p:nvPr/>
        </p:nvSpPr>
        <p:spPr>
          <a:xfrm>
            <a:off x="533400" y="1645920"/>
            <a:ext cx="6705600" cy="2455025"/>
          </a:xfrm>
          <a:prstGeom prst="rect">
            <a:avLst/>
          </a:prstGeom>
        </p:spPr>
        <p:txBody>
          <a:bodyPr vert="horz" wrap="square" lIns="0" tIns="45720" rIns="182880" bIns="45720" numCol="2" spcCol="45720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Aft>
                <a:spcPts val="600"/>
              </a:spcAft>
              <a:buNone/>
            </a:pPr>
            <a:r>
              <a:rPr lang="en-US" sz="1100" dirty="0">
                <a:latin typeface="Arial" panose="020B0604020202020204" pitchFamily="34" charset="0"/>
                <a:cs typeface="Arial" panose="020B0604020202020204" pitchFamily="34" charset="0"/>
              </a:rPr>
              <a:t>Following these steps in the </a:t>
            </a:r>
            <a:r>
              <a:rPr lang="en-US" sz="1100" i="1" dirty="0">
                <a:latin typeface="Arial" panose="020B0604020202020204" pitchFamily="34" charset="0"/>
                <a:cs typeface="Arial" panose="020B0604020202020204" pitchFamily="34" charset="0"/>
              </a:rPr>
              <a:t>Ready Business Program </a:t>
            </a:r>
            <a:r>
              <a:rPr lang="en-US" sz="1100" dirty="0">
                <a:latin typeface="Arial" panose="020B0604020202020204" pitchFamily="34" charset="0"/>
                <a:cs typeface="Arial" panose="020B0604020202020204" pitchFamily="34" charset="0"/>
              </a:rPr>
              <a:t>as a part of your overall business continuity planning will help protect assets (people, property, operations); sustain the capability to provide goods and services to customers and/or supply chain; maintain cash flow; preserve competitive advantage and reputation; and provide the ability to meet legal, regulatory, financial, and contractual obligations.</a:t>
            </a:r>
          </a:p>
          <a:p>
            <a:pPr marL="0" indent="0">
              <a:spcAft>
                <a:spcPts val="600"/>
              </a:spcAft>
              <a:buNone/>
            </a:pPr>
            <a:r>
              <a:rPr lang="en-US" sz="1100" dirty="0">
                <a:latin typeface="Arial" panose="020B0604020202020204" pitchFamily="34" charset="0"/>
                <a:cs typeface="Arial" panose="020B0604020202020204" pitchFamily="34" charset="0"/>
              </a:rPr>
              <a:t>Nonprofit organizations can also benefit from the </a:t>
            </a:r>
            <a:r>
              <a:rPr lang="en-US" sz="1100" i="1" dirty="0">
                <a:latin typeface="Arial" panose="020B0604020202020204" pitchFamily="34" charset="0"/>
                <a:cs typeface="Arial" panose="020B0604020202020204" pitchFamily="34" charset="0"/>
              </a:rPr>
              <a:t>Ready Business Program </a:t>
            </a:r>
            <a:r>
              <a:rPr lang="en-US" sz="1100" dirty="0">
                <a:latin typeface="Arial" panose="020B0604020202020204" pitchFamily="34" charset="0"/>
                <a:cs typeface="Arial" panose="020B0604020202020204" pitchFamily="34" charset="0"/>
              </a:rPr>
              <a:t>as business continuity will protect staff, clients, and property while allowing operations to continue. </a:t>
            </a:r>
          </a:p>
          <a:p>
            <a:pPr marL="0" indent="0">
              <a:spcAft>
                <a:spcPts val="600"/>
              </a:spcAft>
              <a:buNone/>
            </a:pPr>
            <a:r>
              <a:rPr lang="en-US" sz="1100" dirty="0">
                <a:latin typeface="Arial" panose="020B0604020202020204" pitchFamily="34" charset="0"/>
                <a:cs typeface="Arial" panose="020B0604020202020204" pitchFamily="34" charset="0"/>
              </a:rPr>
              <a:t>The Small Business Administration (SBA) estimates that 75 percent of businesses without continuity planning will fail within three years of a disaster. The Ready Business Program offers information to complete continuity planning, including resources from the Federal Emergency Management Agency (FEMA) </a:t>
            </a:r>
            <a:r>
              <a:rPr lang="en-US" sz="1100" i="1" dirty="0">
                <a:latin typeface="Arial" panose="020B0604020202020204" pitchFamily="34" charset="0"/>
                <a:cs typeface="Arial" panose="020B0604020202020204" pitchFamily="34" charset="0"/>
              </a:rPr>
              <a:t>Business Continuity Plan </a:t>
            </a:r>
            <a:r>
              <a:rPr lang="en-US" sz="1100" dirty="0">
                <a:latin typeface="Arial" panose="020B0604020202020204" pitchFamily="34" charset="0"/>
                <a:cs typeface="Arial" panose="020B0604020202020204" pitchFamily="34" charset="0"/>
              </a:rPr>
              <a:t>website. </a:t>
            </a:r>
            <a:endParaRPr lang="en-US" sz="1100" b="1" dirty="0">
              <a:solidFill>
                <a:srgbClr val="832B40"/>
              </a:solidFill>
              <a:latin typeface="Arial" panose="020B0604020202020204" pitchFamily="34" charset="0"/>
              <a:cs typeface="Arial" panose="020B0604020202020204" pitchFamily="34" charset="0"/>
            </a:endParaRPr>
          </a:p>
        </p:txBody>
      </p:sp>
      <p:sp>
        <p:nvSpPr>
          <p:cNvPr id="5" name="Subtitle 2"/>
          <p:cNvSpPr txBox="1">
            <a:spLocks/>
          </p:cNvSpPr>
          <p:nvPr/>
        </p:nvSpPr>
        <p:spPr>
          <a:xfrm>
            <a:off x="533400" y="4207316"/>
            <a:ext cx="6705600" cy="1070864"/>
          </a:xfrm>
          <a:prstGeom prst="rect">
            <a:avLst/>
          </a:prstGeom>
          <a:solidFill>
            <a:srgbClr val="832B40"/>
          </a:solidFill>
        </p:spPr>
        <p:txBody>
          <a:bodyPr vert="horz" wrap="square" lIns="274320" tIns="182880" rIns="274320" bIns="182880" numCol="1" spcCol="45720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Aft>
                <a:spcPts val="600"/>
              </a:spcAft>
              <a:buNone/>
            </a:pPr>
            <a:r>
              <a:rPr lang="en-US" sz="1100" dirty="0">
                <a:solidFill>
                  <a:schemeClr val="bg1"/>
                </a:solidFill>
                <a:latin typeface="Arial" panose="020B0604020202020204" pitchFamily="34" charset="0"/>
                <a:cs typeface="Arial" panose="020B0604020202020204" pitchFamily="34" charset="0"/>
              </a:rPr>
              <a:t>Once completed, the </a:t>
            </a:r>
            <a:r>
              <a:rPr lang="en-US" sz="1100" i="1" dirty="0">
                <a:solidFill>
                  <a:schemeClr val="bg1"/>
                </a:solidFill>
                <a:latin typeface="Arial" panose="020B0604020202020204" pitchFamily="34" charset="0"/>
                <a:cs typeface="Arial" panose="020B0604020202020204" pitchFamily="34" charset="0"/>
              </a:rPr>
              <a:t>Ready Business Program </a:t>
            </a:r>
            <a:r>
              <a:rPr lang="en-US" sz="1100" dirty="0">
                <a:solidFill>
                  <a:schemeClr val="bg1"/>
                </a:solidFill>
                <a:latin typeface="Arial" panose="020B0604020202020204" pitchFamily="34" charset="0"/>
                <a:cs typeface="Arial" panose="020B0604020202020204" pitchFamily="34" charset="0"/>
              </a:rPr>
              <a:t>will provide you with the tools to plan, take action, and become a Ready Business by addressing preparedness and mitigation for your STAFF, SURROUNDINGS, SPACE, SYSTEMS, STRUCTURE, and SERVICE. And you will also have </a:t>
            </a:r>
            <a:br>
              <a:rPr lang="en-US" sz="1100" dirty="0">
                <a:solidFill>
                  <a:schemeClr val="bg1"/>
                </a:solidFill>
                <a:latin typeface="Arial" panose="020B0604020202020204" pitchFamily="34" charset="0"/>
                <a:cs typeface="Arial" panose="020B0604020202020204" pitchFamily="34" charset="0"/>
              </a:rPr>
            </a:br>
            <a:r>
              <a:rPr lang="en-US" sz="1100" dirty="0">
                <a:solidFill>
                  <a:schemeClr val="bg1"/>
                </a:solidFill>
                <a:latin typeface="Arial" panose="020B0604020202020204" pitchFamily="34" charset="0"/>
                <a:cs typeface="Arial" panose="020B0604020202020204" pitchFamily="34" charset="0"/>
              </a:rPr>
              <a:t>the opportunity to apply for recognition as a member of the Ready Business Community. </a:t>
            </a:r>
          </a:p>
        </p:txBody>
      </p:sp>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t="28283" b="30682"/>
          <a:stretch/>
        </p:blipFill>
        <p:spPr>
          <a:xfrm>
            <a:off x="533400" y="5445579"/>
            <a:ext cx="6702552" cy="3559360"/>
          </a:xfrm>
          <a:prstGeom prst="rect">
            <a:avLst/>
          </a:prstGeom>
        </p:spPr>
      </p:pic>
    </p:spTree>
    <p:extLst>
      <p:ext uri="{BB962C8B-B14F-4D97-AF65-F5344CB8AC3E}">
        <p14:creationId xmlns:p14="http://schemas.microsoft.com/office/powerpoint/2010/main" val="3328446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APPENDIX B</a:t>
            </a:r>
            <a:endParaRPr lang="en-US" sz="1800" dirty="0">
              <a:solidFill>
                <a:schemeClr val="tx1"/>
              </a:solidFill>
            </a:endParaRPr>
          </a:p>
        </p:txBody>
      </p:sp>
      <p:sp>
        <p:nvSpPr>
          <p:cNvPr id="3" name="Slide Number Placeholder 2"/>
          <p:cNvSpPr>
            <a:spLocks noGrp="1"/>
          </p:cNvSpPr>
          <p:nvPr>
            <p:ph type="sldNum" sz="quarter" idx="4"/>
          </p:nvPr>
        </p:nvSpPr>
        <p:spPr/>
        <p:txBody>
          <a:bodyPr/>
          <a:lstStyle/>
          <a:p>
            <a:fld id="{7749E63D-D648-FD44-8A88-2CC5333ECCD2}" type="slidenum">
              <a:rPr lang="en-US" smtClean="0"/>
              <a:pPr/>
              <a:t>60</a:t>
            </a:fld>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4130037158"/>
              </p:ext>
            </p:extLst>
          </p:nvPr>
        </p:nvGraphicFramePr>
        <p:xfrm>
          <a:off x="533400" y="1955247"/>
          <a:ext cx="6675120" cy="7016496"/>
        </p:xfrm>
        <a:graphic>
          <a:graphicData uri="http://schemas.openxmlformats.org/drawingml/2006/table">
            <a:tbl>
              <a:tblPr>
                <a:tableStyleId>{5C22544A-7EE6-4342-B048-85BDC9FD1C3A}</a:tableStyleId>
              </a:tblPr>
              <a:tblGrid>
                <a:gridCol w="549812">
                  <a:extLst>
                    <a:ext uri="{9D8B030D-6E8A-4147-A177-3AD203B41FA5}">
                      <a16:colId xmlns:a16="http://schemas.microsoft.com/office/drawing/2014/main" val="20000"/>
                    </a:ext>
                  </a:extLst>
                </a:gridCol>
                <a:gridCol w="3108960">
                  <a:extLst>
                    <a:ext uri="{9D8B030D-6E8A-4147-A177-3AD203B41FA5}">
                      <a16:colId xmlns:a16="http://schemas.microsoft.com/office/drawing/2014/main" val="20002"/>
                    </a:ext>
                  </a:extLst>
                </a:gridCol>
                <a:gridCol w="3016348">
                  <a:extLst>
                    <a:ext uri="{9D8B030D-6E8A-4147-A177-3AD203B41FA5}">
                      <a16:colId xmlns:a16="http://schemas.microsoft.com/office/drawing/2014/main" val="20001"/>
                    </a:ext>
                  </a:extLst>
                </a:gridCol>
              </a:tblGrid>
              <a:tr h="0">
                <a:tc>
                  <a:txBody>
                    <a:bodyPr/>
                    <a:lstStyle/>
                    <a:p>
                      <a:pPr marL="0" indent="0" algn="ctr">
                        <a:spcAft>
                          <a:spcPts val="300"/>
                        </a:spcAft>
                      </a:pPr>
                      <a:r>
                        <a:rPr lang="en-US" sz="1000" b="1" dirty="0">
                          <a:solidFill>
                            <a:srgbClr val="FFFFFF"/>
                          </a:solidFill>
                          <a:latin typeface="Arial" panose="020B0604020202020204" pitchFamily="34" charset="0"/>
                          <a:cs typeface="Arial" panose="020B0604020202020204" pitchFamily="34" charset="0"/>
                        </a:rPr>
                        <a:t>PAGE</a:t>
                      </a:r>
                      <a:br>
                        <a:rPr lang="en-US" sz="1000" b="1" dirty="0">
                          <a:solidFill>
                            <a:srgbClr val="FFFFFF"/>
                          </a:solidFill>
                          <a:latin typeface="Arial" panose="020B0604020202020204" pitchFamily="34" charset="0"/>
                          <a:cs typeface="Arial" panose="020B0604020202020204" pitchFamily="34" charset="0"/>
                        </a:rPr>
                      </a:br>
                      <a:r>
                        <a:rPr lang="en-US" sz="1000" b="1" dirty="0">
                          <a:solidFill>
                            <a:srgbClr val="FFFFFF"/>
                          </a:solidFill>
                          <a:latin typeface="Arial" panose="020B0604020202020204" pitchFamily="34" charset="0"/>
                          <a:cs typeface="Arial" panose="020B0604020202020204" pitchFamily="34" charset="0"/>
                        </a:rPr>
                        <a:t>#</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indent="0">
                        <a:spcAft>
                          <a:spcPts val="300"/>
                        </a:spcAft>
                      </a:pPr>
                      <a:r>
                        <a:rPr lang="en-US" sz="1000" b="1" dirty="0">
                          <a:solidFill>
                            <a:srgbClr val="FFFFFF"/>
                          </a:solidFill>
                          <a:latin typeface="Arial" panose="020B0604020202020204" pitchFamily="34" charset="0"/>
                          <a:cs typeface="Arial" panose="020B0604020202020204" pitchFamily="34" charset="0"/>
                        </a:rPr>
                        <a:t>TITLE OF DOCUMENT</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1000" b="1" dirty="0">
                          <a:solidFill>
                            <a:srgbClr val="FFFFFF"/>
                          </a:solidFill>
                          <a:latin typeface="Arial" panose="020B0604020202020204" pitchFamily="34" charset="0"/>
                          <a:cs typeface="Arial" panose="020B0604020202020204" pitchFamily="34" charset="0"/>
                        </a:rPr>
                        <a:t>LINK</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extLst>
                  <a:ext uri="{0D108BD9-81ED-4DB2-BD59-A6C34878D82A}">
                    <a16:rowId xmlns:a16="http://schemas.microsoft.com/office/drawing/2014/main" val="10002"/>
                  </a:ext>
                </a:extLst>
              </a:tr>
              <a:tr h="0">
                <a:tc>
                  <a:txBody>
                    <a:bodyPr/>
                    <a:lstStyle/>
                    <a:p>
                      <a:pPr marL="0" indent="0" algn="ctr">
                        <a:spcAft>
                          <a:spcPts val="300"/>
                        </a:spcAft>
                      </a:pPr>
                      <a:r>
                        <a:rPr lang="en-US" sz="900" b="0" dirty="0">
                          <a:solidFill>
                            <a:srgbClr val="FFFFFF"/>
                          </a:solidFill>
                          <a:latin typeface="Arial" panose="020B0604020202020204" pitchFamily="34" charset="0"/>
                          <a:cs typeface="Arial" panose="020B0604020202020204" pitchFamily="34" charset="0"/>
                        </a:rPr>
                        <a:t>32</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indent="0">
                        <a:spcAft>
                          <a:spcPts val="300"/>
                        </a:spcAft>
                      </a:pPr>
                      <a:r>
                        <a:rPr lang="en-US" sz="900" b="0" dirty="0">
                          <a:solidFill>
                            <a:schemeClr val="tx1"/>
                          </a:solidFill>
                          <a:latin typeface="Arial" panose="020B0604020202020204" pitchFamily="34" charset="0"/>
                          <a:cs typeface="Arial" panose="020B0604020202020204" pitchFamily="34" charset="0"/>
                        </a:rPr>
                        <a:t>FEMA P-936, </a:t>
                      </a:r>
                      <a:r>
                        <a:rPr lang="en-US" sz="900" b="0" i="1" dirty="0" err="1">
                          <a:solidFill>
                            <a:schemeClr val="tx1"/>
                          </a:solidFill>
                          <a:latin typeface="Arial" panose="020B0604020202020204" pitchFamily="34" charset="0"/>
                          <a:cs typeface="Arial" panose="020B0604020202020204" pitchFamily="34" charset="0"/>
                        </a:rPr>
                        <a:t>Floodproofing</a:t>
                      </a:r>
                      <a:r>
                        <a:rPr lang="en-US" sz="900" b="0" i="1" dirty="0">
                          <a:solidFill>
                            <a:schemeClr val="tx1"/>
                          </a:solidFill>
                          <a:latin typeface="Arial" panose="020B0604020202020204" pitchFamily="34" charset="0"/>
                          <a:cs typeface="Arial" panose="020B0604020202020204" pitchFamily="34" charset="0"/>
                        </a:rPr>
                        <a:t> Non-Residential Buildings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900" b="0" dirty="0">
                          <a:solidFill>
                            <a:schemeClr val="tx1"/>
                          </a:solidFill>
                          <a:latin typeface="Arial" panose="020B0604020202020204" pitchFamily="34" charset="0"/>
                          <a:cs typeface="Arial" panose="020B0604020202020204" pitchFamily="34" charset="0"/>
                        </a:rPr>
                        <a:t>http://www.fema.gov/media-library/assets/ documents/34270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1"/>
                  </a:ext>
                </a:extLst>
              </a:tr>
              <a:tr h="0">
                <a:tc>
                  <a:txBody>
                    <a:bodyPr/>
                    <a:lstStyle/>
                    <a:p>
                      <a:pPr marL="0" indent="0" algn="ctr">
                        <a:spcAft>
                          <a:spcPts val="300"/>
                        </a:spcAft>
                      </a:pPr>
                      <a:r>
                        <a:rPr lang="en-US" sz="900" b="0" dirty="0">
                          <a:solidFill>
                            <a:srgbClr val="FFFFFF"/>
                          </a:solidFill>
                          <a:latin typeface="Arial" panose="020B0604020202020204" pitchFamily="34" charset="0"/>
                          <a:cs typeface="Arial" panose="020B0604020202020204" pitchFamily="34" charset="0"/>
                        </a:rPr>
                        <a:t>32</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indent="0">
                        <a:spcAft>
                          <a:spcPts val="300"/>
                        </a:spcAft>
                      </a:pPr>
                      <a:r>
                        <a:rPr lang="en-US" sz="900" b="0" dirty="0">
                          <a:solidFill>
                            <a:schemeClr val="tx1"/>
                          </a:solidFill>
                          <a:latin typeface="Arial" panose="020B0604020202020204" pitchFamily="34" charset="0"/>
                          <a:cs typeface="Arial" panose="020B0604020202020204" pitchFamily="34" charset="0"/>
                        </a:rPr>
                        <a:t>FEMA P-259, </a:t>
                      </a:r>
                      <a:r>
                        <a:rPr lang="en-US" sz="900" b="0" i="1" dirty="0">
                          <a:solidFill>
                            <a:schemeClr val="tx1"/>
                          </a:solidFill>
                          <a:latin typeface="Arial" panose="020B0604020202020204" pitchFamily="34" charset="0"/>
                          <a:cs typeface="Arial" panose="020B0604020202020204" pitchFamily="34" charset="0"/>
                        </a:rPr>
                        <a:t>Engineering Principles and Practices for Retrofitting Flood-Prone Residential Structures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900" b="0" dirty="0">
                          <a:solidFill>
                            <a:schemeClr val="tx1"/>
                          </a:solidFill>
                          <a:latin typeface="Arial" panose="020B0604020202020204" pitchFamily="34" charset="0"/>
                          <a:cs typeface="Arial" panose="020B0604020202020204" pitchFamily="34" charset="0"/>
                        </a:rPr>
                        <a:t>http://www.fema.gov/media-library/assets/ documents/3001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3"/>
                  </a:ext>
                </a:extLst>
              </a:tr>
              <a:tr h="0">
                <a:tc>
                  <a:txBody>
                    <a:bodyPr/>
                    <a:lstStyle/>
                    <a:p>
                      <a:pPr marL="0" indent="0" algn="ctr">
                        <a:spcAft>
                          <a:spcPts val="300"/>
                        </a:spcAft>
                      </a:pPr>
                      <a:r>
                        <a:rPr lang="en-US" sz="900" b="0" dirty="0">
                          <a:solidFill>
                            <a:srgbClr val="FFFFFF"/>
                          </a:solidFill>
                          <a:latin typeface="Arial" panose="020B0604020202020204" pitchFamily="34" charset="0"/>
                          <a:cs typeface="Arial" panose="020B0604020202020204" pitchFamily="34" charset="0"/>
                        </a:rPr>
                        <a:t>33</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indent="0">
                        <a:spcAft>
                          <a:spcPts val="300"/>
                        </a:spcAft>
                      </a:pPr>
                      <a:r>
                        <a:rPr lang="en-US" sz="900" b="0" dirty="0">
                          <a:solidFill>
                            <a:schemeClr val="tx1"/>
                          </a:solidFill>
                          <a:latin typeface="Arial" panose="020B0604020202020204" pitchFamily="34" charset="0"/>
                          <a:cs typeface="Arial" panose="020B0604020202020204" pitchFamily="34" charset="0"/>
                        </a:rPr>
                        <a:t>FEMA P-936, </a:t>
                      </a:r>
                      <a:r>
                        <a:rPr lang="en-US" sz="900" b="0" i="1" dirty="0" err="1">
                          <a:solidFill>
                            <a:schemeClr val="tx1"/>
                          </a:solidFill>
                          <a:latin typeface="Arial" panose="020B0604020202020204" pitchFamily="34" charset="0"/>
                          <a:cs typeface="Arial" panose="020B0604020202020204" pitchFamily="34" charset="0"/>
                        </a:rPr>
                        <a:t>Floodproofing</a:t>
                      </a:r>
                      <a:r>
                        <a:rPr lang="en-US" sz="900" b="0" i="1" dirty="0">
                          <a:solidFill>
                            <a:schemeClr val="tx1"/>
                          </a:solidFill>
                          <a:latin typeface="Arial" panose="020B0604020202020204" pitchFamily="34" charset="0"/>
                          <a:cs typeface="Arial" panose="020B0604020202020204" pitchFamily="34" charset="0"/>
                        </a:rPr>
                        <a:t> </a:t>
                      </a:r>
                      <a:r>
                        <a:rPr lang="en-US" sz="900" b="0" i="1">
                          <a:solidFill>
                            <a:schemeClr val="tx1"/>
                          </a:solidFill>
                          <a:latin typeface="Arial" panose="020B0604020202020204" pitchFamily="34" charset="0"/>
                          <a:cs typeface="Arial" panose="020B0604020202020204" pitchFamily="34" charset="0"/>
                        </a:rPr>
                        <a:t>Non-Residential Buildings</a:t>
                      </a:r>
                      <a:endParaRPr lang="en-US" sz="900" b="0" i="1"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457200" rtl="0" eaLnBrk="1" fontAlgn="auto" latinLnBrk="0" hangingPunct="1">
                        <a:lnSpc>
                          <a:spcPct val="100000"/>
                        </a:lnSpc>
                        <a:spcBef>
                          <a:spcPts val="0"/>
                        </a:spcBef>
                        <a:spcAft>
                          <a:spcPts val="300"/>
                        </a:spcAft>
                        <a:buClrTx/>
                        <a:buSzTx/>
                        <a:buFontTx/>
                        <a:buNone/>
                        <a:tabLst/>
                        <a:defRPr/>
                      </a:pPr>
                      <a:r>
                        <a:rPr lang="en-US" sz="900" b="0">
                          <a:solidFill>
                            <a:schemeClr val="tx1"/>
                          </a:solidFill>
                          <a:latin typeface="Arial" panose="020B0604020202020204" pitchFamily="34" charset="0"/>
                          <a:cs typeface="Arial" panose="020B0604020202020204" pitchFamily="34" charset="0"/>
                        </a:rPr>
                        <a:t>http://www.fema.gov/media-library/assets/ documents/34270 </a:t>
                      </a:r>
                      <a:endParaRPr lang="en-US" sz="9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4"/>
                  </a:ext>
                </a:extLst>
              </a:tr>
              <a:tr h="0">
                <a:tc>
                  <a:txBody>
                    <a:bodyPr/>
                    <a:lstStyle/>
                    <a:p>
                      <a:pPr marL="0" indent="0" algn="ctr">
                        <a:spcAft>
                          <a:spcPts val="300"/>
                        </a:spcAft>
                      </a:pPr>
                      <a:r>
                        <a:rPr lang="en-US" sz="900" b="0" dirty="0">
                          <a:solidFill>
                            <a:srgbClr val="FFFFFF"/>
                          </a:solidFill>
                          <a:latin typeface="Arial" panose="020B0604020202020204" pitchFamily="34" charset="0"/>
                          <a:cs typeface="Arial" panose="020B0604020202020204" pitchFamily="34" charset="0"/>
                        </a:rPr>
                        <a:t>33</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indent="0">
                        <a:spcAft>
                          <a:spcPts val="300"/>
                        </a:spcAft>
                      </a:pPr>
                      <a:r>
                        <a:rPr lang="en-US" sz="900" b="0" i="1" dirty="0">
                          <a:solidFill>
                            <a:schemeClr val="tx1"/>
                          </a:solidFill>
                          <a:latin typeface="Arial" panose="020B0604020202020204" pitchFamily="34" charset="0"/>
                          <a:cs typeface="Arial" panose="020B0604020202020204" pitchFamily="34" charset="0"/>
                        </a:rPr>
                        <a:t>Emergency Response Plan</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457200" rtl="0" eaLnBrk="1" fontAlgn="auto" latinLnBrk="0" hangingPunct="1">
                        <a:lnSpc>
                          <a:spcPct val="100000"/>
                        </a:lnSpc>
                        <a:spcBef>
                          <a:spcPts val="0"/>
                        </a:spcBef>
                        <a:spcAft>
                          <a:spcPts val="300"/>
                        </a:spcAft>
                        <a:buClrTx/>
                        <a:buSzTx/>
                        <a:buFontTx/>
                        <a:buNone/>
                        <a:tabLst/>
                        <a:defRPr/>
                      </a:pPr>
                      <a:r>
                        <a:rPr lang="en-US" sz="900" b="0" dirty="0">
                          <a:solidFill>
                            <a:schemeClr val="tx1"/>
                          </a:solidFill>
                          <a:latin typeface="Arial" panose="020B0604020202020204" pitchFamily="34" charset="0"/>
                          <a:cs typeface="Arial" panose="020B0604020202020204" pitchFamily="34" charset="0"/>
                        </a:rPr>
                        <a:t>https://www.ready.gov/business/implementation/ emergency</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5"/>
                  </a:ext>
                </a:extLst>
              </a:tr>
              <a:tr h="0">
                <a:tc>
                  <a:txBody>
                    <a:bodyPr/>
                    <a:lstStyle/>
                    <a:p>
                      <a:pPr marL="0" indent="0" algn="ctr">
                        <a:spcAft>
                          <a:spcPts val="300"/>
                        </a:spcAft>
                      </a:pPr>
                      <a:r>
                        <a:rPr lang="en-US" sz="900" b="0" dirty="0">
                          <a:solidFill>
                            <a:srgbClr val="FFFFFF"/>
                          </a:solidFill>
                          <a:latin typeface="Arial" panose="020B0604020202020204" pitchFamily="34" charset="0"/>
                          <a:cs typeface="Arial" panose="020B0604020202020204" pitchFamily="34" charset="0"/>
                        </a:rPr>
                        <a:t>34</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indent="0">
                        <a:spcAft>
                          <a:spcPts val="300"/>
                        </a:spcAft>
                      </a:pPr>
                      <a:r>
                        <a:rPr lang="en-US" sz="900" b="0" dirty="0">
                          <a:solidFill>
                            <a:schemeClr val="tx1"/>
                          </a:solidFill>
                          <a:latin typeface="Arial" panose="020B0604020202020204" pitchFamily="34" charset="0"/>
                          <a:cs typeface="Arial" panose="020B0604020202020204" pitchFamily="34" charset="0"/>
                        </a:rPr>
                        <a:t>FEMA P-424, </a:t>
                      </a:r>
                      <a:r>
                        <a:rPr lang="en-US" sz="900" b="0" i="1" dirty="0">
                          <a:solidFill>
                            <a:schemeClr val="tx1"/>
                          </a:solidFill>
                          <a:latin typeface="Arial" panose="020B0604020202020204" pitchFamily="34" charset="0"/>
                          <a:cs typeface="Arial" panose="020B0604020202020204" pitchFamily="34" charset="0"/>
                        </a:rPr>
                        <a:t>Design Guide for Improving School Safety in Earthquakes, Floods, and High Winds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457200" rtl="0" eaLnBrk="1" fontAlgn="auto" latinLnBrk="0" hangingPunct="1">
                        <a:lnSpc>
                          <a:spcPct val="100000"/>
                        </a:lnSpc>
                        <a:spcBef>
                          <a:spcPts val="0"/>
                        </a:spcBef>
                        <a:spcAft>
                          <a:spcPts val="300"/>
                        </a:spcAft>
                        <a:buClrTx/>
                        <a:buSzTx/>
                        <a:buFontTx/>
                        <a:buNone/>
                        <a:tabLst/>
                        <a:defRPr/>
                      </a:pPr>
                      <a:r>
                        <a:rPr lang="en-US" sz="900" b="0" dirty="0">
                          <a:solidFill>
                            <a:schemeClr val="tx1"/>
                          </a:solidFill>
                          <a:latin typeface="Arial" panose="020B0604020202020204" pitchFamily="34" charset="0"/>
                          <a:cs typeface="Arial" panose="020B0604020202020204" pitchFamily="34" charset="0"/>
                        </a:rPr>
                        <a:t>https://www.fema.gov/media-library/assets/ documents/5264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6"/>
                  </a:ext>
                </a:extLst>
              </a:tr>
              <a:tr h="0">
                <a:tc>
                  <a:txBody>
                    <a:bodyPr/>
                    <a:lstStyle/>
                    <a:p>
                      <a:pPr marL="0" indent="0" algn="ctr">
                        <a:spcAft>
                          <a:spcPts val="300"/>
                        </a:spcAft>
                      </a:pPr>
                      <a:r>
                        <a:rPr lang="en-US" sz="900" b="0" dirty="0">
                          <a:solidFill>
                            <a:srgbClr val="FFFFFF"/>
                          </a:solidFill>
                          <a:latin typeface="Arial" panose="020B0604020202020204" pitchFamily="34" charset="0"/>
                          <a:cs typeface="Arial" panose="020B0604020202020204" pitchFamily="34" charset="0"/>
                        </a:rPr>
                        <a:t>34</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marR="0" lvl="0" indent="0" algn="l" defTabSz="457200" rtl="0" eaLnBrk="1" fontAlgn="auto" latinLnBrk="0" hangingPunct="1">
                        <a:lnSpc>
                          <a:spcPct val="100000"/>
                        </a:lnSpc>
                        <a:spcBef>
                          <a:spcPts val="0"/>
                        </a:spcBef>
                        <a:spcAft>
                          <a:spcPts val="300"/>
                        </a:spcAft>
                        <a:buClrTx/>
                        <a:buSzTx/>
                        <a:buFontTx/>
                        <a:buNone/>
                        <a:tabLst/>
                        <a:defRPr/>
                      </a:pPr>
                      <a:r>
                        <a:rPr lang="en-US" sz="900" b="0" dirty="0">
                          <a:solidFill>
                            <a:schemeClr val="tx1"/>
                          </a:solidFill>
                          <a:latin typeface="Arial" panose="020B0604020202020204" pitchFamily="34" charset="0"/>
                          <a:cs typeface="Arial" panose="020B0604020202020204" pitchFamily="34" charset="0"/>
                        </a:rPr>
                        <a:t>FEMA P-259, </a:t>
                      </a:r>
                      <a:r>
                        <a:rPr lang="en-US" sz="900" b="0" i="1" dirty="0">
                          <a:solidFill>
                            <a:schemeClr val="tx1"/>
                          </a:solidFill>
                          <a:latin typeface="Arial" panose="020B0604020202020204" pitchFamily="34" charset="0"/>
                          <a:cs typeface="Arial" panose="020B0604020202020204" pitchFamily="34" charset="0"/>
                        </a:rPr>
                        <a:t>Engineering Principles and Practices for Retrofitting Flood-Prone </a:t>
                      </a:r>
                      <a:r>
                        <a:rPr lang="en-US" sz="900" b="0" i="1">
                          <a:solidFill>
                            <a:schemeClr val="tx1"/>
                          </a:solidFill>
                          <a:latin typeface="Arial" panose="020B0604020202020204" pitchFamily="34" charset="0"/>
                          <a:cs typeface="Arial" panose="020B0604020202020204" pitchFamily="34" charset="0"/>
                        </a:rPr>
                        <a:t>Residential Structures</a:t>
                      </a:r>
                      <a:endParaRPr lang="en-US" sz="900" b="0" i="1"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457200" rtl="0" eaLnBrk="1" fontAlgn="auto" latinLnBrk="0" hangingPunct="1">
                        <a:lnSpc>
                          <a:spcPct val="100000"/>
                        </a:lnSpc>
                        <a:spcBef>
                          <a:spcPts val="0"/>
                        </a:spcBef>
                        <a:spcAft>
                          <a:spcPts val="300"/>
                        </a:spcAft>
                        <a:buClrTx/>
                        <a:buSzTx/>
                        <a:buFontTx/>
                        <a:buNone/>
                        <a:tabLst/>
                        <a:defRPr/>
                      </a:pPr>
                      <a:r>
                        <a:rPr lang="en-US" sz="900" b="0">
                          <a:solidFill>
                            <a:schemeClr val="tx1"/>
                          </a:solidFill>
                          <a:latin typeface="Arial" panose="020B0604020202020204" pitchFamily="34" charset="0"/>
                          <a:cs typeface="Arial" panose="020B0604020202020204" pitchFamily="34" charset="0"/>
                        </a:rPr>
                        <a:t>http://www.fema.gov/media-library/assets/ documents/3001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7"/>
                  </a:ext>
                </a:extLst>
              </a:tr>
              <a:tr h="0">
                <a:tc>
                  <a:txBody>
                    <a:bodyPr/>
                    <a:lstStyle/>
                    <a:p>
                      <a:pPr marL="0" indent="0" algn="ctr">
                        <a:spcAft>
                          <a:spcPts val="300"/>
                        </a:spcAft>
                      </a:pPr>
                      <a:r>
                        <a:rPr lang="en-US" sz="900" b="0" dirty="0">
                          <a:solidFill>
                            <a:srgbClr val="FFFFFF"/>
                          </a:solidFill>
                          <a:latin typeface="Arial" panose="020B0604020202020204" pitchFamily="34" charset="0"/>
                          <a:cs typeface="Arial" panose="020B0604020202020204" pitchFamily="34" charset="0"/>
                        </a:rPr>
                        <a:t>34</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marR="0" lvl="0" indent="0" algn="l" defTabSz="457200" rtl="0" eaLnBrk="1" fontAlgn="auto" latinLnBrk="0" hangingPunct="1">
                        <a:lnSpc>
                          <a:spcPct val="100000"/>
                        </a:lnSpc>
                        <a:spcBef>
                          <a:spcPts val="0"/>
                        </a:spcBef>
                        <a:spcAft>
                          <a:spcPts val="300"/>
                        </a:spcAft>
                        <a:buClrTx/>
                        <a:buSzTx/>
                        <a:buFontTx/>
                        <a:buNone/>
                        <a:tabLst/>
                        <a:defRPr/>
                      </a:pPr>
                      <a:r>
                        <a:rPr lang="en-US" sz="900" b="0" i="0" u="none" dirty="0">
                          <a:solidFill>
                            <a:schemeClr val="tx1"/>
                          </a:solidFill>
                          <a:latin typeface="Arial" panose="020B0604020202020204" pitchFamily="34" charset="0"/>
                          <a:cs typeface="Arial" panose="020B0604020202020204" pitchFamily="34" charset="0"/>
                        </a:rPr>
                        <a:t>FEMA P-936, </a:t>
                      </a:r>
                      <a:r>
                        <a:rPr lang="en-US" sz="900" b="0" i="1" u="none" dirty="0" err="1">
                          <a:solidFill>
                            <a:schemeClr val="tx1"/>
                          </a:solidFill>
                          <a:latin typeface="Arial" panose="020B0604020202020204" pitchFamily="34" charset="0"/>
                          <a:cs typeface="Arial" panose="020B0604020202020204" pitchFamily="34" charset="0"/>
                        </a:rPr>
                        <a:t>Floodproofing</a:t>
                      </a:r>
                      <a:r>
                        <a:rPr lang="en-US" sz="900" b="0" i="1" u="none" dirty="0">
                          <a:solidFill>
                            <a:schemeClr val="tx1"/>
                          </a:solidFill>
                          <a:latin typeface="Arial" panose="020B0604020202020204" pitchFamily="34" charset="0"/>
                          <a:cs typeface="Arial" panose="020B0604020202020204" pitchFamily="34" charset="0"/>
                        </a:rPr>
                        <a:t> Non-Residential Buildings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457200" rtl="0" eaLnBrk="1" fontAlgn="auto" latinLnBrk="0" hangingPunct="1">
                        <a:lnSpc>
                          <a:spcPct val="100000"/>
                        </a:lnSpc>
                        <a:spcBef>
                          <a:spcPts val="0"/>
                        </a:spcBef>
                        <a:spcAft>
                          <a:spcPts val="300"/>
                        </a:spcAft>
                        <a:buClrTx/>
                        <a:buSzTx/>
                        <a:buFontTx/>
                        <a:buNone/>
                        <a:tabLst/>
                        <a:defRPr/>
                      </a:pPr>
                      <a:r>
                        <a:rPr lang="en-US" sz="900" b="0" i="0" u="none" dirty="0">
                          <a:solidFill>
                            <a:schemeClr val="tx1"/>
                          </a:solidFill>
                          <a:latin typeface="Arial" panose="020B0604020202020204" pitchFamily="34" charset="0"/>
                          <a:cs typeface="Arial" panose="020B0604020202020204" pitchFamily="34" charset="0"/>
                        </a:rPr>
                        <a:t>http://www.fema.gov/media-library/assets/ documents/34270 32 32</a:t>
                      </a:r>
                      <a:endParaRPr lang="en-US" sz="9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8"/>
                  </a:ext>
                </a:extLst>
              </a:tr>
              <a:tr h="0">
                <a:tc>
                  <a:txBody>
                    <a:bodyPr/>
                    <a:lstStyle/>
                    <a:p>
                      <a:pPr marL="0" indent="0" algn="ctr">
                        <a:spcAft>
                          <a:spcPts val="300"/>
                        </a:spcAft>
                      </a:pPr>
                      <a:r>
                        <a:rPr lang="en-US" sz="900" b="0" dirty="0">
                          <a:solidFill>
                            <a:srgbClr val="FFFFFF"/>
                          </a:solidFill>
                          <a:latin typeface="Arial" panose="020B0604020202020204" pitchFamily="34" charset="0"/>
                          <a:cs typeface="Arial" panose="020B0604020202020204" pitchFamily="34" charset="0"/>
                        </a:rPr>
                        <a:t>35</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marR="0" lvl="0" indent="0" algn="l" defTabSz="457200" rtl="0" eaLnBrk="1" fontAlgn="auto" latinLnBrk="0" hangingPunct="1">
                        <a:lnSpc>
                          <a:spcPct val="100000"/>
                        </a:lnSpc>
                        <a:spcBef>
                          <a:spcPts val="0"/>
                        </a:spcBef>
                        <a:spcAft>
                          <a:spcPts val="300"/>
                        </a:spcAft>
                        <a:buClrTx/>
                        <a:buSzTx/>
                        <a:buFontTx/>
                        <a:buNone/>
                        <a:tabLst/>
                        <a:defRPr/>
                      </a:pPr>
                      <a:r>
                        <a:rPr lang="en-US" sz="900" b="0" i="0" u="none" dirty="0">
                          <a:solidFill>
                            <a:schemeClr val="tx1"/>
                          </a:solidFill>
                          <a:latin typeface="Arial" panose="020B0604020202020204" pitchFamily="34" charset="0"/>
                          <a:cs typeface="Arial" panose="020B0604020202020204" pitchFamily="34" charset="0"/>
                        </a:rPr>
                        <a:t>FEMA. </a:t>
                      </a:r>
                      <a:r>
                        <a:rPr lang="en-US" sz="900" b="0" i="1" u="none" dirty="0">
                          <a:solidFill>
                            <a:schemeClr val="tx1"/>
                          </a:solidFill>
                          <a:latin typeface="Arial" panose="020B0604020202020204" pitchFamily="34" charset="0"/>
                          <a:cs typeface="Arial" panose="020B0604020202020204" pitchFamily="34" charset="0"/>
                        </a:rPr>
                        <a:t>How to Prepare for a Hurricane. </a:t>
                      </a:r>
                      <a:r>
                        <a:rPr lang="en-US" sz="900" b="0" i="0" u="none" dirty="0">
                          <a:solidFill>
                            <a:schemeClr val="tx1"/>
                          </a:solidFill>
                          <a:latin typeface="Arial" panose="020B0604020202020204" pitchFamily="34" charset="0"/>
                          <a:cs typeface="Arial" panose="020B0604020202020204" pitchFamily="34" charset="0"/>
                        </a:rPr>
                        <a:t>America’s PrepareAthon! </a:t>
                      </a:r>
                      <a:endParaRPr lang="en-US" sz="900" b="0" i="1"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457200" rtl="0" eaLnBrk="1" fontAlgn="auto" latinLnBrk="0" hangingPunct="1">
                        <a:lnSpc>
                          <a:spcPct val="100000"/>
                        </a:lnSpc>
                        <a:spcBef>
                          <a:spcPts val="0"/>
                        </a:spcBef>
                        <a:spcAft>
                          <a:spcPts val="300"/>
                        </a:spcAft>
                        <a:buClrTx/>
                        <a:buSzTx/>
                        <a:buFontTx/>
                        <a:buNone/>
                        <a:tabLst/>
                        <a:defRPr/>
                      </a:pPr>
                      <a:r>
                        <a:rPr lang="en-US" sz="900" b="0" i="0" u="none" dirty="0">
                          <a:solidFill>
                            <a:schemeClr val="tx1"/>
                          </a:solidFill>
                          <a:latin typeface="Arial" panose="020B0604020202020204" pitchFamily="34" charset="0"/>
                          <a:cs typeface="Arial" panose="020B0604020202020204" pitchFamily="34" charset="0"/>
                        </a:rPr>
                        <a:t>http://www.fema.gov/media-library/assets/ documents/98105</a:t>
                      </a:r>
                      <a:endParaRPr lang="en-US" sz="9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9"/>
                  </a:ext>
                </a:extLst>
              </a:tr>
              <a:tr h="0">
                <a:tc>
                  <a:txBody>
                    <a:bodyPr/>
                    <a:lstStyle/>
                    <a:p>
                      <a:pPr marL="0" indent="0" algn="ctr">
                        <a:spcAft>
                          <a:spcPts val="300"/>
                        </a:spcAft>
                      </a:pPr>
                      <a:r>
                        <a:rPr lang="en-US" sz="900" b="0" dirty="0">
                          <a:solidFill>
                            <a:srgbClr val="FFFFFF"/>
                          </a:solidFill>
                          <a:latin typeface="Arial" panose="020B0604020202020204" pitchFamily="34" charset="0"/>
                          <a:cs typeface="Arial" panose="020B0604020202020204" pitchFamily="34" charset="0"/>
                        </a:rPr>
                        <a:t>35</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marR="0" lvl="0" indent="0" algn="l" defTabSz="457200" rtl="0" eaLnBrk="1" fontAlgn="auto" latinLnBrk="0" hangingPunct="1">
                        <a:lnSpc>
                          <a:spcPct val="100000"/>
                        </a:lnSpc>
                        <a:spcBef>
                          <a:spcPts val="0"/>
                        </a:spcBef>
                        <a:spcAft>
                          <a:spcPts val="300"/>
                        </a:spcAft>
                        <a:buClrTx/>
                        <a:buSzTx/>
                        <a:buFontTx/>
                        <a:buNone/>
                        <a:tabLst/>
                        <a:defRPr/>
                      </a:pPr>
                      <a:r>
                        <a:rPr lang="en-US" sz="900" b="0" i="0" u="none" dirty="0">
                          <a:solidFill>
                            <a:schemeClr val="tx1"/>
                          </a:solidFill>
                          <a:latin typeface="Arial" panose="020B0604020202020204" pitchFamily="34" charset="0"/>
                          <a:cs typeface="Arial" panose="020B0604020202020204" pitchFamily="34" charset="0"/>
                        </a:rPr>
                        <a:t>FEMA P-424, </a:t>
                      </a:r>
                      <a:r>
                        <a:rPr lang="en-US" sz="900" b="0" i="1" u="none" dirty="0">
                          <a:solidFill>
                            <a:schemeClr val="tx1"/>
                          </a:solidFill>
                          <a:latin typeface="Arial" panose="020B0604020202020204" pitchFamily="34" charset="0"/>
                          <a:cs typeface="Arial" panose="020B0604020202020204" pitchFamily="34" charset="0"/>
                        </a:rPr>
                        <a:t>Design Guide for Improving School Safety in Earthquakes, Floods, and High Winds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457200" rtl="0" eaLnBrk="1" fontAlgn="auto" latinLnBrk="0" hangingPunct="1">
                        <a:lnSpc>
                          <a:spcPct val="100000"/>
                        </a:lnSpc>
                        <a:spcBef>
                          <a:spcPts val="0"/>
                        </a:spcBef>
                        <a:spcAft>
                          <a:spcPts val="300"/>
                        </a:spcAft>
                        <a:buClrTx/>
                        <a:buSzTx/>
                        <a:buFontTx/>
                        <a:buNone/>
                        <a:tabLst/>
                        <a:defRPr/>
                      </a:pPr>
                      <a:r>
                        <a:rPr lang="en-US" sz="900" b="0" i="0" u="none" dirty="0">
                          <a:solidFill>
                            <a:schemeClr val="tx1"/>
                          </a:solidFill>
                          <a:latin typeface="Arial" panose="020B0604020202020204" pitchFamily="34" charset="0"/>
                          <a:cs typeface="Arial" panose="020B0604020202020204" pitchFamily="34" charset="0"/>
                        </a:rPr>
                        <a:t>https://www.fema.gov/media-library/assets/ documents/5264 </a:t>
                      </a:r>
                      <a:endParaRPr lang="en-US" sz="900" b="0" i="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10"/>
                  </a:ext>
                </a:extLst>
              </a:tr>
              <a:tr h="0">
                <a:tc>
                  <a:txBody>
                    <a:bodyPr/>
                    <a:lstStyle/>
                    <a:p>
                      <a:pPr marL="0" indent="0" algn="ctr">
                        <a:spcAft>
                          <a:spcPts val="300"/>
                        </a:spcAft>
                      </a:pPr>
                      <a:r>
                        <a:rPr lang="en-US" sz="900" b="0" dirty="0">
                          <a:solidFill>
                            <a:srgbClr val="FFFFFF"/>
                          </a:solidFill>
                          <a:latin typeface="Arial" panose="020B0604020202020204" pitchFamily="34" charset="0"/>
                          <a:cs typeface="Arial" panose="020B0604020202020204" pitchFamily="34" charset="0"/>
                        </a:rPr>
                        <a:t>35</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indent="0">
                        <a:spcAft>
                          <a:spcPts val="300"/>
                        </a:spcAft>
                      </a:pPr>
                      <a:r>
                        <a:rPr lang="en-US" sz="900" b="0" i="1" dirty="0">
                          <a:solidFill>
                            <a:schemeClr val="tx1"/>
                          </a:solidFill>
                          <a:latin typeface="Arial" panose="020B0604020202020204" pitchFamily="34" charset="0"/>
                          <a:cs typeface="Arial" panose="020B0604020202020204" pitchFamily="34" charset="0"/>
                        </a:rPr>
                        <a:t>Secure Built-Up and Single-Ply Roofs: Protecting Your Property from High Winds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457200" rtl="0" eaLnBrk="1" fontAlgn="auto" latinLnBrk="0" hangingPunct="1">
                        <a:lnSpc>
                          <a:spcPct val="100000"/>
                        </a:lnSpc>
                        <a:spcBef>
                          <a:spcPts val="0"/>
                        </a:spcBef>
                        <a:spcAft>
                          <a:spcPts val="300"/>
                        </a:spcAft>
                        <a:buClrTx/>
                        <a:buSzTx/>
                        <a:buFontTx/>
                        <a:buNone/>
                        <a:tabLst/>
                        <a:defRPr/>
                      </a:pPr>
                      <a:r>
                        <a:rPr lang="en-US" sz="900" b="0" dirty="0">
                          <a:solidFill>
                            <a:schemeClr val="tx1"/>
                          </a:solidFill>
                          <a:latin typeface="Arial" panose="020B0604020202020204" pitchFamily="34" charset="0"/>
                          <a:cs typeface="Arial" panose="020B0604020202020204" pitchFamily="34" charset="0"/>
                        </a:rPr>
                        <a:t>https://www.fema.gov/media-library/assets/ documents/13270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11"/>
                  </a:ext>
                </a:extLst>
              </a:tr>
              <a:tr h="0">
                <a:tc>
                  <a:txBody>
                    <a:bodyPr/>
                    <a:lstStyle/>
                    <a:p>
                      <a:pPr marL="0" indent="0" algn="ctr">
                        <a:spcAft>
                          <a:spcPts val="300"/>
                        </a:spcAft>
                      </a:pPr>
                      <a:r>
                        <a:rPr lang="en-US" sz="900" b="0" dirty="0">
                          <a:solidFill>
                            <a:srgbClr val="FFFFFF"/>
                          </a:solidFill>
                          <a:latin typeface="Arial" panose="020B0604020202020204" pitchFamily="34" charset="0"/>
                          <a:cs typeface="Arial" panose="020B0604020202020204" pitchFamily="34" charset="0"/>
                        </a:rPr>
                        <a:t>36</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indent="0">
                        <a:spcAft>
                          <a:spcPts val="300"/>
                        </a:spcAft>
                      </a:pPr>
                      <a:r>
                        <a:rPr lang="en-US" sz="900" b="0" dirty="0">
                          <a:solidFill>
                            <a:schemeClr val="tx1"/>
                          </a:solidFill>
                          <a:latin typeface="Arial" panose="020B0604020202020204" pitchFamily="34" charset="0"/>
                          <a:cs typeface="Arial" panose="020B0604020202020204" pitchFamily="34" charset="0"/>
                        </a:rPr>
                        <a:t>FEMA P-424, </a:t>
                      </a:r>
                      <a:r>
                        <a:rPr lang="en-US" sz="900" b="0" i="1" dirty="0">
                          <a:solidFill>
                            <a:schemeClr val="tx1"/>
                          </a:solidFill>
                          <a:latin typeface="Arial" panose="020B0604020202020204" pitchFamily="34" charset="0"/>
                          <a:cs typeface="Arial" panose="020B0604020202020204" pitchFamily="34" charset="0"/>
                        </a:rPr>
                        <a:t>Design Guide for Improving School Safety in Earthquakes, Flood, and High Winds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457200" rtl="0" eaLnBrk="1" fontAlgn="auto" latinLnBrk="0" hangingPunct="1">
                        <a:lnSpc>
                          <a:spcPct val="100000"/>
                        </a:lnSpc>
                        <a:spcBef>
                          <a:spcPts val="0"/>
                        </a:spcBef>
                        <a:spcAft>
                          <a:spcPts val="300"/>
                        </a:spcAft>
                        <a:buClrTx/>
                        <a:buSzTx/>
                        <a:buFontTx/>
                        <a:buNone/>
                        <a:tabLst/>
                        <a:defRPr/>
                      </a:pPr>
                      <a:r>
                        <a:rPr lang="en-US" sz="900" b="0" dirty="0">
                          <a:solidFill>
                            <a:schemeClr val="tx1"/>
                          </a:solidFill>
                          <a:latin typeface="Arial" panose="020B0604020202020204" pitchFamily="34" charset="0"/>
                          <a:cs typeface="Arial" panose="020B0604020202020204" pitchFamily="34" charset="0"/>
                        </a:rPr>
                        <a:t>https://www.fema.gov/media-library/assets/ documents/5264</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12"/>
                  </a:ext>
                </a:extLst>
              </a:tr>
              <a:tr h="0">
                <a:tc>
                  <a:txBody>
                    <a:bodyPr/>
                    <a:lstStyle/>
                    <a:p>
                      <a:pPr marL="0" indent="0" algn="ctr">
                        <a:spcAft>
                          <a:spcPts val="300"/>
                        </a:spcAft>
                      </a:pPr>
                      <a:r>
                        <a:rPr lang="en-US" sz="900" b="0" dirty="0">
                          <a:solidFill>
                            <a:srgbClr val="FFFFFF"/>
                          </a:solidFill>
                          <a:latin typeface="Arial" panose="020B0604020202020204" pitchFamily="34" charset="0"/>
                          <a:cs typeface="Arial" panose="020B0604020202020204" pitchFamily="34" charset="0"/>
                        </a:rPr>
                        <a:t>36</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900" b="0" dirty="0">
                          <a:solidFill>
                            <a:schemeClr val="tx1"/>
                          </a:solidFill>
                          <a:latin typeface="Arial" panose="020B0604020202020204" pitchFamily="34" charset="0"/>
                          <a:cs typeface="Arial" panose="020B0604020202020204" pitchFamily="34" charset="0"/>
                        </a:rPr>
                        <a:t>FEMA P-499, </a:t>
                      </a:r>
                      <a:r>
                        <a:rPr lang="en-US" sz="900" b="0" i="1" dirty="0">
                          <a:solidFill>
                            <a:schemeClr val="tx1"/>
                          </a:solidFill>
                          <a:latin typeface="Arial" panose="020B0604020202020204" pitchFamily="34" charset="0"/>
                          <a:cs typeface="Arial" panose="020B0604020202020204" pitchFamily="34" charset="0"/>
                        </a:rPr>
                        <a:t>Home Builder’s Guide to Coastal Construction</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457200" rtl="0" eaLnBrk="1" fontAlgn="auto" latinLnBrk="0" hangingPunct="1">
                        <a:lnSpc>
                          <a:spcPct val="100000"/>
                        </a:lnSpc>
                        <a:spcBef>
                          <a:spcPts val="0"/>
                        </a:spcBef>
                        <a:spcAft>
                          <a:spcPts val="300"/>
                        </a:spcAft>
                        <a:buClrTx/>
                        <a:buSzTx/>
                        <a:buFontTx/>
                        <a:buNone/>
                        <a:tabLst/>
                        <a:defRPr/>
                      </a:pPr>
                      <a:r>
                        <a:rPr lang="en-US" sz="900" b="0" dirty="0">
                          <a:solidFill>
                            <a:schemeClr val="tx1"/>
                          </a:solidFill>
                          <a:latin typeface="Arial" panose="020B0604020202020204" pitchFamily="34" charset="0"/>
                          <a:cs typeface="Arial" panose="020B0604020202020204" pitchFamily="34" charset="0"/>
                        </a:rPr>
                        <a:t>http://www.fema.gov/media-library/assets/ documents/6131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13"/>
                  </a:ext>
                </a:extLst>
              </a:tr>
              <a:tr h="0">
                <a:tc>
                  <a:txBody>
                    <a:bodyPr/>
                    <a:lstStyle/>
                    <a:p>
                      <a:pPr marL="0" indent="0" algn="ctr">
                        <a:spcAft>
                          <a:spcPts val="300"/>
                        </a:spcAft>
                      </a:pPr>
                      <a:r>
                        <a:rPr lang="en-US" sz="900" b="0" dirty="0">
                          <a:solidFill>
                            <a:srgbClr val="FFFFFF"/>
                          </a:solidFill>
                          <a:latin typeface="Arial" panose="020B0604020202020204" pitchFamily="34" charset="0"/>
                          <a:cs typeface="Arial" panose="020B0604020202020204" pitchFamily="34" charset="0"/>
                        </a:rPr>
                        <a:t>36</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indent="0">
                        <a:spcAft>
                          <a:spcPts val="300"/>
                        </a:spcAft>
                      </a:pPr>
                      <a:r>
                        <a:rPr lang="en-US" sz="900" b="0" i="0" dirty="0">
                          <a:solidFill>
                            <a:schemeClr val="tx1"/>
                          </a:solidFill>
                          <a:latin typeface="Arial" panose="020B0604020202020204" pitchFamily="34" charset="0"/>
                          <a:cs typeface="Arial" panose="020B0604020202020204" pitchFamily="34" charset="0"/>
                        </a:rPr>
                        <a:t>FEMA P-499, </a:t>
                      </a:r>
                      <a:r>
                        <a:rPr lang="en-US" sz="900" b="0" i="1" dirty="0">
                          <a:solidFill>
                            <a:schemeClr val="tx1"/>
                          </a:solidFill>
                          <a:latin typeface="Arial" panose="020B0604020202020204" pitchFamily="34" charset="0"/>
                          <a:cs typeface="Arial" panose="020B0604020202020204" pitchFamily="34" charset="0"/>
                        </a:rPr>
                        <a:t>Home Builder’s Guide to Coastal Construction</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457200" rtl="0" eaLnBrk="1" fontAlgn="auto" latinLnBrk="0" hangingPunct="1">
                        <a:lnSpc>
                          <a:spcPct val="100000"/>
                        </a:lnSpc>
                        <a:spcBef>
                          <a:spcPts val="0"/>
                        </a:spcBef>
                        <a:spcAft>
                          <a:spcPts val="300"/>
                        </a:spcAft>
                        <a:buClrTx/>
                        <a:buSzTx/>
                        <a:buFontTx/>
                        <a:buNone/>
                        <a:tabLst/>
                        <a:defRPr/>
                      </a:pPr>
                      <a:r>
                        <a:rPr lang="en-US" sz="900" b="0" i="0" dirty="0">
                          <a:solidFill>
                            <a:schemeClr val="tx1"/>
                          </a:solidFill>
                          <a:latin typeface="Arial" panose="020B0604020202020204" pitchFamily="34" charset="0"/>
                          <a:cs typeface="Arial" panose="020B0604020202020204" pitchFamily="34" charset="0"/>
                        </a:rPr>
                        <a:t>http://www.fema.gov/media-library/assets/ documents/6131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14"/>
                  </a:ext>
                </a:extLst>
              </a:tr>
              <a:tr h="0">
                <a:tc>
                  <a:txBody>
                    <a:bodyPr/>
                    <a:lstStyle/>
                    <a:p>
                      <a:pPr marL="0" indent="0" algn="ctr">
                        <a:spcAft>
                          <a:spcPts val="300"/>
                        </a:spcAft>
                      </a:pPr>
                      <a:r>
                        <a:rPr lang="en-US" sz="900" b="0" dirty="0">
                          <a:solidFill>
                            <a:srgbClr val="FFFFFF"/>
                          </a:solidFill>
                          <a:latin typeface="Arial" panose="020B0604020202020204" pitchFamily="34" charset="0"/>
                          <a:cs typeface="Arial" panose="020B0604020202020204" pitchFamily="34" charset="0"/>
                        </a:rPr>
                        <a:t>37</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indent="0">
                        <a:spcAft>
                          <a:spcPts val="300"/>
                        </a:spcAft>
                      </a:pPr>
                      <a:r>
                        <a:rPr lang="en-US" sz="900" b="0" i="0" dirty="0">
                          <a:solidFill>
                            <a:schemeClr val="tx1"/>
                          </a:solidFill>
                          <a:latin typeface="Arial" panose="020B0604020202020204" pitchFamily="34" charset="0"/>
                          <a:cs typeface="Arial" panose="020B0604020202020204" pitchFamily="34" charset="0"/>
                        </a:rPr>
                        <a:t>FEMA P-424, </a:t>
                      </a:r>
                      <a:r>
                        <a:rPr lang="en-US" sz="900" b="0" i="1" u="none" dirty="0">
                          <a:solidFill>
                            <a:schemeClr val="tx1"/>
                          </a:solidFill>
                          <a:latin typeface="Arial" panose="020B0604020202020204" pitchFamily="34" charset="0"/>
                          <a:cs typeface="Arial" panose="020B0604020202020204" pitchFamily="34" charset="0"/>
                        </a:rPr>
                        <a:t>Design Guide for Improving School Safety in Earthquakes, Flood, and High Winds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457200" rtl="0" eaLnBrk="1" fontAlgn="auto" latinLnBrk="0" hangingPunct="1">
                        <a:lnSpc>
                          <a:spcPct val="100000"/>
                        </a:lnSpc>
                        <a:spcBef>
                          <a:spcPts val="0"/>
                        </a:spcBef>
                        <a:spcAft>
                          <a:spcPts val="300"/>
                        </a:spcAft>
                        <a:buClrTx/>
                        <a:buSzTx/>
                        <a:buFontTx/>
                        <a:buNone/>
                        <a:tabLst/>
                        <a:defRPr/>
                      </a:pPr>
                      <a:r>
                        <a:rPr lang="en-US" sz="900" b="0" i="0" dirty="0">
                          <a:solidFill>
                            <a:schemeClr val="tx1"/>
                          </a:solidFill>
                          <a:latin typeface="Arial" panose="020B0604020202020204" pitchFamily="34" charset="0"/>
                          <a:cs typeface="Arial" panose="020B0604020202020204" pitchFamily="34" charset="0"/>
                        </a:rPr>
                        <a:t>https://www.fema.gov/media-library/assets/ documents/5264</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15"/>
                  </a:ext>
                </a:extLst>
              </a:tr>
              <a:tr h="0">
                <a:tc>
                  <a:txBody>
                    <a:bodyPr/>
                    <a:lstStyle/>
                    <a:p>
                      <a:pPr marL="0" indent="0" algn="ctr">
                        <a:spcAft>
                          <a:spcPts val="300"/>
                        </a:spcAft>
                      </a:pPr>
                      <a:r>
                        <a:rPr lang="en-US" sz="900" b="0" dirty="0">
                          <a:solidFill>
                            <a:srgbClr val="FFFFFF"/>
                          </a:solidFill>
                          <a:latin typeface="Arial" panose="020B0604020202020204" pitchFamily="34" charset="0"/>
                          <a:cs typeface="Arial" panose="020B0604020202020204" pitchFamily="34" charset="0"/>
                        </a:rPr>
                        <a:t>37</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marR="0" lvl="0" indent="0" algn="l" defTabSz="457200" rtl="0" eaLnBrk="1" fontAlgn="auto" latinLnBrk="0" hangingPunct="1">
                        <a:lnSpc>
                          <a:spcPct val="100000"/>
                        </a:lnSpc>
                        <a:spcBef>
                          <a:spcPts val="0"/>
                        </a:spcBef>
                        <a:spcAft>
                          <a:spcPts val="300"/>
                        </a:spcAft>
                        <a:buClrTx/>
                        <a:buSzTx/>
                        <a:buFontTx/>
                        <a:buNone/>
                        <a:tabLst/>
                        <a:defRPr/>
                      </a:pPr>
                      <a:r>
                        <a:rPr lang="en-US" sz="900" b="0" i="0" dirty="0">
                          <a:solidFill>
                            <a:schemeClr val="tx1"/>
                          </a:solidFill>
                          <a:latin typeface="Arial" panose="020B0604020202020204" pitchFamily="34" charset="0"/>
                          <a:cs typeface="Arial" panose="020B0604020202020204" pitchFamily="34" charset="0"/>
                        </a:rPr>
                        <a:t>FEMA P-499, </a:t>
                      </a:r>
                      <a:r>
                        <a:rPr lang="en-US" sz="900" b="0" i="1" dirty="0">
                          <a:solidFill>
                            <a:schemeClr val="tx1"/>
                          </a:solidFill>
                          <a:latin typeface="Arial" panose="020B0604020202020204" pitchFamily="34" charset="0"/>
                          <a:cs typeface="Arial" panose="020B0604020202020204" pitchFamily="34" charset="0"/>
                        </a:rPr>
                        <a:t>Home Builder’s Guide to Coastal Construction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457200" rtl="0" eaLnBrk="1" fontAlgn="auto" latinLnBrk="0" hangingPunct="1">
                        <a:lnSpc>
                          <a:spcPct val="100000"/>
                        </a:lnSpc>
                        <a:spcBef>
                          <a:spcPts val="0"/>
                        </a:spcBef>
                        <a:spcAft>
                          <a:spcPts val="300"/>
                        </a:spcAft>
                        <a:buClrTx/>
                        <a:buSzTx/>
                        <a:buFontTx/>
                        <a:buNone/>
                        <a:tabLst/>
                        <a:defRPr/>
                      </a:pPr>
                      <a:r>
                        <a:rPr lang="en-US" sz="900" b="0" i="0" dirty="0">
                          <a:solidFill>
                            <a:schemeClr val="tx1"/>
                          </a:solidFill>
                          <a:latin typeface="Arial" panose="020B0604020202020204" pitchFamily="34" charset="0"/>
                          <a:cs typeface="Arial" panose="020B0604020202020204" pitchFamily="34" charset="0"/>
                        </a:rPr>
                        <a:t>http://www.fema.gov/media-library/assets/ documents/6131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16"/>
                  </a:ext>
                </a:extLst>
              </a:tr>
              <a:tr h="0">
                <a:tc>
                  <a:txBody>
                    <a:bodyPr/>
                    <a:lstStyle/>
                    <a:p>
                      <a:pPr marL="0" indent="0" algn="ctr">
                        <a:spcAft>
                          <a:spcPts val="300"/>
                        </a:spcAft>
                      </a:pPr>
                      <a:r>
                        <a:rPr lang="en-US" sz="900" b="0" dirty="0">
                          <a:solidFill>
                            <a:srgbClr val="FFFFFF"/>
                          </a:solidFill>
                          <a:latin typeface="Arial" panose="020B0604020202020204" pitchFamily="34" charset="0"/>
                          <a:cs typeface="Arial" panose="020B0604020202020204" pitchFamily="34" charset="0"/>
                        </a:rPr>
                        <a:t>37</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indent="0">
                        <a:spcAft>
                          <a:spcPts val="300"/>
                        </a:spcAft>
                      </a:pPr>
                      <a:r>
                        <a:rPr lang="en-US" sz="900" b="0" i="1" u="none" dirty="0">
                          <a:solidFill>
                            <a:schemeClr val="tx1"/>
                          </a:solidFill>
                          <a:latin typeface="Arial" panose="020B0604020202020204" pitchFamily="34" charset="0"/>
                          <a:cs typeface="Arial" panose="020B0604020202020204" pitchFamily="34" charset="0"/>
                        </a:rPr>
                        <a:t>Secure Metal Siding and Metal Roofs: Protecting Your Property from High Winds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457200" rtl="0" eaLnBrk="1" fontAlgn="auto" latinLnBrk="0" hangingPunct="1">
                        <a:lnSpc>
                          <a:spcPct val="100000"/>
                        </a:lnSpc>
                        <a:spcBef>
                          <a:spcPts val="0"/>
                        </a:spcBef>
                        <a:spcAft>
                          <a:spcPts val="300"/>
                        </a:spcAft>
                        <a:buClrTx/>
                        <a:buSzTx/>
                        <a:buFontTx/>
                        <a:buNone/>
                        <a:tabLst/>
                        <a:defRPr/>
                      </a:pPr>
                      <a:r>
                        <a:rPr lang="en-US" sz="900" b="0" i="0" dirty="0">
                          <a:solidFill>
                            <a:schemeClr val="tx1"/>
                          </a:solidFill>
                          <a:latin typeface="Arial" panose="020B0604020202020204" pitchFamily="34" charset="0"/>
                          <a:cs typeface="Arial" panose="020B0604020202020204" pitchFamily="34" charset="0"/>
                        </a:rPr>
                        <a:t>https://www.fema.gov/media-library/assets/ documents/13270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17"/>
                  </a:ext>
                </a:extLst>
              </a:tr>
              <a:tr h="0">
                <a:tc>
                  <a:txBody>
                    <a:bodyPr/>
                    <a:lstStyle/>
                    <a:p>
                      <a:pPr marL="0" indent="0" algn="ctr">
                        <a:spcAft>
                          <a:spcPts val="300"/>
                        </a:spcAft>
                      </a:pPr>
                      <a:r>
                        <a:rPr lang="en-US" sz="900" b="0" dirty="0">
                          <a:solidFill>
                            <a:srgbClr val="FFFFFF"/>
                          </a:solidFill>
                          <a:latin typeface="Arial" panose="020B0604020202020204" pitchFamily="34" charset="0"/>
                          <a:cs typeface="Arial" panose="020B0604020202020204" pitchFamily="34" charset="0"/>
                        </a:rPr>
                        <a:t>37</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marR="0" lvl="0" indent="0" algn="l" defTabSz="457200" rtl="0" eaLnBrk="1" fontAlgn="auto" latinLnBrk="0" hangingPunct="1">
                        <a:lnSpc>
                          <a:spcPct val="100000"/>
                        </a:lnSpc>
                        <a:spcBef>
                          <a:spcPts val="0"/>
                        </a:spcBef>
                        <a:spcAft>
                          <a:spcPts val="300"/>
                        </a:spcAft>
                        <a:buClrTx/>
                        <a:buSzTx/>
                        <a:buFontTx/>
                        <a:buNone/>
                        <a:tabLst/>
                        <a:defRPr/>
                      </a:pPr>
                      <a:r>
                        <a:rPr lang="en-US" sz="900" b="0" i="1" u="none" dirty="0">
                          <a:solidFill>
                            <a:schemeClr val="tx1"/>
                          </a:solidFill>
                          <a:latin typeface="Arial" panose="020B0604020202020204" pitchFamily="34" charset="0"/>
                          <a:cs typeface="Arial" panose="020B0604020202020204" pitchFamily="34" charset="0"/>
                        </a:rPr>
                        <a:t>Maintain EIFS Walls: Protecting Your Property from </a:t>
                      </a:r>
                      <a:br>
                        <a:rPr lang="en-US" sz="900" b="0" i="1" u="none" dirty="0">
                          <a:solidFill>
                            <a:schemeClr val="tx1"/>
                          </a:solidFill>
                          <a:latin typeface="Arial" panose="020B0604020202020204" pitchFamily="34" charset="0"/>
                          <a:cs typeface="Arial" panose="020B0604020202020204" pitchFamily="34" charset="0"/>
                        </a:rPr>
                      </a:br>
                      <a:r>
                        <a:rPr lang="en-US" sz="900" b="0" i="1" u="none" dirty="0">
                          <a:solidFill>
                            <a:schemeClr val="tx1"/>
                          </a:solidFill>
                          <a:latin typeface="Arial" panose="020B0604020202020204" pitchFamily="34" charset="0"/>
                          <a:cs typeface="Arial" panose="020B0604020202020204" pitchFamily="34" charset="0"/>
                        </a:rPr>
                        <a:t>High Winds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457200" rtl="0" eaLnBrk="1" fontAlgn="auto" latinLnBrk="0" hangingPunct="1">
                        <a:lnSpc>
                          <a:spcPct val="100000"/>
                        </a:lnSpc>
                        <a:spcBef>
                          <a:spcPts val="0"/>
                        </a:spcBef>
                        <a:spcAft>
                          <a:spcPts val="300"/>
                        </a:spcAft>
                        <a:buClrTx/>
                        <a:buSzTx/>
                        <a:buFontTx/>
                        <a:buNone/>
                        <a:tabLst/>
                        <a:defRPr/>
                      </a:pPr>
                      <a:r>
                        <a:rPr lang="en-US" sz="900" b="0" i="0" dirty="0">
                          <a:solidFill>
                            <a:schemeClr val="tx1"/>
                          </a:solidFill>
                          <a:latin typeface="Arial" panose="020B0604020202020204" pitchFamily="34" charset="0"/>
                          <a:cs typeface="Arial" panose="020B0604020202020204" pitchFamily="34" charset="0"/>
                        </a:rPr>
                        <a:t>https://www.fema.gov/media-library/assets/ documents/13270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18"/>
                  </a:ext>
                </a:extLst>
              </a:tr>
              <a:tr h="0">
                <a:tc>
                  <a:txBody>
                    <a:bodyPr/>
                    <a:lstStyle/>
                    <a:p>
                      <a:pPr marL="0" indent="0" algn="ctr">
                        <a:spcAft>
                          <a:spcPts val="300"/>
                        </a:spcAft>
                      </a:pPr>
                      <a:r>
                        <a:rPr lang="en-US" sz="900" b="0" dirty="0">
                          <a:solidFill>
                            <a:srgbClr val="FFFFFF"/>
                          </a:solidFill>
                          <a:latin typeface="Arial" panose="020B0604020202020204" pitchFamily="34" charset="0"/>
                          <a:cs typeface="Arial" panose="020B0604020202020204" pitchFamily="34" charset="0"/>
                        </a:rPr>
                        <a:t>38</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marR="0" lvl="0" indent="0" algn="l" defTabSz="457200" rtl="0" eaLnBrk="1" fontAlgn="auto" latinLnBrk="0" hangingPunct="1">
                        <a:lnSpc>
                          <a:spcPct val="100000"/>
                        </a:lnSpc>
                        <a:spcBef>
                          <a:spcPts val="0"/>
                        </a:spcBef>
                        <a:spcAft>
                          <a:spcPts val="300"/>
                        </a:spcAft>
                        <a:buClrTx/>
                        <a:buSzTx/>
                        <a:buFontTx/>
                        <a:buNone/>
                        <a:tabLst/>
                        <a:defRPr/>
                      </a:pPr>
                      <a:r>
                        <a:rPr lang="en-US" sz="900" b="0" i="1" u="none" dirty="0">
                          <a:solidFill>
                            <a:schemeClr val="tx1"/>
                          </a:solidFill>
                          <a:latin typeface="Arial" panose="020B0604020202020204" pitchFamily="34" charset="0"/>
                          <a:cs typeface="Arial" panose="020B0604020202020204" pitchFamily="34" charset="0"/>
                        </a:rPr>
                        <a:t>Reinforce or Replace Garage Doors: Protecting Your Property from High Winds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457200" rtl="0" eaLnBrk="1" fontAlgn="auto" latinLnBrk="0" hangingPunct="1">
                        <a:lnSpc>
                          <a:spcPct val="100000"/>
                        </a:lnSpc>
                        <a:spcBef>
                          <a:spcPts val="0"/>
                        </a:spcBef>
                        <a:spcAft>
                          <a:spcPts val="300"/>
                        </a:spcAft>
                        <a:buClrTx/>
                        <a:buSzTx/>
                        <a:buFontTx/>
                        <a:buNone/>
                        <a:tabLst/>
                        <a:defRPr/>
                      </a:pPr>
                      <a:r>
                        <a:rPr lang="en-US" sz="900" b="0" i="0" dirty="0">
                          <a:solidFill>
                            <a:schemeClr val="tx1"/>
                          </a:solidFill>
                          <a:latin typeface="Arial" panose="020B0604020202020204" pitchFamily="34" charset="0"/>
                          <a:cs typeface="Arial" panose="020B0604020202020204" pitchFamily="34" charset="0"/>
                        </a:rPr>
                        <a:t>https://www.fema.gov/media-library/assets/ documents/13270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19"/>
                  </a:ext>
                </a:extLst>
              </a:tr>
            </a:tbl>
          </a:graphicData>
        </a:graphic>
      </p:graphicFrame>
      <p:sp>
        <p:nvSpPr>
          <p:cNvPr id="5" name="Title 1"/>
          <p:cNvSpPr txBox="1">
            <a:spLocks/>
          </p:cNvSpPr>
          <p:nvPr/>
        </p:nvSpPr>
        <p:spPr>
          <a:xfrm>
            <a:off x="533400" y="1655064"/>
            <a:ext cx="6705600" cy="261610"/>
          </a:xfrm>
          <a:prstGeom prst="rect">
            <a:avLst/>
          </a:prstGeom>
        </p:spPr>
        <p:txBody>
          <a:bodyPr wrap="square" lIns="0" rIns="0" anchor="t" anchorCtr="0">
            <a:spAutoFit/>
          </a:bodyPr>
          <a:lstStyle>
            <a:defPPr>
              <a:defRPr lang="en-US"/>
            </a:defPPr>
            <a:lvl1pPr>
              <a:spcBef>
                <a:spcPct val="0"/>
              </a:spcBef>
              <a:buNone/>
              <a:defRPr sz="1200">
                <a:solidFill>
                  <a:prstClr val="black">
                    <a:lumMod val="65000"/>
                    <a:lumOff val="35000"/>
                  </a:prstClr>
                </a:solidFill>
                <a:latin typeface="Arial" panose="020B0604020202020204" pitchFamily="34" charset="0"/>
                <a:ea typeface="Calibri Light" charset="0"/>
                <a:cs typeface="Arial" panose="020B0604020202020204" pitchFamily="34" charset="0"/>
              </a:defRPr>
            </a:lvl1pPr>
          </a:lstStyle>
          <a:p>
            <a:pPr>
              <a:spcBef>
                <a:spcPts val="0"/>
              </a:spcBef>
              <a:spcAft>
                <a:spcPts val="600"/>
              </a:spcAft>
            </a:pPr>
            <a:r>
              <a:rPr lang="en-US" sz="1100" dirty="0">
                <a:solidFill>
                  <a:schemeClr val="tx1"/>
                </a:solidFill>
              </a:rPr>
              <a:t>The following is a list of websites and content referenced in this document.</a:t>
            </a:r>
          </a:p>
        </p:txBody>
      </p:sp>
    </p:spTree>
    <p:extLst>
      <p:ext uri="{BB962C8B-B14F-4D97-AF65-F5344CB8AC3E}">
        <p14:creationId xmlns:p14="http://schemas.microsoft.com/office/powerpoint/2010/main" val="381522731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APPENDIX B</a:t>
            </a:r>
            <a:endParaRPr lang="en-US" sz="1800" dirty="0">
              <a:solidFill>
                <a:schemeClr val="tx1"/>
              </a:solidFill>
            </a:endParaRPr>
          </a:p>
        </p:txBody>
      </p:sp>
      <p:sp>
        <p:nvSpPr>
          <p:cNvPr id="3" name="Slide Number Placeholder 2"/>
          <p:cNvSpPr>
            <a:spLocks noGrp="1"/>
          </p:cNvSpPr>
          <p:nvPr>
            <p:ph type="sldNum" sz="quarter" idx="4"/>
          </p:nvPr>
        </p:nvSpPr>
        <p:spPr/>
        <p:txBody>
          <a:bodyPr/>
          <a:lstStyle/>
          <a:p>
            <a:fld id="{7749E63D-D648-FD44-8A88-2CC5333ECCD2}" type="slidenum">
              <a:rPr lang="en-US" smtClean="0"/>
              <a:pPr/>
              <a:t>61</a:t>
            </a:fld>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3075972037"/>
              </p:ext>
            </p:extLst>
          </p:nvPr>
        </p:nvGraphicFramePr>
        <p:xfrm>
          <a:off x="533400" y="1955247"/>
          <a:ext cx="6675120" cy="6688835"/>
        </p:xfrm>
        <a:graphic>
          <a:graphicData uri="http://schemas.openxmlformats.org/drawingml/2006/table">
            <a:tbl>
              <a:tblPr>
                <a:tableStyleId>{5C22544A-7EE6-4342-B048-85BDC9FD1C3A}</a:tableStyleId>
              </a:tblPr>
              <a:tblGrid>
                <a:gridCol w="549812">
                  <a:extLst>
                    <a:ext uri="{9D8B030D-6E8A-4147-A177-3AD203B41FA5}">
                      <a16:colId xmlns:a16="http://schemas.microsoft.com/office/drawing/2014/main" val="20000"/>
                    </a:ext>
                  </a:extLst>
                </a:gridCol>
                <a:gridCol w="3108960">
                  <a:extLst>
                    <a:ext uri="{9D8B030D-6E8A-4147-A177-3AD203B41FA5}">
                      <a16:colId xmlns:a16="http://schemas.microsoft.com/office/drawing/2014/main" val="20002"/>
                    </a:ext>
                  </a:extLst>
                </a:gridCol>
                <a:gridCol w="3016348">
                  <a:extLst>
                    <a:ext uri="{9D8B030D-6E8A-4147-A177-3AD203B41FA5}">
                      <a16:colId xmlns:a16="http://schemas.microsoft.com/office/drawing/2014/main" val="20001"/>
                    </a:ext>
                  </a:extLst>
                </a:gridCol>
              </a:tblGrid>
              <a:tr h="0">
                <a:tc>
                  <a:txBody>
                    <a:bodyPr/>
                    <a:lstStyle/>
                    <a:p>
                      <a:pPr marL="0" indent="0" algn="ctr">
                        <a:spcAft>
                          <a:spcPts val="300"/>
                        </a:spcAft>
                      </a:pPr>
                      <a:r>
                        <a:rPr lang="en-US" sz="1000" b="1" dirty="0">
                          <a:solidFill>
                            <a:srgbClr val="FFFFFF"/>
                          </a:solidFill>
                          <a:latin typeface="Arial" panose="020B0604020202020204" pitchFamily="34" charset="0"/>
                          <a:cs typeface="Arial" panose="020B0604020202020204" pitchFamily="34" charset="0"/>
                        </a:rPr>
                        <a:t>PAGE</a:t>
                      </a:r>
                      <a:br>
                        <a:rPr lang="en-US" sz="1000" b="1" dirty="0">
                          <a:solidFill>
                            <a:srgbClr val="FFFFFF"/>
                          </a:solidFill>
                          <a:latin typeface="Arial" panose="020B0604020202020204" pitchFamily="34" charset="0"/>
                          <a:cs typeface="Arial" panose="020B0604020202020204" pitchFamily="34" charset="0"/>
                        </a:rPr>
                      </a:br>
                      <a:r>
                        <a:rPr lang="en-US" sz="1000" b="1" dirty="0">
                          <a:solidFill>
                            <a:srgbClr val="FFFFFF"/>
                          </a:solidFill>
                          <a:latin typeface="Arial" panose="020B0604020202020204" pitchFamily="34" charset="0"/>
                          <a:cs typeface="Arial" panose="020B0604020202020204" pitchFamily="34" charset="0"/>
                        </a:rPr>
                        <a:t>#</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indent="0">
                        <a:spcAft>
                          <a:spcPts val="300"/>
                        </a:spcAft>
                      </a:pPr>
                      <a:r>
                        <a:rPr lang="en-US" sz="1000" b="1" dirty="0">
                          <a:solidFill>
                            <a:srgbClr val="FFFFFF"/>
                          </a:solidFill>
                          <a:latin typeface="Arial" panose="020B0604020202020204" pitchFamily="34" charset="0"/>
                          <a:cs typeface="Arial" panose="020B0604020202020204" pitchFamily="34" charset="0"/>
                        </a:rPr>
                        <a:t>TITLE OF DOCUMENT</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1000" b="1" dirty="0">
                          <a:solidFill>
                            <a:srgbClr val="FFFFFF"/>
                          </a:solidFill>
                          <a:latin typeface="Arial" panose="020B0604020202020204" pitchFamily="34" charset="0"/>
                          <a:cs typeface="Arial" panose="020B0604020202020204" pitchFamily="34" charset="0"/>
                        </a:rPr>
                        <a:t>LINK</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extLst>
                  <a:ext uri="{0D108BD9-81ED-4DB2-BD59-A6C34878D82A}">
                    <a16:rowId xmlns:a16="http://schemas.microsoft.com/office/drawing/2014/main" val="10002"/>
                  </a:ext>
                </a:extLst>
              </a:tr>
              <a:tr h="0">
                <a:tc>
                  <a:txBody>
                    <a:bodyPr/>
                    <a:lstStyle/>
                    <a:p>
                      <a:pPr marL="0" indent="0" algn="ctr">
                        <a:spcAft>
                          <a:spcPts val="300"/>
                        </a:spcAft>
                      </a:pPr>
                      <a:r>
                        <a:rPr lang="en-US" sz="900" b="0" dirty="0">
                          <a:solidFill>
                            <a:srgbClr val="FFFFFF"/>
                          </a:solidFill>
                          <a:latin typeface="Arial" panose="020B0604020202020204" pitchFamily="34" charset="0"/>
                          <a:cs typeface="Arial" panose="020B0604020202020204" pitchFamily="34" charset="0"/>
                        </a:rPr>
                        <a:t>38</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indent="0">
                        <a:spcAft>
                          <a:spcPts val="300"/>
                        </a:spcAft>
                      </a:pPr>
                      <a:r>
                        <a:rPr lang="en-US" sz="900" b="0" i="1" dirty="0">
                          <a:solidFill>
                            <a:schemeClr val="tx1"/>
                          </a:solidFill>
                          <a:latin typeface="Arial" panose="020B0604020202020204" pitchFamily="34" charset="0"/>
                          <a:cs typeface="Arial" panose="020B0604020202020204" pitchFamily="34" charset="0"/>
                        </a:rPr>
                        <a:t>Protect Windows and Doors with Covers: Protecting Your Property from High Winds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457200" rtl="0" eaLnBrk="1" fontAlgn="auto" latinLnBrk="0" hangingPunct="1">
                        <a:lnSpc>
                          <a:spcPct val="100000"/>
                        </a:lnSpc>
                        <a:spcBef>
                          <a:spcPts val="0"/>
                        </a:spcBef>
                        <a:spcAft>
                          <a:spcPts val="300"/>
                        </a:spcAft>
                        <a:buClrTx/>
                        <a:buSzTx/>
                        <a:buFontTx/>
                        <a:buNone/>
                        <a:tabLst/>
                        <a:defRPr/>
                      </a:pPr>
                      <a:r>
                        <a:rPr lang="en-US" sz="900" b="0" i="0" dirty="0">
                          <a:solidFill>
                            <a:schemeClr val="tx1"/>
                          </a:solidFill>
                          <a:latin typeface="Arial" panose="020B0604020202020204" pitchFamily="34" charset="0"/>
                          <a:cs typeface="Arial" panose="020B0604020202020204" pitchFamily="34" charset="0"/>
                        </a:rPr>
                        <a:t>https://www.fema.gov/media-library/assets/ documents/13270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1"/>
                  </a:ext>
                </a:extLst>
              </a:tr>
              <a:tr h="0">
                <a:tc>
                  <a:txBody>
                    <a:bodyPr/>
                    <a:lstStyle/>
                    <a:p>
                      <a:pPr marL="0" indent="0" algn="ctr">
                        <a:spcAft>
                          <a:spcPts val="300"/>
                        </a:spcAft>
                      </a:pPr>
                      <a:r>
                        <a:rPr lang="en-US" sz="900" b="0" dirty="0">
                          <a:solidFill>
                            <a:srgbClr val="FFFFFF"/>
                          </a:solidFill>
                          <a:latin typeface="Arial" panose="020B0604020202020204" pitchFamily="34" charset="0"/>
                          <a:cs typeface="Arial" panose="020B0604020202020204" pitchFamily="34" charset="0"/>
                        </a:rPr>
                        <a:t>38</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marR="0" lvl="0" indent="0" algn="l" defTabSz="457200" rtl="0" eaLnBrk="1" fontAlgn="auto" latinLnBrk="0" hangingPunct="1">
                        <a:lnSpc>
                          <a:spcPct val="100000"/>
                        </a:lnSpc>
                        <a:spcBef>
                          <a:spcPts val="0"/>
                        </a:spcBef>
                        <a:spcAft>
                          <a:spcPts val="300"/>
                        </a:spcAft>
                        <a:buClrTx/>
                        <a:buSzTx/>
                        <a:buFontTx/>
                        <a:buNone/>
                        <a:tabLst/>
                        <a:defRPr/>
                      </a:pPr>
                      <a:r>
                        <a:rPr lang="en-US" sz="900" b="0" i="0" dirty="0">
                          <a:solidFill>
                            <a:schemeClr val="tx1"/>
                          </a:solidFill>
                          <a:latin typeface="Arial" panose="020B0604020202020204" pitchFamily="34" charset="0"/>
                          <a:cs typeface="Arial" panose="020B0604020202020204" pitchFamily="34" charset="0"/>
                        </a:rPr>
                        <a:t>FEMA P-499, </a:t>
                      </a:r>
                      <a:r>
                        <a:rPr lang="en-US" sz="900" b="0" i="1" dirty="0">
                          <a:solidFill>
                            <a:schemeClr val="tx1"/>
                          </a:solidFill>
                          <a:latin typeface="Arial" panose="020B0604020202020204" pitchFamily="34" charset="0"/>
                          <a:cs typeface="Arial" panose="020B0604020202020204" pitchFamily="34" charset="0"/>
                        </a:rPr>
                        <a:t>Home Builder’s Guide to Coastal Construction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457200" rtl="0" eaLnBrk="1" fontAlgn="auto" latinLnBrk="0" hangingPunct="1">
                        <a:lnSpc>
                          <a:spcPct val="100000"/>
                        </a:lnSpc>
                        <a:spcBef>
                          <a:spcPts val="0"/>
                        </a:spcBef>
                        <a:spcAft>
                          <a:spcPts val="300"/>
                        </a:spcAft>
                        <a:buClrTx/>
                        <a:buSzTx/>
                        <a:buFontTx/>
                        <a:buNone/>
                        <a:tabLst/>
                        <a:defRPr/>
                      </a:pPr>
                      <a:r>
                        <a:rPr lang="en-US" sz="900" b="0" i="0" dirty="0">
                          <a:solidFill>
                            <a:schemeClr val="tx1"/>
                          </a:solidFill>
                          <a:latin typeface="Arial" panose="020B0604020202020204" pitchFamily="34" charset="0"/>
                          <a:cs typeface="Arial" panose="020B0604020202020204" pitchFamily="34" charset="0"/>
                        </a:rPr>
                        <a:t>http://www.fema.gov/media-library/assets/ documents/6131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3"/>
                  </a:ext>
                </a:extLst>
              </a:tr>
              <a:tr h="0">
                <a:tc>
                  <a:txBody>
                    <a:bodyPr/>
                    <a:lstStyle/>
                    <a:p>
                      <a:pPr marL="0" indent="0" algn="ctr">
                        <a:spcAft>
                          <a:spcPts val="300"/>
                        </a:spcAft>
                      </a:pPr>
                      <a:r>
                        <a:rPr lang="en-US" sz="900" b="0" dirty="0">
                          <a:solidFill>
                            <a:srgbClr val="FFFFFF"/>
                          </a:solidFill>
                          <a:latin typeface="Arial" panose="020B0604020202020204" pitchFamily="34" charset="0"/>
                          <a:cs typeface="Arial" panose="020B0604020202020204" pitchFamily="34" charset="0"/>
                        </a:rPr>
                        <a:t>38</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marR="0" lvl="0" indent="0" algn="l" defTabSz="457200" rtl="0" eaLnBrk="1" fontAlgn="auto" latinLnBrk="0" hangingPunct="1">
                        <a:lnSpc>
                          <a:spcPct val="100000"/>
                        </a:lnSpc>
                        <a:spcBef>
                          <a:spcPts val="0"/>
                        </a:spcBef>
                        <a:spcAft>
                          <a:spcPts val="300"/>
                        </a:spcAft>
                        <a:buClrTx/>
                        <a:buSzTx/>
                        <a:buFontTx/>
                        <a:buNone/>
                        <a:tabLst/>
                        <a:defRPr/>
                      </a:pPr>
                      <a:r>
                        <a:rPr lang="en-US" sz="900" b="0" i="0" dirty="0">
                          <a:solidFill>
                            <a:schemeClr val="tx1"/>
                          </a:solidFill>
                          <a:latin typeface="Arial" panose="020B0604020202020204" pitchFamily="34" charset="0"/>
                          <a:cs typeface="Arial" panose="020B0604020202020204" pitchFamily="34" charset="0"/>
                        </a:rPr>
                        <a:t>FEMA P-424, </a:t>
                      </a:r>
                      <a:r>
                        <a:rPr lang="en-US" sz="900" b="0" i="1" dirty="0">
                          <a:solidFill>
                            <a:schemeClr val="tx1"/>
                          </a:solidFill>
                          <a:latin typeface="Arial" panose="020B0604020202020204" pitchFamily="34" charset="0"/>
                          <a:cs typeface="Arial" panose="020B0604020202020204" pitchFamily="34" charset="0"/>
                        </a:rPr>
                        <a:t>Design Guide for Improving School Safety in Earthquakes, Floods, and High Winds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457200" rtl="0" eaLnBrk="1" fontAlgn="auto" latinLnBrk="0" hangingPunct="1">
                        <a:lnSpc>
                          <a:spcPct val="100000"/>
                        </a:lnSpc>
                        <a:spcBef>
                          <a:spcPts val="0"/>
                        </a:spcBef>
                        <a:spcAft>
                          <a:spcPts val="300"/>
                        </a:spcAft>
                        <a:buClrTx/>
                        <a:buSzTx/>
                        <a:buFontTx/>
                        <a:buNone/>
                        <a:tabLst/>
                        <a:defRPr/>
                      </a:pPr>
                      <a:r>
                        <a:rPr lang="en-US" sz="900" b="0" i="0" dirty="0">
                          <a:solidFill>
                            <a:schemeClr val="tx1"/>
                          </a:solidFill>
                          <a:latin typeface="Arial" panose="020B0604020202020204" pitchFamily="34" charset="0"/>
                          <a:cs typeface="Arial" panose="020B0604020202020204" pitchFamily="34" charset="0"/>
                        </a:rPr>
                        <a:t>https://www.fema.gov/media-library/assets/ documents/5264</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4"/>
                  </a:ext>
                </a:extLst>
              </a:tr>
              <a:tr h="0">
                <a:tc>
                  <a:txBody>
                    <a:bodyPr/>
                    <a:lstStyle/>
                    <a:p>
                      <a:pPr marL="0" indent="0" algn="ctr">
                        <a:spcAft>
                          <a:spcPts val="300"/>
                        </a:spcAft>
                      </a:pPr>
                      <a:r>
                        <a:rPr lang="en-US" sz="900" b="0" dirty="0">
                          <a:solidFill>
                            <a:srgbClr val="FFFFFF"/>
                          </a:solidFill>
                          <a:latin typeface="Arial" panose="020B0604020202020204" pitchFamily="34" charset="0"/>
                          <a:cs typeface="Arial" panose="020B0604020202020204" pitchFamily="34" charset="0"/>
                        </a:rPr>
                        <a:t>39</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indent="0">
                        <a:spcAft>
                          <a:spcPts val="300"/>
                        </a:spcAft>
                      </a:pPr>
                      <a:r>
                        <a:rPr lang="en-US" sz="900" b="0" i="0" dirty="0">
                          <a:solidFill>
                            <a:schemeClr val="tx1"/>
                          </a:solidFill>
                          <a:latin typeface="Arial" panose="020B0604020202020204" pitchFamily="34" charset="0"/>
                          <a:cs typeface="Arial" panose="020B0604020202020204" pitchFamily="34" charset="0"/>
                        </a:rPr>
                        <a:t>FEMA P-804, </a:t>
                      </a:r>
                      <a:r>
                        <a:rPr lang="en-US" sz="900" b="0" i="1" dirty="0">
                          <a:solidFill>
                            <a:schemeClr val="tx1"/>
                          </a:solidFill>
                          <a:latin typeface="Arial" panose="020B0604020202020204" pitchFamily="34" charset="0"/>
                          <a:cs typeface="Arial" panose="020B0604020202020204" pitchFamily="34" charset="0"/>
                        </a:rPr>
                        <a:t>Wind Retrofit Guide for Residential Buildings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457200" rtl="0" eaLnBrk="1" fontAlgn="auto" latinLnBrk="0" hangingPunct="1">
                        <a:lnSpc>
                          <a:spcPct val="100000"/>
                        </a:lnSpc>
                        <a:spcBef>
                          <a:spcPts val="0"/>
                        </a:spcBef>
                        <a:spcAft>
                          <a:spcPts val="300"/>
                        </a:spcAft>
                        <a:buClrTx/>
                        <a:buSzTx/>
                        <a:buFontTx/>
                        <a:buNone/>
                        <a:tabLst/>
                        <a:defRPr/>
                      </a:pPr>
                      <a:r>
                        <a:rPr lang="en-US" sz="900" b="0" i="0" dirty="0">
                          <a:solidFill>
                            <a:schemeClr val="tx1"/>
                          </a:solidFill>
                          <a:latin typeface="Arial" panose="020B0604020202020204" pitchFamily="34" charset="0"/>
                          <a:cs typeface="Arial" panose="020B0604020202020204" pitchFamily="34" charset="0"/>
                        </a:rPr>
                        <a:t>https://www.fema.gov/media-library/assets/ documents/21082</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5"/>
                  </a:ext>
                </a:extLst>
              </a:tr>
              <a:tr h="0">
                <a:tc>
                  <a:txBody>
                    <a:bodyPr/>
                    <a:lstStyle/>
                    <a:p>
                      <a:pPr marL="0" indent="0" algn="ctr">
                        <a:spcAft>
                          <a:spcPts val="300"/>
                        </a:spcAft>
                      </a:pPr>
                      <a:r>
                        <a:rPr lang="en-US" sz="900" b="0" dirty="0">
                          <a:solidFill>
                            <a:srgbClr val="FFFFFF"/>
                          </a:solidFill>
                          <a:latin typeface="Arial" panose="020B0604020202020204" pitchFamily="34" charset="0"/>
                          <a:cs typeface="Arial" panose="020B0604020202020204" pitchFamily="34" charset="0"/>
                        </a:rPr>
                        <a:t>39</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indent="0">
                        <a:spcAft>
                          <a:spcPts val="300"/>
                        </a:spcAft>
                      </a:pPr>
                      <a:r>
                        <a:rPr lang="en-US" sz="900" b="0" i="0" dirty="0">
                          <a:solidFill>
                            <a:schemeClr val="tx1"/>
                          </a:solidFill>
                          <a:latin typeface="Arial" panose="020B0604020202020204" pitchFamily="34" charset="0"/>
                          <a:cs typeface="Arial" panose="020B0604020202020204" pitchFamily="34" charset="0"/>
                        </a:rPr>
                        <a:t>FEMA P-361, Sa</a:t>
                      </a:r>
                      <a:r>
                        <a:rPr lang="en-US" sz="900" b="0" i="1" dirty="0">
                          <a:solidFill>
                            <a:schemeClr val="tx1"/>
                          </a:solidFill>
                          <a:latin typeface="Arial" panose="020B0604020202020204" pitchFamily="34" charset="0"/>
                          <a:cs typeface="Arial" panose="020B0604020202020204" pitchFamily="34" charset="0"/>
                        </a:rPr>
                        <a:t>fe Rooms for Tornadoes and Hurricanes: Guidance for Community and Residential Safe Rooms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457200" rtl="0" eaLnBrk="1" fontAlgn="auto" latinLnBrk="0" hangingPunct="1">
                        <a:lnSpc>
                          <a:spcPct val="100000"/>
                        </a:lnSpc>
                        <a:spcBef>
                          <a:spcPts val="0"/>
                        </a:spcBef>
                        <a:spcAft>
                          <a:spcPts val="300"/>
                        </a:spcAft>
                        <a:buClrTx/>
                        <a:buSzTx/>
                        <a:buFontTx/>
                        <a:buNone/>
                        <a:tabLst/>
                        <a:defRPr/>
                      </a:pPr>
                      <a:r>
                        <a:rPr lang="en-US" sz="900" b="0" i="0" dirty="0">
                          <a:solidFill>
                            <a:schemeClr val="tx1"/>
                          </a:solidFill>
                          <a:latin typeface="Arial" panose="020B0604020202020204" pitchFamily="34" charset="0"/>
                          <a:cs typeface="Arial" panose="020B0604020202020204" pitchFamily="34" charset="0"/>
                        </a:rPr>
                        <a:t>https://www.fema.gov/media-library/assets/ documents/3140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6"/>
                  </a:ext>
                </a:extLst>
              </a:tr>
              <a:tr h="0">
                <a:tc>
                  <a:txBody>
                    <a:bodyPr/>
                    <a:lstStyle/>
                    <a:p>
                      <a:pPr marL="0" indent="0" algn="ctr">
                        <a:spcAft>
                          <a:spcPts val="300"/>
                        </a:spcAft>
                      </a:pPr>
                      <a:r>
                        <a:rPr lang="en-US" sz="900" b="0" dirty="0">
                          <a:solidFill>
                            <a:srgbClr val="FFFFFF"/>
                          </a:solidFill>
                          <a:latin typeface="Arial" panose="020B0604020202020204" pitchFamily="34" charset="0"/>
                          <a:cs typeface="Arial" panose="020B0604020202020204" pitchFamily="34" charset="0"/>
                        </a:rPr>
                        <a:t>39</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marR="0" lvl="0" indent="0" algn="l" defTabSz="457200" rtl="0" eaLnBrk="1" fontAlgn="auto" latinLnBrk="0" hangingPunct="1">
                        <a:lnSpc>
                          <a:spcPct val="100000"/>
                        </a:lnSpc>
                        <a:spcBef>
                          <a:spcPts val="0"/>
                        </a:spcBef>
                        <a:spcAft>
                          <a:spcPts val="300"/>
                        </a:spcAft>
                        <a:buClrTx/>
                        <a:buSzTx/>
                        <a:buFontTx/>
                        <a:buNone/>
                        <a:tabLst/>
                        <a:defRPr/>
                      </a:pPr>
                      <a:r>
                        <a:rPr lang="en-US" sz="900" b="0" i="0" dirty="0">
                          <a:solidFill>
                            <a:schemeClr val="tx1"/>
                          </a:solidFill>
                          <a:latin typeface="Arial" panose="020B0604020202020204" pitchFamily="34" charset="0"/>
                          <a:cs typeface="Arial" panose="020B0604020202020204" pitchFamily="34" charset="0"/>
                        </a:rPr>
                        <a:t>FEMA P-320, </a:t>
                      </a:r>
                      <a:r>
                        <a:rPr lang="en-US" sz="900" b="0" i="1" dirty="0">
                          <a:solidFill>
                            <a:schemeClr val="tx1"/>
                          </a:solidFill>
                          <a:latin typeface="Arial" panose="020B0604020202020204" pitchFamily="34" charset="0"/>
                          <a:cs typeface="Arial" panose="020B0604020202020204" pitchFamily="34" charset="0"/>
                        </a:rPr>
                        <a:t>Taking Shelter from the Storm: Building a Safe Room for Your Home or Small Business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457200" rtl="0" eaLnBrk="1" fontAlgn="auto" latinLnBrk="0" hangingPunct="1">
                        <a:lnSpc>
                          <a:spcPct val="100000"/>
                        </a:lnSpc>
                        <a:spcBef>
                          <a:spcPts val="0"/>
                        </a:spcBef>
                        <a:spcAft>
                          <a:spcPts val="300"/>
                        </a:spcAft>
                        <a:buClrTx/>
                        <a:buSzTx/>
                        <a:buFontTx/>
                        <a:buNone/>
                        <a:tabLst/>
                        <a:defRPr/>
                      </a:pPr>
                      <a:r>
                        <a:rPr lang="en-US" sz="900" b="0" i="0" dirty="0">
                          <a:solidFill>
                            <a:schemeClr val="tx1"/>
                          </a:solidFill>
                          <a:latin typeface="Arial" panose="020B0604020202020204" pitchFamily="34" charset="0"/>
                          <a:cs typeface="Arial" panose="020B0604020202020204" pitchFamily="34" charset="0"/>
                        </a:rPr>
                        <a:t>https://www.fema.gov/fema-p-320-taking-shelterstorm-building-safe-room-your-home-or-smallbusiness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7"/>
                  </a:ext>
                </a:extLst>
              </a:tr>
              <a:tr h="0">
                <a:tc>
                  <a:txBody>
                    <a:bodyPr/>
                    <a:lstStyle/>
                    <a:p>
                      <a:pPr marL="0" indent="0" algn="ctr">
                        <a:spcAft>
                          <a:spcPts val="300"/>
                        </a:spcAft>
                      </a:pPr>
                      <a:r>
                        <a:rPr lang="en-US" sz="900" b="0" dirty="0">
                          <a:solidFill>
                            <a:srgbClr val="FFFFFF"/>
                          </a:solidFill>
                          <a:latin typeface="Arial" panose="020B0604020202020204" pitchFamily="34" charset="0"/>
                          <a:cs typeface="Arial" panose="020B0604020202020204" pitchFamily="34" charset="0"/>
                        </a:rPr>
                        <a:t>39</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marR="0" lvl="0" indent="0" algn="l" defTabSz="457200" rtl="0" eaLnBrk="1" fontAlgn="auto" latinLnBrk="0" hangingPunct="1">
                        <a:lnSpc>
                          <a:spcPct val="100000"/>
                        </a:lnSpc>
                        <a:spcBef>
                          <a:spcPts val="0"/>
                        </a:spcBef>
                        <a:spcAft>
                          <a:spcPts val="300"/>
                        </a:spcAft>
                        <a:buClrTx/>
                        <a:buSzTx/>
                        <a:buFontTx/>
                        <a:buNone/>
                        <a:tabLst/>
                        <a:defRPr/>
                      </a:pPr>
                      <a:r>
                        <a:rPr lang="en-US" sz="900" b="0" i="0" u="none" dirty="0">
                          <a:solidFill>
                            <a:schemeClr val="tx1"/>
                          </a:solidFill>
                          <a:latin typeface="Arial" panose="020B0604020202020204" pitchFamily="34" charset="0"/>
                          <a:cs typeface="Arial" panose="020B0604020202020204" pitchFamily="34" charset="0"/>
                        </a:rPr>
                        <a:t>ICC/NSSA 500-2014: </a:t>
                      </a:r>
                      <a:r>
                        <a:rPr lang="en-US" sz="900" b="0" i="1" u="none" dirty="0">
                          <a:solidFill>
                            <a:schemeClr val="tx1"/>
                          </a:solidFill>
                          <a:latin typeface="Arial" panose="020B0604020202020204" pitchFamily="34" charset="0"/>
                          <a:cs typeface="Arial" panose="020B0604020202020204" pitchFamily="34" charset="0"/>
                        </a:rPr>
                        <a:t>Standard for the Design and Construction of Storm Shelters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457200" rtl="0" eaLnBrk="1" fontAlgn="auto" latinLnBrk="0" hangingPunct="1">
                        <a:lnSpc>
                          <a:spcPct val="100000"/>
                        </a:lnSpc>
                        <a:spcBef>
                          <a:spcPts val="0"/>
                        </a:spcBef>
                        <a:spcAft>
                          <a:spcPts val="300"/>
                        </a:spcAft>
                        <a:buClrTx/>
                        <a:buSzTx/>
                        <a:buFontTx/>
                        <a:buNone/>
                        <a:tabLst/>
                        <a:defRPr/>
                      </a:pPr>
                      <a:r>
                        <a:rPr lang="en-US" sz="900" b="0" i="0" u="none" dirty="0">
                          <a:solidFill>
                            <a:schemeClr val="tx1"/>
                          </a:solidFill>
                          <a:latin typeface="Arial" panose="020B0604020202020204" pitchFamily="34" charset="0"/>
                          <a:cs typeface="Arial" panose="020B0604020202020204" pitchFamily="34" charset="0"/>
                        </a:rPr>
                        <a:t>http://shop.iccsafe.org/icc-500-2014-icc-nssastandard-for-the-design-and-construction-of-stormshelters-1.html</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8"/>
                  </a:ext>
                </a:extLst>
              </a:tr>
              <a:tr h="0">
                <a:tc>
                  <a:txBody>
                    <a:bodyPr/>
                    <a:lstStyle/>
                    <a:p>
                      <a:pPr marL="0" indent="0" algn="ctr">
                        <a:spcAft>
                          <a:spcPts val="300"/>
                        </a:spcAft>
                      </a:pPr>
                      <a:r>
                        <a:rPr lang="en-US" sz="900" b="0" dirty="0">
                          <a:solidFill>
                            <a:srgbClr val="FFFFFF"/>
                          </a:solidFill>
                          <a:latin typeface="Arial" panose="020B0604020202020204" pitchFamily="34" charset="0"/>
                          <a:cs typeface="Arial" panose="020B0604020202020204" pitchFamily="34" charset="0"/>
                        </a:rPr>
                        <a:t>40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marR="0" lvl="0" indent="0" algn="l" defTabSz="457200" rtl="0" eaLnBrk="1" fontAlgn="auto" latinLnBrk="0" hangingPunct="1">
                        <a:lnSpc>
                          <a:spcPct val="100000"/>
                        </a:lnSpc>
                        <a:spcBef>
                          <a:spcPts val="0"/>
                        </a:spcBef>
                        <a:spcAft>
                          <a:spcPts val="300"/>
                        </a:spcAft>
                        <a:buClrTx/>
                        <a:buSzTx/>
                        <a:buFontTx/>
                        <a:buNone/>
                        <a:tabLst/>
                        <a:defRPr/>
                      </a:pPr>
                      <a:r>
                        <a:rPr lang="en-US" sz="900" b="0" i="1" u="none" dirty="0">
                          <a:solidFill>
                            <a:schemeClr val="tx1"/>
                          </a:solidFill>
                          <a:latin typeface="Arial" panose="020B0604020202020204" pitchFamily="34" charset="0"/>
                          <a:cs typeface="Arial" panose="020B0604020202020204" pitchFamily="34" charset="0"/>
                        </a:rPr>
                        <a:t>Quick Guide Flood Hazard Elevation and Siting Criteria for Community Safe Rooms</a:t>
                      </a:r>
                      <a:endParaRPr lang="en-US" sz="900" b="0" i="1"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457200" rtl="0" eaLnBrk="1" fontAlgn="auto" latinLnBrk="0" hangingPunct="1">
                        <a:lnSpc>
                          <a:spcPct val="100000"/>
                        </a:lnSpc>
                        <a:spcBef>
                          <a:spcPts val="0"/>
                        </a:spcBef>
                        <a:spcAft>
                          <a:spcPts val="300"/>
                        </a:spcAft>
                        <a:buClrTx/>
                        <a:buSzTx/>
                        <a:buFontTx/>
                        <a:buNone/>
                        <a:tabLst/>
                        <a:defRPr/>
                      </a:pPr>
                      <a:r>
                        <a:rPr lang="en-US" sz="900" b="0" i="0" u="none" dirty="0">
                          <a:solidFill>
                            <a:schemeClr val="tx1"/>
                          </a:solidFill>
                          <a:latin typeface="Arial" panose="020B0604020202020204" pitchFamily="34" charset="0"/>
                          <a:cs typeface="Arial" panose="020B0604020202020204" pitchFamily="34" charset="0"/>
                        </a:rPr>
                        <a:t>http://www.fema.gov/media-library/assets/ documents/101965</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9"/>
                  </a:ext>
                </a:extLst>
              </a:tr>
              <a:tr h="0">
                <a:tc>
                  <a:txBody>
                    <a:bodyPr/>
                    <a:lstStyle/>
                    <a:p>
                      <a:pPr marL="0" indent="0" algn="ctr">
                        <a:spcAft>
                          <a:spcPts val="300"/>
                        </a:spcAft>
                      </a:pPr>
                      <a:r>
                        <a:rPr lang="en-US" sz="900" b="0" dirty="0">
                          <a:solidFill>
                            <a:srgbClr val="FFFFFF"/>
                          </a:solidFill>
                          <a:latin typeface="Arial" panose="020B0604020202020204" pitchFamily="34" charset="0"/>
                          <a:cs typeface="Arial" panose="020B0604020202020204" pitchFamily="34" charset="0"/>
                        </a:rPr>
                        <a:t>40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marR="0" lvl="0" indent="0" algn="l" defTabSz="457200" rtl="0" eaLnBrk="1" fontAlgn="auto" latinLnBrk="0" hangingPunct="1">
                        <a:lnSpc>
                          <a:spcPct val="100000"/>
                        </a:lnSpc>
                        <a:spcBef>
                          <a:spcPts val="0"/>
                        </a:spcBef>
                        <a:spcAft>
                          <a:spcPts val="300"/>
                        </a:spcAft>
                        <a:buClrTx/>
                        <a:buSzTx/>
                        <a:buFontTx/>
                        <a:buNone/>
                        <a:tabLst/>
                        <a:defRPr/>
                      </a:pPr>
                      <a:r>
                        <a:rPr lang="en-US" sz="900" b="0" i="0" u="none" dirty="0">
                          <a:solidFill>
                            <a:schemeClr val="tx1"/>
                          </a:solidFill>
                          <a:latin typeface="Arial" panose="020B0604020202020204" pitchFamily="34" charset="0"/>
                          <a:cs typeface="Arial" panose="020B0604020202020204" pitchFamily="34" charset="0"/>
                        </a:rPr>
                        <a:t>FEMA P-431, </a:t>
                      </a:r>
                      <a:r>
                        <a:rPr lang="en-US" sz="900" b="0" i="1" u="none" dirty="0">
                          <a:solidFill>
                            <a:schemeClr val="tx1"/>
                          </a:solidFill>
                          <a:latin typeface="Arial" panose="020B0604020202020204" pitchFamily="34" charset="0"/>
                          <a:cs typeface="Arial" panose="020B0604020202020204" pitchFamily="34" charset="0"/>
                        </a:rPr>
                        <a:t>Tornado Protection: Selecting Refuge Area in Buildings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457200" rtl="0" eaLnBrk="1" fontAlgn="auto" latinLnBrk="0" hangingPunct="1">
                        <a:lnSpc>
                          <a:spcPct val="100000"/>
                        </a:lnSpc>
                        <a:spcBef>
                          <a:spcPts val="0"/>
                        </a:spcBef>
                        <a:spcAft>
                          <a:spcPts val="300"/>
                        </a:spcAft>
                        <a:buClrTx/>
                        <a:buSzTx/>
                        <a:buFontTx/>
                        <a:buNone/>
                        <a:tabLst/>
                        <a:defRPr/>
                      </a:pPr>
                      <a:r>
                        <a:rPr lang="en-US" sz="900" b="0" i="0" u="none" dirty="0">
                          <a:solidFill>
                            <a:schemeClr val="tx1"/>
                          </a:solidFill>
                          <a:latin typeface="Arial" panose="020B0604020202020204" pitchFamily="34" charset="0"/>
                          <a:cs typeface="Arial" panose="020B0604020202020204" pitchFamily="34" charset="0"/>
                        </a:rPr>
                        <a:t>https://www.fema.gov/media-library/assets/ documents/2246</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10"/>
                  </a:ext>
                </a:extLst>
              </a:tr>
              <a:tr h="0">
                <a:tc>
                  <a:txBody>
                    <a:bodyPr/>
                    <a:lstStyle/>
                    <a:p>
                      <a:pPr marL="0" indent="0" algn="ctr">
                        <a:spcAft>
                          <a:spcPts val="300"/>
                        </a:spcAft>
                      </a:pPr>
                      <a:r>
                        <a:rPr lang="en-US" sz="900" b="0" dirty="0">
                          <a:solidFill>
                            <a:srgbClr val="FFFFFF"/>
                          </a:solidFill>
                          <a:latin typeface="Arial" panose="020B0604020202020204" pitchFamily="34" charset="0"/>
                          <a:cs typeface="Arial" panose="020B0604020202020204" pitchFamily="34" charset="0"/>
                        </a:rPr>
                        <a:t>40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indent="0">
                        <a:spcAft>
                          <a:spcPts val="300"/>
                        </a:spcAft>
                      </a:pPr>
                      <a:r>
                        <a:rPr lang="en-US" sz="900" b="0" i="0" dirty="0">
                          <a:solidFill>
                            <a:schemeClr val="tx1"/>
                          </a:solidFill>
                          <a:latin typeface="Arial" panose="020B0604020202020204" pitchFamily="34" charset="0"/>
                          <a:cs typeface="Arial" panose="020B0604020202020204" pitchFamily="34" charset="0"/>
                        </a:rPr>
                        <a:t>FEMA P-550, </a:t>
                      </a:r>
                      <a:r>
                        <a:rPr lang="en-US" sz="900" b="0" i="1" dirty="0">
                          <a:solidFill>
                            <a:schemeClr val="tx1"/>
                          </a:solidFill>
                          <a:latin typeface="Arial" panose="020B0604020202020204" pitchFamily="34" charset="0"/>
                          <a:cs typeface="Arial" panose="020B0604020202020204" pitchFamily="34" charset="0"/>
                        </a:rPr>
                        <a:t>Recommended Residential Construction for Coastal Areas: Building on Strong and Safe Foundations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457200" rtl="0" eaLnBrk="1" fontAlgn="auto" latinLnBrk="0" hangingPunct="1">
                        <a:lnSpc>
                          <a:spcPct val="100000"/>
                        </a:lnSpc>
                        <a:spcBef>
                          <a:spcPts val="0"/>
                        </a:spcBef>
                        <a:spcAft>
                          <a:spcPts val="300"/>
                        </a:spcAft>
                        <a:buClrTx/>
                        <a:buSzTx/>
                        <a:buFontTx/>
                        <a:buNone/>
                        <a:tabLst/>
                        <a:defRPr/>
                      </a:pPr>
                      <a:r>
                        <a:rPr lang="en-US" sz="900" b="0" i="0" dirty="0">
                          <a:solidFill>
                            <a:schemeClr val="tx1"/>
                          </a:solidFill>
                          <a:latin typeface="Arial" panose="020B0604020202020204" pitchFamily="34" charset="0"/>
                          <a:cs typeface="Arial" panose="020B0604020202020204" pitchFamily="34" charset="0"/>
                        </a:rPr>
                        <a:t>http://www.fema.gov/es/media-library/assets/ documents/3972</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11"/>
                  </a:ext>
                </a:extLst>
              </a:tr>
              <a:tr h="0">
                <a:tc>
                  <a:txBody>
                    <a:bodyPr/>
                    <a:lstStyle/>
                    <a:p>
                      <a:pPr marL="0" indent="0" algn="ctr">
                        <a:spcAft>
                          <a:spcPts val="300"/>
                        </a:spcAft>
                      </a:pPr>
                      <a:r>
                        <a:rPr lang="en-US" sz="900" b="0" dirty="0">
                          <a:solidFill>
                            <a:srgbClr val="FFFFFF"/>
                          </a:solidFill>
                          <a:latin typeface="Arial" panose="020B0604020202020204" pitchFamily="34" charset="0"/>
                          <a:cs typeface="Arial" panose="020B0604020202020204" pitchFamily="34" charset="0"/>
                        </a:rPr>
                        <a:t>40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marR="0" lvl="0" indent="0" algn="l" defTabSz="457200" rtl="0" eaLnBrk="1" fontAlgn="auto" latinLnBrk="0" hangingPunct="1">
                        <a:lnSpc>
                          <a:spcPct val="100000"/>
                        </a:lnSpc>
                        <a:spcBef>
                          <a:spcPts val="0"/>
                        </a:spcBef>
                        <a:spcAft>
                          <a:spcPts val="300"/>
                        </a:spcAft>
                        <a:buClrTx/>
                        <a:buSzTx/>
                        <a:buFontTx/>
                        <a:buNone/>
                        <a:tabLst/>
                        <a:defRPr/>
                      </a:pPr>
                      <a:r>
                        <a:rPr lang="en-US" sz="900" b="0" i="0" dirty="0">
                          <a:solidFill>
                            <a:schemeClr val="tx1"/>
                          </a:solidFill>
                          <a:latin typeface="Arial" panose="020B0604020202020204" pitchFamily="34" charset="0"/>
                          <a:cs typeface="Arial" panose="020B0604020202020204" pitchFamily="34" charset="0"/>
                        </a:rPr>
                        <a:t>FEMA P-312, </a:t>
                      </a:r>
                      <a:r>
                        <a:rPr lang="en-US" sz="900" b="0" i="1" dirty="0">
                          <a:solidFill>
                            <a:schemeClr val="tx1"/>
                          </a:solidFill>
                          <a:latin typeface="Arial" panose="020B0604020202020204" pitchFamily="34" charset="0"/>
                          <a:cs typeface="Arial" panose="020B0604020202020204" pitchFamily="34" charset="0"/>
                        </a:rPr>
                        <a:t>Homeowner’s Guide to Retrofitting</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457200" rtl="0" eaLnBrk="1" fontAlgn="auto" latinLnBrk="0" hangingPunct="1">
                        <a:lnSpc>
                          <a:spcPct val="100000"/>
                        </a:lnSpc>
                        <a:spcBef>
                          <a:spcPts val="0"/>
                        </a:spcBef>
                        <a:spcAft>
                          <a:spcPts val="300"/>
                        </a:spcAft>
                        <a:buClrTx/>
                        <a:buSzTx/>
                        <a:buFontTx/>
                        <a:buNone/>
                        <a:tabLst/>
                        <a:defRPr/>
                      </a:pPr>
                      <a:r>
                        <a:rPr lang="en-US" sz="900" b="0" i="0" dirty="0">
                          <a:solidFill>
                            <a:schemeClr val="tx1"/>
                          </a:solidFill>
                          <a:latin typeface="Arial" panose="020B0604020202020204" pitchFamily="34" charset="0"/>
                          <a:cs typeface="Arial" panose="020B0604020202020204" pitchFamily="34" charset="0"/>
                        </a:rPr>
                        <a:t>http://www.fema.gov/media-library/assets/ documents/480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12"/>
                  </a:ext>
                </a:extLst>
              </a:tr>
              <a:tr h="0">
                <a:tc>
                  <a:txBody>
                    <a:bodyPr/>
                    <a:lstStyle/>
                    <a:p>
                      <a:pPr marL="0" indent="0" algn="ctr">
                        <a:spcAft>
                          <a:spcPts val="300"/>
                        </a:spcAft>
                      </a:pPr>
                      <a:r>
                        <a:rPr lang="en-US" sz="900" b="0" dirty="0">
                          <a:solidFill>
                            <a:srgbClr val="FFFFFF"/>
                          </a:solidFill>
                          <a:latin typeface="Arial" panose="020B0604020202020204" pitchFamily="34" charset="0"/>
                          <a:cs typeface="Arial" panose="020B0604020202020204" pitchFamily="34" charset="0"/>
                        </a:rPr>
                        <a:t>40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900" b="0" i="0" dirty="0">
                          <a:solidFill>
                            <a:schemeClr val="tx1"/>
                          </a:solidFill>
                          <a:latin typeface="Arial" panose="020B0604020202020204" pitchFamily="34" charset="0"/>
                          <a:cs typeface="Arial" panose="020B0604020202020204" pitchFamily="34" charset="0"/>
                        </a:rPr>
                        <a:t>FEMA P-936, </a:t>
                      </a:r>
                      <a:r>
                        <a:rPr lang="en-US" sz="900" b="0" i="1" dirty="0" err="1">
                          <a:solidFill>
                            <a:schemeClr val="tx1"/>
                          </a:solidFill>
                          <a:latin typeface="Arial" panose="020B0604020202020204" pitchFamily="34" charset="0"/>
                          <a:cs typeface="Arial" panose="020B0604020202020204" pitchFamily="34" charset="0"/>
                        </a:rPr>
                        <a:t>Floodproofing</a:t>
                      </a:r>
                      <a:r>
                        <a:rPr lang="en-US" sz="900" b="0" i="1" dirty="0">
                          <a:solidFill>
                            <a:schemeClr val="tx1"/>
                          </a:solidFill>
                          <a:latin typeface="Arial" panose="020B0604020202020204" pitchFamily="34" charset="0"/>
                          <a:cs typeface="Arial" panose="020B0604020202020204" pitchFamily="34" charset="0"/>
                        </a:rPr>
                        <a:t> Non-Residential Buildings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457200" rtl="0" eaLnBrk="1" fontAlgn="auto" latinLnBrk="0" hangingPunct="1">
                        <a:lnSpc>
                          <a:spcPct val="100000"/>
                        </a:lnSpc>
                        <a:spcBef>
                          <a:spcPts val="0"/>
                        </a:spcBef>
                        <a:spcAft>
                          <a:spcPts val="300"/>
                        </a:spcAft>
                        <a:buClrTx/>
                        <a:buSzTx/>
                        <a:buFontTx/>
                        <a:buNone/>
                        <a:tabLst/>
                        <a:defRPr/>
                      </a:pPr>
                      <a:r>
                        <a:rPr lang="en-US" sz="900" b="0" i="0" dirty="0">
                          <a:solidFill>
                            <a:schemeClr val="tx1"/>
                          </a:solidFill>
                          <a:latin typeface="Arial" panose="020B0604020202020204" pitchFamily="34" charset="0"/>
                          <a:cs typeface="Arial" panose="020B0604020202020204" pitchFamily="34" charset="0"/>
                        </a:rPr>
                        <a:t>http://www.fema.gov/media-library/assets/ documents/34270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13"/>
                  </a:ext>
                </a:extLst>
              </a:tr>
              <a:tr h="0">
                <a:tc>
                  <a:txBody>
                    <a:bodyPr/>
                    <a:lstStyle/>
                    <a:p>
                      <a:pPr marL="0" indent="0" algn="ctr">
                        <a:spcAft>
                          <a:spcPts val="300"/>
                        </a:spcAft>
                      </a:pPr>
                      <a:r>
                        <a:rPr lang="en-US" sz="900" b="0" dirty="0">
                          <a:solidFill>
                            <a:srgbClr val="FFFFFF"/>
                          </a:solidFill>
                          <a:latin typeface="Arial" panose="020B0604020202020204" pitchFamily="34" charset="0"/>
                          <a:cs typeface="Arial" panose="020B0604020202020204" pitchFamily="34" charset="0"/>
                        </a:rPr>
                        <a:t>40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indent="0">
                        <a:spcAft>
                          <a:spcPts val="300"/>
                        </a:spcAft>
                      </a:pPr>
                      <a:r>
                        <a:rPr lang="en-US" sz="900" b="0" i="0" dirty="0">
                          <a:solidFill>
                            <a:schemeClr val="tx1"/>
                          </a:solidFill>
                          <a:latin typeface="Arial" panose="020B0604020202020204" pitchFamily="34" charset="0"/>
                          <a:cs typeface="Arial" panose="020B0604020202020204" pitchFamily="34" charset="0"/>
                        </a:rPr>
                        <a:t>FEMA P-259, Engineering Principles and Practices for Retrofitting Flood-Prone Residential Structures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457200" rtl="0" eaLnBrk="1" fontAlgn="auto" latinLnBrk="0" hangingPunct="1">
                        <a:lnSpc>
                          <a:spcPct val="100000"/>
                        </a:lnSpc>
                        <a:spcBef>
                          <a:spcPts val="0"/>
                        </a:spcBef>
                        <a:spcAft>
                          <a:spcPts val="300"/>
                        </a:spcAft>
                        <a:buClrTx/>
                        <a:buSzTx/>
                        <a:buFontTx/>
                        <a:buNone/>
                        <a:tabLst/>
                        <a:defRPr/>
                      </a:pPr>
                      <a:r>
                        <a:rPr lang="en-US" sz="900" b="0" i="0" dirty="0">
                          <a:solidFill>
                            <a:schemeClr val="tx1"/>
                          </a:solidFill>
                          <a:latin typeface="Arial" panose="020B0604020202020204" pitchFamily="34" charset="0"/>
                          <a:cs typeface="Arial" panose="020B0604020202020204" pitchFamily="34" charset="0"/>
                        </a:rPr>
                        <a:t>http://www.fema.gov/media-library/assets/ documents/3001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14"/>
                  </a:ext>
                </a:extLst>
              </a:tr>
              <a:tr h="0">
                <a:tc>
                  <a:txBody>
                    <a:bodyPr/>
                    <a:lstStyle/>
                    <a:p>
                      <a:pPr marL="0" indent="0" algn="ctr">
                        <a:spcAft>
                          <a:spcPts val="300"/>
                        </a:spcAft>
                      </a:pPr>
                      <a:r>
                        <a:rPr lang="en-US" sz="900" b="0" dirty="0">
                          <a:solidFill>
                            <a:srgbClr val="FFFFFF"/>
                          </a:solidFill>
                          <a:latin typeface="Arial" panose="020B0604020202020204" pitchFamily="34" charset="0"/>
                          <a:cs typeface="Arial" panose="020B0604020202020204" pitchFamily="34" charset="0"/>
                        </a:rPr>
                        <a:t>41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marR="0" lvl="0" indent="0" algn="l" defTabSz="457200" rtl="0" eaLnBrk="1" fontAlgn="auto" latinLnBrk="0" hangingPunct="1">
                        <a:lnSpc>
                          <a:spcPct val="100000"/>
                        </a:lnSpc>
                        <a:spcBef>
                          <a:spcPts val="0"/>
                        </a:spcBef>
                        <a:spcAft>
                          <a:spcPts val="300"/>
                        </a:spcAft>
                        <a:buClrTx/>
                        <a:buSzTx/>
                        <a:buFontTx/>
                        <a:buNone/>
                        <a:tabLst/>
                        <a:defRPr/>
                      </a:pPr>
                      <a:r>
                        <a:rPr lang="en-US" sz="900" b="0" i="0" dirty="0">
                          <a:solidFill>
                            <a:schemeClr val="tx1"/>
                          </a:solidFill>
                          <a:latin typeface="Arial" panose="020B0604020202020204" pitchFamily="34" charset="0"/>
                          <a:cs typeface="Arial" panose="020B0604020202020204" pitchFamily="34" charset="0"/>
                        </a:rPr>
                        <a:t>FEMA P-936, </a:t>
                      </a:r>
                      <a:r>
                        <a:rPr lang="en-US" sz="900" b="0" i="0" dirty="0" err="1">
                          <a:solidFill>
                            <a:schemeClr val="tx1"/>
                          </a:solidFill>
                          <a:latin typeface="Arial" panose="020B0604020202020204" pitchFamily="34" charset="0"/>
                          <a:cs typeface="Arial" panose="020B0604020202020204" pitchFamily="34" charset="0"/>
                        </a:rPr>
                        <a:t>Floodproofing</a:t>
                      </a:r>
                      <a:r>
                        <a:rPr lang="en-US" sz="900" b="0" i="0" dirty="0">
                          <a:solidFill>
                            <a:schemeClr val="tx1"/>
                          </a:solidFill>
                          <a:latin typeface="Arial" panose="020B0604020202020204" pitchFamily="34" charset="0"/>
                          <a:cs typeface="Arial" panose="020B0604020202020204" pitchFamily="34" charset="0"/>
                        </a:rPr>
                        <a:t> Non-Residential Buildings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457200" rtl="0" eaLnBrk="1" fontAlgn="auto" latinLnBrk="0" hangingPunct="1">
                        <a:lnSpc>
                          <a:spcPct val="100000"/>
                        </a:lnSpc>
                        <a:spcBef>
                          <a:spcPts val="0"/>
                        </a:spcBef>
                        <a:spcAft>
                          <a:spcPts val="300"/>
                        </a:spcAft>
                        <a:buClrTx/>
                        <a:buSzTx/>
                        <a:buFontTx/>
                        <a:buNone/>
                        <a:tabLst/>
                        <a:defRPr/>
                      </a:pPr>
                      <a:r>
                        <a:rPr lang="en-US" sz="900" b="0" i="0" dirty="0">
                          <a:solidFill>
                            <a:schemeClr val="tx1"/>
                          </a:solidFill>
                          <a:latin typeface="Arial" panose="020B0604020202020204" pitchFamily="34" charset="0"/>
                          <a:cs typeface="Arial" panose="020B0604020202020204" pitchFamily="34" charset="0"/>
                        </a:rPr>
                        <a:t>http://www.fema.gov/media-library/assets/ documents/34270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15"/>
                  </a:ext>
                </a:extLst>
              </a:tr>
              <a:tr h="0">
                <a:tc>
                  <a:txBody>
                    <a:bodyPr/>
                    <a:lstStyle/>
                    <a:p>
                      <a:pPr marL="0" indent="0" algn="ctr">
                        <a:spcAft>
                          <a:spcPts val="300"/>
                        </a:spcAft>
                      </a:pPr>
                      <a:r>
                        <a:rPr lang="en-US" sz="900" b="0" dirty="0">
                          <a:solidFill>
                            <a:srgbClr val="FFFFFF"/>
                          </a:solidFill>
                          <a:latin typeface="Arial" panose="020B0604020202020204" pitchFamily="34" charset="0"/>
                          <a:cs typeface="Arial" panose="020B0604020202020204" pitchFamily="34" charset="0"/>
                        </a:rPr>
                        <a:t>41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marR="0" lvl="0" indent="0" algn="l" defTabSz="457200" rtl="0" eaLnBrk="1" fontAlgn="auto" latinLnBrk="0" hangingPunct="1">
                        <a:lnSpc>
                          <a:spcPct val="100000"/>
                        </a:lnSpc>
                        <a:spcBef>
                          <a:spcPts val="0"/>
                        </a:spcBef>
                        <a:spcAft>
                          <a:spcPts val="300"/>
                        </a:spcAft>
                        <a:buClrTx/>
                        <a:buSzTx/>
                        <a:buFontTx/>
                        <a:buNone/>
                        <a:tabLst/>
                        <a:defRPr/>
                      </a:pPr>
                      <a:r>
                        <a:rPr lang="en-US" sz="900" b="0" i="0" dirty="0">
                          <a:solidFill>
                            <a:schemeClr val="tx1"/>
                          </a:solidFill>
                          <a:latin typeface="Arial" panose="020B0604020202020204" pitchFamily="34" charset="0"/>
                          <a:cs typeface="Arial" panose="020B0604020202020204" pitchFamily="34" charset="0"/>
                        </a:rPr>
                        <a:t>FEMA P-259, Engineering Principles and Practices of Retrofitting Flood-Prone Residential Structures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457200" rtl="0" eaLnBrk="1" fontAlgn="auto" latinLnBrk="0" hangingPunct="1">
                        <a:lnSpc>
                          <a:spcPct val="100000"/>
                        </a:lnSpc>
                        <a:spcBef>
                          <a:spcPts val="0"/>
                        </a:spcBef>
                        <a:spcAft>
                          <a:spcPts val="300"/>
                        </a:spcAft>
                        <a:buClrTx/>
                        <a:buSzTx/>
                        <a:buFontTx/>
                        <a:buNone/>
                        <a:tabLst/>
                        <a:defRPr/>
                      </a:pPr>
                      <a:r>
                        <a:rPr lang="en-US" sz="900" b="0" i="0" dirty="0">
                          <a:solidFill>
                            <a:schemeClr val="tx1"/>
                          </a:solidFill>
                          <a:latin typeface="Arial" panose="020B0604020202020204" pitchFamily="34" charset="0"/>
                          <a:cs typeface="Arial" panose="020B0604020202020204" pitchFamily="34" charset="0"/>
                        </a:rPr>
                        <a:t>http://www.fema.gov/media-library/assets/ documents/3001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16"/>
                  </a:ext>
                </a:extLst>
              </a:tr>
              <a:tr h="0">
                <a:tc>
                  <a:txBody>
                    <a:bodyPr/>
                    <a:lstStyle/>
                    <a:p>
                      <a:pPr marL="0" indent="0" algn="ctr">
                        <a:spcAft>
                          <a:spcPts val="300"/>
                        </a:spcAft>
                      </a:pPr>
                      <a:r>
                        <a:rPr lang="en-US" sz="900" b="0" dirty="0">
                          <a:solidFill>
                            <a:srgbClr val="FFFFFF"/>
                          </a:solidFill>
                          <a:latin typeface="Arial" panose="020B0604020202020204" pitchFamily="34" charset="0"/>
                          <a:cs typeface="Arial" panose="020B0604020202020204" pitchFamily="34" charset="0"/>
                        </a:rPr>
                        <a:t>42</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indent="0">
                        <a:spcAft>
                          <a:spcPts val="300"/>
                        </a:spcAft>
                      </a:pPr>
                      <a:r>
                        <a:rPr lang="en-US" sz="900" b="0" i="0" u="none" dirty="0">
                          <a:solidFill>
                            <a:schemeClr val="tx1"/>
                          </a:solidFill>
                          <a:latin typeface="Arial" panose="020B0604020202020204" pitchFamily="34" charset="0"/>
                          <a:cs typeface="Arial" panose="020B0604020202020204" pitchFamily="34" charset="0"/>
                        </a:rPr>
                        <a:t>Emergency Management Agencies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457200" rtl="0" eaLnBrk="1" fontAlgn="auto" latinLnBrk="0" hangingPunct="1">
                        <a:lnSpc>
                          <a:spcPct val="100000"/>
                        </a:lnSpc>
                        <a:spcBef>
                          <a:spcPts val="0"/>
                        </a:spcBef>
                        <a:spcAft>
                          <a:spcPts val="300"/>
                        </a:spcAft>
                        <a:buClrTx/>
                        <a:buSzTx/>
                        <a:buFontTx/>
                        <a:buNone/>
                        <a:tabLst/>
                        <a:defRPr/>
                      </a:pPr>
                      <a:r>
                        <a:rPr lang="en-US" sz="900" b="0" i="0" u="none" dirty="0">
                          <a:solidFill>
                            <a:schemeClr val="tx1"/>
                          </a:solidFill>
                          <a:latin typeface="Arial" panose="020B0604020202020204" pitchFamily="34" charset="0"/>
                          <a:cs typeface="Arial" panose="020B0604020202020204" pitchFamily="34" charset="0"/>
                        </a:rPr>
                        <a:t>http://www.fema.gov/emergency-managementagencies </a:t>
                      </a:r>
                      <a:endParaRPr lang="en-US" sz="900" b="0" i="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17"/>
                  </a:ext>
                </a:extLst>
              </a:tr>
              <a:tr h="0">
                <a:tc>
                  <a:txBody>
                    <a:bodyPr/>
                    <a:lstStyle/>
                    <a:p>
                      <a:pPr marL="0" indent="0" algn="ctr">
                        <a:spcAft>
                          <a:spcPts val="300"/>
                        </a:spcAft>
                      </a:pPr>
                      <a:r>
                        <a:rPr lang="en-US" sz="900" b="0" dirty="0">
                          <a:solidFill>
                            <a:srgbClr val="FFFFFF"/>
                          </a:solidFill>
                          <a:latin typeface="Arial" panose="020B0604020202020204" pitchFamily="34" charset="0"/>
                          <a:cs typeface="Arial" panose="020B0604020202020204" pitchFamily="34" charset="0"/>
                        </a:rPr>
                        <a:t>42</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marR="0" lvl="0" indent="0" algn="l" defTabSz="457200" rtl="0" eaLnBrk="1" fontAlgn="auto" latinLnBrk="0" hangingPunct="1">
                        <a:lnSpc>
                          <a:spcPct val="100000"/>
                        </a:lnSpc>
                        <a:spcBef>
                          <a:spcPts val="0"/>
                        </a:spcBef>
                        <a:spcAft>
                          <a:spcPts val="300"/>
                        </a:spcAft>
                        <a:buClrTx/>
                        <a:buSzTx/>
                        <a:buFontTx/>
                        <a:buNone/>
                        <a:tabLst/>
                        <a:defRPr/>
                      </a:pPr>
                      <a:r>
                        <a:rPr lang="en-US" sz="900" b="0" i="0" u="none" dirty="0">
                          <a:solidFill>
                            <a:schemeClr val="tx1"/>
                          </a:solidFill>
                          <a:latin typeface="Arial" panose="020B0604020202020204" pitchFamily="34" charset="0"/>
                          <a:cs typeface="Arial" panose="020B0604020202020204" pitchFamily="34" charset="0"/>
                        </a:rPr>
                        <a:t>FEMA. Prepare Your Organization for a Hurricane Playbook. America’s PrepareAthon! </a:t>
                      </a:r>
                    </a:p>
                    <a:p>
                      <a:pPr marL="0" marR="0" lvl="0" indent="0" algn="l" defTabSz="457200" rtl="0" eaLnBrk="1" fontAlgn="auto" latinLnBrk="0" hangingPunct="1">
                        <a:lnSpc>
                          <a:spcPct val="100000"/>
                        </a:lnSpc>
                        <a:spcBef>
                          <a:spcPts val="0"/>
                        </a:spcBef>
                        <a:spcAft>
                          <a:spcPts val="300"/>
                        </a:spcAft>
                        <a:buClrTx/>
                        <a:buSzTx/>
                        <a:buFontTx/>
                        <a:buNone/>
                        <a:tabLst/>
                        <a:defRPr/>
                      </a:pPr>
                      <a:endParaRPr lang="en-US" sz="900" b="0" i="0" u="none"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457200" rtl="0" eaLnBrk="1" fontAlgn="auto" latinLnBrk="0" hangingPunct="1">
                        <a:lnSpc>
                          <a:spcPct val="100000"/>
                        </a:lnSpc>
                        <a:spcBef>
                          <a:spcPts val="0"/>
                        </a:spcBef>
                        <a:spcAft>
                          <a:spcPts val="300"/>
                        </a:spcAft>
                        <a:buClrTx/>
                        <a:buSzTx/>
                        <a:buFontTx/>
                        <a:buNone/>
                        <a:tabLst/>
                        <a:defRPr/>
                      </a:pPr>
                      <a:r>
                        <a:rPr lang="en-US" sz="900" b="0" i="0" u="none" dirty="0">
                          <a:solidFill>
                            <a:schemeClr val="tx1"/>
                          </a:solidFill>
                          <a:latin typeface="Arial" panose="020B0604020202020204" pitchFamily="34" charset="0"/>
                          <a:cs typeface="Arial" panose="020B0604020202020204" pitchFamily="34" charset="0"/>
                        </a:rPr>
                        <a:t>http://www.fema.gov/media-library/assets/ documents/98410</a:t>
                      </a:r>
                      <a:endParaRPr lang="en-US" sz="900" b="0" i="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18"/>
                  </a:ext>
                </a:extLst>
              </a:tr>
            </a:tbl>
          </a:graphicData>
        </a:graphic>
      </p:graphicFrame>
      <p:sp>
        <p:nvSpPr>
          <p:cNvPr id="5" name="Title 1"/>
          <p:cNvSpPr txBox="1">
            <a:spLocks/>
          </p:cNvSpPr>
          <p:nvPr/>
        </p:nvSpPr>
        <p:spPr>
          <a:xfrm>
            <a:off x="533400" y="1655064"/>
            <a:ext cx="6705600" cy="261610"/>
          </a:xfrm>
          <a:prstGeom prst="rect">
            <a:avLst/>
          </a:prstGeom>
        </p:spPr>
        <p:txBody>
          <a:bodyPr wrap="square" lIns="0" rIns="0" anchor="t" anchorCtr="0">
            <a:spAutoFit/>
          </a:bodyPr>
          <a:lstStyle>
            <a:defPPr>
              <a:defRPr lang="en-US"/>
            </a:defPPr>
            <a:lvl1pPr>
              <a:spcBef>
                <a:spcPct val="0"/>
              </a:spcBef>
              <a:buNone/>
              <a:defRPr sz="1200">
                <a:solidFill>
                  <a:prstClr val="black">
                    <a:lumMod val="65000"/>
                    <a:lumOff val="35000"/>
                  </a:prstClr>
                </a:solidFill>
                <a:latin typeface="Arial" panose="020B0604020202020204" pitchFamily="34" charset="0"/>
                <a:ea typeface="Calibri Light" charset="0"/>
                <a:cs typeface="Arial" panose="020B0604020202020204" pitchFamily="34" charset="0"/>
              </a:defRPr>
            </a:lvl1pPr>
          </a:lstStyle>
          <a:p>
            <a:pPr>
              <a:spcBef>
                <a:spcPts val="0"/>
              </a:spcBef>
              <a:spcAft>
                <a:spcPts val="600"/>
              </a:spcAft>
            </a:pPr>
            <a:r>
              <a:rPr lang="en-US" sz="1100" dirty="0">
                <a:solidFill>
                  <a:schemeClr val="tx1"/>
                </a:solidFill>
              </a:rPr>
              <a:t>The following is a list of websites and content referenced in this document.</a:t>
            </a:r>
          </a:p>
        </p:txBody>
      </p:sp>
    </p:spTree>
    <p:extLst>
      <p:ext uri="{BB962C8B-B14F-4D97-AF65-F5344CB8AC3E}">
        <p14:creationId xmlns:p14="http://schemas.microsoft.com/office/powerpoint/2010/main" val="747412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APPENDIX B</a:t>
            </a:r>
            <a:endParaRPr lang="en-US" sz="1800" dirty="0">
              <a:solidFill>
                <a:schemeClr val="tx1"/>
              </a:solidFill>
            </a:endParaRPr>
          </a:p>
        </p:txBody>
      </p:sp>
      <p:sp>
        <p:nvSpPr>
          <p:cNvPr id="3" name="Slide Number Placeholder 2"/>
          <p:cNvSpPr>
            <a:spLocks noGrp="1"/>
          </p:cNvSpPr>
          <p:nvPr>
            <p:ph type="sldNum" sz="quarter" idx="4"/>
          </p:nvPr>
        </p:nvSpPr>
        <p:spPr/>
        <p:txBody>
          <a:bodyPr/>
          <a:lstStyle/>
          <a:p>
            <a:fld id="{7749E63D-D648-FD44-8A88-2CC5333ECCD2}" type="slidenum">
              <a:rPr lang="en-US" smtClean="0"/>
              <a:pPr/>
              <a:t>62</a:t>
            </a:fld>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270708143"/>
              </p:ext>
            </p:extLst>
          </p:nvPr>
        </p:nvGraphicFramePr>
        <p:xfrm>
          <a:off x="533400" y="1955247"/>
          <a:ext cx="6675120" cy="3816095"/>
        </p:xfrm>
        <a:graphic>
          <a:graphicData uri="http://schemas.openxmlformats.org/drawingml/2006/table">
            <a:tbl>
              <a:tblPr>
                <a:tableStyleId>{5C22544A-7EE6-4342-B048-85BDC9FD1C3A}</a:tableStyleId>
              </a:tblPr>
              <a:tblGrid>
                <a:gridCol w="549812">
                  <a:extLst>
                    <a:ext uri="{9D8B030D-6E8A-4147-A177-3AD203B41FA5}">
                      <a16:colId xmlns:a16="http://schemas.microsoft.com/office/drawing/2014/main" val="20000"/>
                    </a:ext>
                  </a:extLst>
                </a:gridCol>
                <a:gridCol w="3108960">
                  <a:extLst>
                    <a:ext uri="{9D8B030D-6E8A-4147-A177-3AD203B41FA5}">
                      <a16:colId xmlns:a16="http://schemas.microsoft.com/office/drawing/2014/main" val="20002"/>
                    </a:ext>
                  </a:extLst>
                </a:gridCol>
                <a:gridCol w="3016348">
                  <a:extLst>
                    <a:ext uri="{9D8B030D-6E8A-4147-A177-3AD203B41FA5}">
                      <a16:colId xmlns:a16="http://schemas.microsoft.com/office/drawing/2014/main" val="20001"/>
                    </a:ext>
                  </a:extLst>
                </a:gridCol>
              </a:tblGrid>
              <a:tr h="0">
                <a:tc>
                  <a:txBody>
                    <a:bodyPr/>
                    <a:lstStyle/>
                    <a:p>
                      <a:pPr marL="0" indent="0" algn="ctr">
                        <a:spcAft>
                          <a:spcPts val="300"/>
                        </a:spcAft>
                      </a:pPr>
                      <a:r>
                        <a:rPr lang="en-US" sz="1000" b="1" dirty="0">
                          <a:solidFill>
                            <a:srgbClr val="FFFFFF"/>
                          </a:solidFill>
                          <a:latin typeface="Arial" panose="020B0604020202020204" pitchFamily="34" charset="0"/>
                          <a:cs typeface="Arial" panose="020B0604020202020204" pitchFamily="34" charset="0"/>
                        </a:rPr>
                        <a:t>PAGE</a:t>
                      </a:r>
                      <a:br>
                        <a:rPr lang="en-US" sz="1000" b="1" dirty="0">
                          <a:solidFill>
                            <a:srgbClr val="FFFFFF"/>
                          </a:solidFill>
                          <a:latin typeface="Arial" panose="020B0604020202020204" pitchFamily="34" charset="0"/>
                          <a:cs typeface="Arial" panose="020B0604020202020204" pitchFamily="34" charset="0"/>
                        </a:rPr>
                      </a:br>
                      <a:r>
                        <a:rPr lang="en-US" sz="1000" b="1" dirty="0">
                          <a:solidFill>
                            <a:srgbClr val="FFFFFF"/>
                          </a:solidFill>
                          <a:latin typeface="Arial" panose="020B0604020202020204" pitchFamily="34" charset="0"/>
                          <a:cs typeface="Arial" panose="020B0604020202020204" pitchFamily="34" charset="0"/>
                        </a:rPr>
                        <a:t>#</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indent="0">
                        <a:spcAft>
                          <a:spcPts val="300"/>
                        </a:spcAft>
                      </a:pPr>
                      <a:r>
                        <a:rPr lang="en-US" sz="1000" b="1" dirty="0">
                          <a:solidFill>
                            <a:srgbClr val="FFFFFF"/>
                          </a:solidFill>
                          <a:latin typeface="Arial" panose="020B0604020202020204" pitchFamily="34" charset="0"/>
                          <a:cs typeface="Arial" panose="020B0604020202020204" pitchFamily="34" charset="0"/>
                        </a:rPr>
                        <a:t>TITLE OF DOCUMENT</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marR="0" indent="0" algn="l" defTabSz="457200" rtl="0" eaLnBrk="1" fontAlgn="auto" latinLnBrk="0" hangingPunct="1">
                        <a:lnSpc>
                          <a:spcPct val="100000"/>
                        </a:lnSpc>
                        <a:spcBef>
                          <a:spcPts val="0"/>
                        </a:spcBef>
                        <a:spcAft>
                          <a:spcPts val="300"/>
                        </a:spcAft>
                        <a:buClrTx/>
                        <a:buSzTx/>
                        <a:buFontTx/>
                        <a:buNone/>
                        <a:tabLst/>
                        <a:defRPr/>
                      </a:pPr>
                      <a:r>
                        <a:rPr lang="en-US" sz="1000" b="1" dirty="0">
                          <a:solidFill>
                            <a:srgbClr val="FFFFFF"/>
                          </a:solidFill>
                          <a:latin typeface="Arial" panose="020B0604020202020204" pitchFamily="34" charset="0"/>
                          <a:cs typeface="Arial" panose="020B0604020202020204" pitchFamily="34" charset="0"/>
                        </a:rPr>
                        <a:t>LINK</a:t>
                      </a:r>
                    </a:p>
                  </a:txBody>
                  <a:tcPr marT="64008" marB="6400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extLst>
                  <a:ext uri="{0D108BD9-81ED-4DB2-BD59-A6C34878D82A}">
                    <a16:rowId xmlns:a16="http://schemas.microsoft.com/office/drawing/2014/main" val="10002"/>
                  </a:ext>
                </a:extLst>
              </a:tr>
              <a:tr h="0">
                <a:tc>
                  <a:txBody>
                    <a:bodyPr/>
                    <a:lstStyle/>
                    <a:p>
                      <a:pPr marL="0" indent="0" algn="ctr">
                        <a:spcAft>
                          <a:spcPts val="300"/>
                        </a:spcAft>
                      </a:pPr>
                      <a:r>
                        <a:rPr lang="en-US" sz="900" b="0" dirty="0">
                          <a:solidFill>
                            <a:srgbClr val="FFFFFF"/>
                          </a:solidFill>
                          <a:latin typeface="Arial" panose="020B0604020202020204" pitchFamily="34" charset="0"/>
                          <a:cs typeface="Arial" panose="020B0604020202020204" pitchFamily="34" charset="0"/>
                        </a:rPr>
                        <a:t>53</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indent="0">
                        <a:spcAft>
                          <a:spcPts val="300"/>
                        </a:spcAft>
                      </a:pPr>
                      <a:r>
                        <a:rPr lang="en-US" sz="900" b="0" i="0" dirty="0">
                          <a:solidFill>
                            <a:schemeClr val="tx1"/>
                          </a:solidFill>
                          <a:latin typeface="Arial" panose="020B0604020202020204" pitchFamily="34" charset="0"/>
                          <a:cs typeface="Arial" panose="020B0604020202020204" pitchFamily="34" charset="0"/>
                        </a:rPr>
                        <a:t>FLASH email</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457200" rtl="0" eaLnBrk="1" fontAlgn="auto" latinLnBrk="0" hangingPunct="1">
                        <a:lnSpc>
                          <a:spcPct val="100000"/>
                        </a:lnSpc>
                        <a:spcBef>
                          <a:spcPts val="0"/>
                        </a:spcBef>
                        <a:spcAft>
                          <a:spcPts val="300"/>
                        </a:spcAft>
                        <a:buClrTx/>
                        <a:buSzTx/>
                        <a:buFontTx/>
                        <a:buNone/>
                        <a:tabLst/>
                        <a:defRPr/>
                      </a:pPr>
                      <a:r>
                        <a:rPr lang="en-US" sz="900" b="0" i="0" dirty="0">
                          <a:solidFill>
                            <a:schemeClr val="tx1"/>
                          </a:solidFill>
                          <a:latin typeface="Arial" panose="020B0604020202020204" pitchFamily="34" charset="0"/>
                          <a:cs typeface="Arial" panose="020B0604020202020204" pitchFamily="34" charset="0"/>
                        </a:rPr>
                        <a:t>info@flash.org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1"/>
                  </a:ext>
                </a:extLst>
              </a:tr>
              <a:tr h="0">
                <a:tc>
                  <a:txBody>
                    <a:bodyPr/>
                    <a:lstStyle/>
                    <a:p>
                      <a:pPr marL="0" indent="0" algn="ctr">
                        <a:spcAft>
                          <a:spcPts val="300"/>
                        </a:spcAft>
                      </a:pPr>
                      <a:r>
                        <a:rPr lang="en-US" sz="900" b="0" dirty="0">
                          <a:solidFill>
                            <a:srgbClr val="FFFFFF"/>
                          </a:solidFill>
                          <a:latin typeface="Arial" panose="020B0604020202020204" pitchFamily="34" charset="0"/>
                          <a:cs typeface="Arial" panose="020B0604020202020204" pitchFamily="34" charset="0"/>
                        </a:rPr>
                        <a:t>53</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marR="0" lvl="0" indent="0" algn="l" defTabSz="457200" rtl="0" eaLnBrk="1" fontAlgn="auto" latinLnBrk="0" hangingPunct="1">
                        <a:lnSpc>
                          <a:spcPct val="100000"/>
                        </a:lnSpc>
                        <a:spcBef>
                          <a:spcPts val="0"/>
                        </a:spcBef>
                        <a:spcAft>
                          <a:spcPts val="300"/>
                        </a:spcAft>
                        <a:buClrTx/>
                        <a:buSzTx/>
                        <a:buFontTx/>
                        <a:buNone/>
                        <a:tabLst/>
                        <a:defRPr/>
                      </a:pPr>
                      <a:r>
                        <a:rPr lang="en-US" sz="900" b="0" i="0" dirty="0">
                          <a:solidFill>
                            <a:schemeClr val="tx1"/>
                          </a:solidFill>
                          <a:latin typeface="Arial" panose="020B0604020202020204" pitchFamily="34" charset="0"/>
                          <a:cs typeface="Arial" panose="020B0604020202020204" pitchFamily="34" charset="0"/>
                        </a:rPr>
                        <a:t>FEMA Private Sector Division Email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457200" rtl="0" eaLnBrk="1" fontAlgn="auto" latinLnBrk="0" hangingPunct="1">
                        <a:lnSpc>
                          <a:spcPct val="100000"/>
                        </a:lnSpc>
                        <a:spcBef>
                          <a:spcPts val="0"/>
                        </a:spcBef>
                        <a:spcAft>
                          <a:spcPts val="300"/>
                        </a:spcAft>
                        <a:buClrTx/>
                        <a:buSzTx/>
                        <a:buFontTx/>
                        <a:buNone/>
                        <a:tabLst/>
                        <a:defRPr/>
                      </a:pPr>
                      <a:r>
                        <a:rPr lang="en-US" sz="900" b="0" i="0" dirty="0">
                          <a:solidFill>
                            <a:schemeClr val="tx1"/>
                          </a:solidFill>
                          <a:latin typeface="Arial" panose="020B0604020202020204" pitchFamily="34" charset="0"/>
                          <a:cs typeface="Arial" panose="020B0604020202020204" pitchFamily="34" charset="0"/>
                        </a:rPr>
                        <a:t>FEMA-Private-Sector@fema.dhs.gov</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3"/>
                  </a:ext>
                </a:extLst>
              </a:tr>
              <a:tr h="0">
                <a:tc>
                  <a:txBody>
                    <a:bodyPr/>
                    <a:lstStyle/>
                    <a:p>
                      <a:pPr marL="0" indent="0" algn="ctr">
                        <a:spcAft>
                          <a:spcPts val="300"/>
                        </a:spcAft>
                      </a:pPr>
                      <a:r>
                        <a:rPr lang="en-US" sz="900" b="0" dirty="0">
                          <a:solidFill>
                            <a:srgbClr val="FFFFFF"/>
                          </a:solidFill>
                          <a:latin typeface="Arial" panose="020B0604020202020204" pitchFamily="34" charset="0"/>
                          <a:cs typeface="Arial" panose="020B0604020202020204" pitchFamily="34" charset="0"/>
                        </a:rPr>
                        <a:t>54</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indent="0">
                        <a:spcAft>
                          <a:spcPts val="300"/>
                        </a:spcAft>
                      </a:pPr>
                      <a:r>
                        <a:rPr lang="en-US" sz="900" b="0" i="0" dirty="0">
                          <a:solidFill>
                            <a:schemeClr val="tx1"/>
                          </a:solidFill>
                          <a:latin typeface="Arial" panose="020B0604020202020204" pitchFamily="34" charset="0"/>
                          <a:cs typeface="Arial" panose="020B0604020202020204" pitchFamily="34" charset="0"/>
                        </a:rPr>
                        <a:t>America’s PrepareAthon!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457200" rtl="0" eaLnBrk="1" fontAlgn="auto" latinLnBrk="0" hangingPunct="1">
                        <a:lnSpc>
                          <a:spcPct val="100000"/>
                        </a:lnSpc>
                        <a:spcBef>
                          <a:spcPts val="0"/>
                        </a:spcBef>
                        <a:spcAft>
                          <a:spcPts val="300"/>
                        </a:spcAft>
                        <a:buClrTx/>
                        <a:buSzTx/>
                        <a:buFontTx/>
                        <a:buNone/>
                        <a:tabLst/>
                        <a:defRPr/>
                      </a:pPr>
                      <a:r>
                        <a:rPr lang="en-US" sz="900" b="0" i="0" dirty="0">
                          <a:solidFill>
                            <a:schemeClr val="tx1"/>
                          </a:solidFill>
                          <a:latin typeface="Arial" panose="020B0604020202020204" pitchFamily="34" charset="0"/>
                          <a:cs typeface="Arial" panose="020B0604020202020204" pitchFamily="34" charset="0"/>
                        </a:rPr>
                        <a:t>https://ready.gov/prepare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4"/>
                  </a:ext>
                </a:extLst>
              </a:tr>
              <a:tr h="0">
                <a:tc>
                  <a:txBody>
                    <a:bodyPr/>
                    <a:lstStyle/>
                    <a:p>
                      <a:pPr marL="0" indent="0" algn="ctr">
                        <a:spcAft>
                          <a:spcPts val="300"/>
                        </a:spcAft>
                      </a:pPr>
                      <a:r>
                        <a:rPr lang="en-US" sz="900" b="0" dirty="0">
                          <a:solidFill>
                            <a:srgbClr val="FFFFFF"/>
                          </a:solidFill>
                          <a:latin typeface="Arial" panose="020B0604020202020204" pitchFamily="34" charset="0"/>
                          <a:cs typeface="Arial" panose="020B0604020202020204" pitchFamily="34" charset="0"/>
                        </a:rPr>
                        <a:t>54</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indent="0">
                        <a:spcAft>
                          <a:spcPts val="300"/>
                        </a:spcAft>
                      </a:pPr>
                      <a:r>
                        <a:rPr lang="en-US" sz="900" b="0" i="0" dirty="0">
                          <a:solidFill>
                            <a:schemeClr val="tx1"/>
                          </a:solidFill>
                          <a:latin typeface="Arial" panose="020B0604020202020204" pitchFamily="34" charset="0"/>
                          <a:cs typeface="Arial" panose="020B0604020202020204" pitchFamily="34" charset="0"/>
                        </a:rPr>
                        <a:t>FLASH</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457200" rtl="0" eaLnBrk="1" fontAlgn="auto" latinLnBrk="0" hangingPunct="1">
                        <a:lnSpc>
                          <a:spcPct val="100000"/>
                        </a:lnSpc>
                        <a:spcBef>
                          <a:spcPts val="0"/>
                        </a:spcBef>
                        <a:spcAft>
                          <a:spcPts val="300"/>
                        </a:spcAft>
                        <a:buClrTx/>
                        <a:buSzTx/>
                        <a:buFontTx/>
                        <a:buNone/>
                        <a:tabLst/>
                        <a:defRPr/>
                      </a:pPr>
                      <a:r>
                        <a:rPr lang="en-US" sz="900" b="0" i="0" dirty="0">
                          <a:solidFill>
                            <a:schemeClr val="tx1"/>
                          </a:solidFill>
                          <a:latin typeface="Arial" panose="020B0604020202020204" pitchFamily="34" charset="0"/>
                          <a:cs typeface="Arial" panose="020B0604020202020204" pitchFamily="34" charset="0"/>
                        </a:rPr>
                        <a:t>http://www.flash.org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5"/>
                  </a:ext>
                </a:extLst>
              </a:tr>
              <a:tr h="0">
                <a:tc>
                  <a:txBody>
                    <a:bodyPr/>
                    <a:lstStyle/>
                    <a:p>
                      <a:pPr marL="0" indent="0" algn="ctr">
                        <a:spcAft>
                          <a:spcPts val="300"/>
                        </a:spcAft>
                      </a:pPr>
                      <a:r>
                        <a:rPr lang="en-US" sz="900" b="0" dirty="0">
                          <a:solidFill>
                            <a:srgbClr val="FFFFFF"/>
                          </a:solidFill>
                          <a:latin typeface="Arial" panose="020B0604020202020204" pitchFamily="34" charset="0"/>
                          <a:cs typeface="Arial" panose="020B0604020202020204" pitchFamily="34" charset="0"/>
                        </a:rPr>
                        <a:t>54</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marR="0" lvl="0" indent="0" algn="l" defTabSz="457200" rtl="0" eaLnBrk="1" fontAlgn="auto" latinLnBrk="0" hangingPunct="1">
                        <a:lnSpc>
                          <a:spcPct val="100000"/>
                        </a:lnSpc>
                        <a:spcBef>
                          <a:spcPts val="0"/>
                        </a:spcBef>
                        <a:spcAft>
                          <a:spcPts val="300"/>
                        </a:spcAft>
                        <a:buClrTx/>
                        <a:buSzTx/>
                        <a:buFontTx/>
                        <a:buNone/>
                        <a:tabLst/>
                        <a:defRPr/>
                      </a:pPr>
                      <a:r>
                        <a:rPr lang="fr-FR" sz="900" b="0" i="0" dirty="0">
                          <a:solidFill>
                            <a:schemeClr val="tx1"/>
                          </a:solidFill>
                          <a:latin typeface="Arial" panose="020B0604020202020204" pitchFamily="34" charset="0"/>
                          <a:cs typeface="Arial" panose="020B0604020202020204" pitchFamily="34" charset="0"/>
                        </a:rPr>
                        <a:t>National Hurricane Center</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457200" rtl="0" eaLnBrk="1" fontAlgn="auto" latinLnBrk="0" hangingPunct="1">
                        <a:lnSpc>
                          <a:spcPct val="100000"/>
                        </a:lnSpc>
                        <a:spcBef>
                          <a:spcPts val="0"/>
                        </a:spcBef>
                        <a:spcAft>
                          <a:spcPts val="300"/>
                        </a:spcAft>
                        <a:buClrTx/>
                        <a:buSzTx/>
                        <a:buFontTx/>
                        <a:buNone/>
                        <a:tabLst/>
                        <a:defRPr/>
                      </a:pPr>
                      <a:r>
                        <a:rPr lang="fr-FR" sz="900" b="0" i="0" dirty="0">
                          <a:solidFill>
                            <a:schemeClr val="tx1"/>
                          </a:solidFill>
                          <a:latin typeface="Arial" panose="020B0604020202020204" pitchFamily="34" charset="0"/>
                          <a:cs typeface="Arial" panose="020B0604020202020204" pitchFamily="34" charset="0"/>
                        </a:rPr>
                        <a:t>http://www.nhc.noaa.gov/ https://noaanhc.wordpress.com/</a:t>
                      </a:r>
                      <a:endParaRPr lang="en-US" sz="900" b="0" i="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6"/>
                  </a:ext>
                </a:extLst>
              </a:tr>
              <a:tr h="0">
                <a:tc>
                  <a:txBody>
                    <a:bodyPr/>
                    <a:lstStyle/>
                    <a:p>
                      <a:pPr marL="0" indent="0" algn="ctr">
                        <a:spcAft>
                          <a:spcPts val="300"/>
                        </a:spcAft>
                      </a:pPr>
                      <a:r>
                        <a:rPr lang="en-US" sz="900" b="0" dirty="0">
                          <a:solidFill>
                            <a:srgbClr val="FFFFFF"/>
                          </a:solidFill>
                          <a:latin typeface="Arial" panose="020B0604020202020204" pitchFamily="34" charset="0"/>
                          <a:cs typeface="Arial" panose="020B0604020202020204" pitchFamily="34" charset="0"/>
                        </a:rPr>
                        <a:t>54</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marR="0" lvl="0" indent="0" algn="l" defTabSz="457200" rtl="0" eaLnBrk="1" fontAlgn="auto" latinLnBrk="0" hangingPunct="1">
                        <a:lnSpc>
                          <a:spcPct val="100000"/>
                        </a:lnSpc>
                        <a:spcBef>
                          <a:spcPts val="0"/>
                        </a:spcBef>
                        <a:spcAft>
                          <a:spcPts val="300"/>
                        </a:spcAft>
                        <a:buClrTx/>
                        <a:buSzTx/>
                        <a:buFontTx/>
                        <a:buNone/>
                        <a:tabLst/>
                        <a:defRPr/>
                      </a:pPr>
                      <a:r>
                        <a:rPr lang="en-US" sz="900" b="0" i="0" u="none" dirty="0">
                          <a:solidFill>
                            <a:schemeClr val="tx1"/>
                          </a:solidFill>
                          <a:latin typeface="Arial" panose="020B0604020202020204" pitchFamily="34" charset="0"/>
                          <a:cs typeface="Arial" panose="020B0604020202020204" pitchFamily="34" charset="0"/>
                        </a:rPr>
                        <a:t>Ready Floods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457200" rtl="0" eaLnBrk="1" fontAlgn="auto" latinLnBrk="0" hangingPunct="1">
                        <a:lnSpc>
                          <a:spcPct val="100000"/>
                        </a:lnSpc>
                        <a:spcBef>
                          <a:spcPts val="0"/>
                        </a:spcBef>
                        <a:spcAft>
                          <a:spcPts val="300"/>
                        </a:spcAft>
                        <a:buClrTx/>
                        <a:buSzTx/>
                        <a:buFontTx/>
                        <a:buNone/>
                        <a:tabLst/>
                        <a:defRPr/>
                      </a:pPr>
                      <a:r>
                        <a:rPr lang="en-US" sz="900" b="0" i="0" u="none" dirty="0">
                          <a:solidFill>
                            <a:schemeClr val="tx1"/>
                          </a:solidFill>
                          <a:latin typeface="Arial" panose="020B0604020202020204" pitchFamily="34" charset="0"/>
                          <a:cs typeface="Arial" panose="020B0604020202020204" pitchFamily="34" charset="0"/>
                        </a:rPr>
                        <a:t>https://www.ready.gov/floods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7"/>
                  </a:ext>
                </a:extLst>
              </a:tr>
              <a:tr h="0">
                <a:tc>
                  <a:txBody>
                    <a:bodyPr/>
                    <a:lstStyle/>
                    <a:p>
                      <a:pPr marL="0" indent="0" algn="ctr">
                        <a:spcAft>
                          <a:spcPts val="300"/>
                        </a:spcAft>
                      </a:pPr>
                      <a:r>
                        <a:rPr lang="en-US" sz="900" b="0" dirty="0">
                          <a:solidFill>
                            <a:srgbClr val="FFFFFF"/>
                          </a:solidFill>
                          <a:latin typeface="Arial" panose="020B0604020202020204" pitchFamily="34" charset="0"/>
                          <a:cs typeface="Arial" panose="020B0604020202020204" pitchFamily="34" charset="0"/>
                        </a:rPr>
                        <a:t>54</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marR="0" lvl="0" indent="0" algn="l" defTabSz="457200" rtl="0" eaLnBrk="1" fontAlgn="auto" latinLnBrk="0" hangingPunct="1">
                        <a:lnSpc>
                          <a:spcPct val="100000"/>
                        </a:lnSpc>
                        <a:spcBef>
                          <a:spcPts val="0"/>
                        </a:spcBef>
                        <a:spcAft>
                          <a:spcPts val="300"/>
                        </a:spcAft>
                        <a:buClrTx/>
                        <a:buSzTx/>
                        <a:buFontTx/>
                        <a:buNone/>
                        <a:tabLst/>
                        <a:defRPr/>
                      </a:pPr>
                      <a:r>
                        <a:rPr lang="en-US" sz="900" b="0" i="0" dirty="0">
                          <a:solidFill>
                            <a:schemeClr val="tx1"/>
                          </a:solidFill>
                          <a:latin typeface="Arial" panose="020B0604020202020204" pitchFamily="34" charset="0"/>
                          <a:cs typeface="Arial" panose="020B0604020202020204" pitchFamily="34" charset="0"/>
                        </a:rPr>
                        <a:t>Ready Hurricanes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457200" rtl="0" eaLnBrk="1" fontAlgn="auto" latinLnBrk="0" hangingPunct="1">
                        <a:lnSpc>
                          <a:spcPct val="100000"/>
                        </a:lnSpc>
                        <a:spcBef>
                          <a:spcPts val="0"/>
                        </a:spcBef>
                        <a:spcAft>
                          <a:spcPts val="300"/>
                        </a:spcAft>
                        <a:buClrTx/>
                        <a:buSzTx/>
                        <a:buFontTx/>
                        <a:buNone/>
                        <a:tabLst/>
                        <a:defRPr/>
                      </a:pPr>
                      <a:r>
                        <a:rPr lang="en-US" sz="900" b="0" i="0" u="none" dirty="0">
                          <a:solidFill>
                            <a:schemeClr val="tx1"/>
                          </a:solidFill>
                          <a:latin typeface="Arial" panose="020B0604020202020204" pitchFamily="34" charset="0"/>
                          <a:cs typeface="Arial" panose="020B0604020202020204" pitchFamily="34" charset="0"/>
                        </a:rPr>
                        <a:t>https://www.ready.gov/hurricanes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8"/>
                  </a:ext>
                </a:extLst>
              </a:tr>
              <a:tr h="0">
                <a:tc>
                  <a:txBody>
                    <a:bodyPr/>
                    <a:lstStyle/>
                    <a:p>
                      <a:pPr marL="0" indent="0" algn="ctr">
                        <a:spcAft>
                          <a:spcPts val="300"/>
                        </a:spcAft>
                      </a:pPr>
                      <a:r>
                        <a:rPr lang="en-US" sz="900" b="0" dirty="0">
                          <a:solidFill>
                            <a:srgbClr val="FFFFFF"/>
                          </a:solidFill>
                          <a:latin typeface="Arial" panose="020B0604020202020204" pitchFamily="34" charset="0"/>
                          <a:cs typeface="Arial" panose="020B0604020202020204" pitchFamily="34" charset="0"/>
                        </a:rPr>
                        <a:t>54</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marR="0" lvl="0" indent="0" algn="l" defTabSz="457200" rtl="0" eaLnBrk="1" fontAlgn="auto" latinLnBrk="0" hangingPunct="1">
                        <a:lnSpc>
                          <a:spcPct val="100000"/>
                        </a:lnSpc>
                        <a:spcBef>
                          <a:spcPts val="0"/>
                        </a:spcBef>
                        <a:spcAft>
                          <a:spcPts val="300"/>
                        </a:spcAft>
                        <a:buClrTx/>
                        <a:buSzTx/>
                        <a:buFontTx/>
                        <a:buNone/>
                        <a:tabLst/>
                        <a:defRPr/>
                      </a:pPr>
                      <a:r>
                        <a:rPr lang="en-US" sz="900" b="0" i="0" u="none" dirty="0">
                          <a:solidFill>
                            <a:schemeClr val="tx1"/>
                          </a:solidFill>
                          <a:latin typeface="Arial" panose="020B0604020202020204" pitchFamily="34" charset="0"/>
                          <a:cs typeface="Arial" panose="020B0604020202020204" pitchFamily="34" charset="0"/>
                        </a:rPr>
                        <a:t>https://www.ready.gov/business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457200" rtl="0" eaLnBrk="1" fontAlgn="auto" latinLnBrk="0" hangingPunct="1">
                        <a:lnSpc>
                          <a:spcPct val="100000"/>
                        </a:lnSpc>
                        <a:spcBef>
                          <a:spcPts val="0"/>
                        </a:spcBef>
                        <a:spcAft>
                          <a:spcPts val="300"/>
                        </a:spcAft>
                        <a:buClrTx/>
                        <a:buSzTx/>
                        <a:buFontTx/>
                        <a:buNone/>
                        <a:tabLst/>
                        <a:defRPr/>
                      </a:pPr>
                      <a:r>
                        <a:rPr lang="en-US" sz="900" b="0" i="0" u="none" dirty="0">
                          <a:solidFill>
                            <a:schemeClr val="tx1"/>
                          </a:solidFill>
                          <a:latin typeface="Arial" panose="020B0604020202020204" pitchFamily="34" charset="0"/>
                          <a:cs typeface="Arial" panose="020B0604020202020204" pitchFamily="34" charset="0"/>
                        </a:rPr>
                        <a:t>https://www.ready.gov/business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9"/>
                  </a:ext>
                </a:extLst>
              </a:tr>
              <a:tr h="0">
                <a:tc>
                  <a:txBody>
                    <a:bodyPr/>
                    <a:lstStyle/>
                    <a:p>
                      <a:pPr marL="0" indent="0" algn="ctr">
                        <a:spcAft>
                          <a:spcPts val="300"/>
                        </a:spcAft>
                      </a:pPr>
                      <a:r>
                        <a:rPr lang="en-US" sz="900" b="0" dirty="0">
                          <a:solidFill>
                            <a:srgbClr val="FFFFFF"/>
                          </a:solidFill>
                          <a:latin typeface="Arial" panose="020B0604020202020204" pitchFamily="34" charset="0"/>
                          <a:cs typeface="Arial" panose="020B0604020202020204" pitchFamily="34" charset="0"/>
                        </a:rPr>
                        <a:t>55</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indent="0">
                        <a:spcAft>
                          <a:spcPts val="300"/>
                        </a:spcAft>
                      </a:pPr>
                      <a:r>
                        <a:rPr lang="en-US" sz="900" b="0" i="0" dirty="0">
                          <a:solidFill>
                            <a:schemeClr val="tx1"/>
                          </a:solidFill>
                          <a:latin typeface="Arial" panose="020B0604020202020204" pitchFamily="34" charset="0"/>
                          <a:cs typeface="Arial" panose="020B0604020202020204" pitchFamily="34" charset="0"/>
                        </a:rPr>
                        <a:t>FEMA. </a:t>
                      </a:r>
                      <a:r>
                        <a:rPr lang="en-US" sz="900" b="0" i="1" dirty="0">
                          <a:solidFill>
                            <a:schemeClr val="tx1"/>
                          </a:solidFill>
                          <a:latin typeface="Arial" panose="020B0604020202020204" pitchFamily="34" charset="0"/>
                          <a:cs typeface="Arial" panose="020B0604020202020204" pitchFamily="34" charset="0"/>
                        </a:rPr>
                        <a:t>Install Sewer Backflow Valves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457200" rtl="0" eaLnBrk="1" fontAlgn="auto" latinLnBrk="0" hangingPunct="1">
                        <a:lnSpc>
                          <a:spcPct val="100000"/>
                        </a:lnSpc>
                        <a:spcBef>
                          <a:spcPts val="0"/>
                        </a:spcBef>
                        <a:spcAft>
                          <a:spcPts val="300"/>
                        </a:spcAft>
                        <a:buClrTx/>
                        <a:buSzTx/>
                        <a:buFontTx/>
                        <a:buNone/>
                        <a:tabLst/>
                        <a:defRPr/>
                      </a:pPr>
                      <a:r>
                        <a:rPr lang="en-US" sz="900" b="0" i="0" dirty="0">
                          <a:solidFill>
                            <a:schemeClr val="tx1"/>
                          </a:solidFill>
                          <a:latin typeface="Arial" panose="020B0604020202020204" pitchFamily="34" charset="0"/>
                          <a:cs typeface="Arial" panose="020B0604020202020204" pitchFamily="34" charset="0"/>
                        </a:rPr>
                        <a:t>http://www.fema.gov/media-librarydata/20130726-1627-20490-2015/how2007_ sewer_4_11.pdf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10"/>
                  </a:ext>
                </a:extLst>
              </a:tr>
              <a:tr h="0">
                <a:tc>
                  <a:txBody>
                    <a:bodyPr/>
                    <a:lstStyle/>
                    <a:p>
                      <a:pPr marL="0" indent="0" algn="ctr">
                        <a:spcAft>
                          <a:spcPts val="300"/>
                        </a:spcAft>
                      </a:pPr>
                      <a:r>
                        <a:rPr lang="en-US" sz="900" b="0" dirty="0">
                          <a:solidFill>
                            <a:srgbClr val="FFFFFF"/>
                          </a:solidFill>
                          <a:latin typeface="Arial" panose="020B0604020202020204" pitchFamily="34" charset="0"/>
                          <a:cs typeface="Arial" panose="020B0604020202020204" pitchFamily="34" charset="0"/>
                        </a:rPr>
                        <a:t>55</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marR="0" lvl="0" indent="0" algn="l" defTabSz="457200" rtl="0" eaLnBrk="1" fontAlgn="auto" latinLnBrk="0" hangingPunct="1">
                        <a:lnSpc>
                          <a:spcPct val="100000"/>
                        </a:lnSpc>
                        <a:spcBef>
                          <a:spcPts val="0"/>
                        </a:spcBef>
                        <a:spcAft>
                          <a:spcPts val="300"/>
                        </a:spcAft>
                        <a:buClrTx/>
                        <a:buSzTx/>
                        <a:buFontTx/>
                        <a:buNone/>
                        <a:tabLst/>
                        <a:defRPr/>
                      </a:pPr>
                      <a:r>
                        <a:rPr lang="en-US" sz="900" b="0" i="0">
                          <a:solidFill>
                            <a:schemeClr val="tx1"/>
                          </a:solidFill>
                          <a:latin typeface="Arial" panose="020B0604020202020204" pitchFamily="34" charset="0"/>
                          <a:cs typeface="Arial" panose="020B0604020202020204" pitchFamily="34" charset="0"/>
                        </a:rPr>
                        <a:t>National Weather Service. Glossary </a:t>
                      </a:r>
                      <a:endParaRPr lang="en-US" sz="900" b="0" i="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457200" rtl="0" eaLnBrk="1" fontAlgn="auto" latinLnBrk="0" hangingPunct="1">
                        <a:lnSpc>
                          <a:spcPct val="100000"/>
                        </a:lnSpc>
                        <a:spcBef>
                          <a:spcPts val="0"/>
                        </a:spcBef>
                        <a:spcAft>
                          <a:spcPts val="300"/>
                        </a:spcAft>
                        <a:buClrTx/>
                        <a:buSzTx/>
                        <a:buFontTx/>
                        <a:buNone/>
                        <a:tabLst/>
                        <a:defRPr/>
                      </a:pPr>
                      <a:r>
                        <a:rPr lang="en-US" sz="900" b="0" i="0" dirty="0">
                          <a:solidFill>
                            <a:schemeClr val="tx1"/>
                          </a:solidFill>
                          <a:latin typeface="Arial" panose="020B0604020202020204" pitchFamily="34" charset="0"/>
                          <a:cs typeface="Arial" panose="020B0604020202020204" pitchFamily="34" charset="0"/>
                        </a:rPr>
                        <a:t>http://www.nws.noaa.gov/glossary/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11"/>
                  </a:ext>
                </a:extLst>
              </a:tr>
              <a:tr h="0">
                <a:tc>
                  <a:txBody>
                    <a:bodyPr/>
                    <a:lstStyle/>
                    <a:p>
                      <a:pPr marL="0" indent="0" algn="ctr">
                        <a:spcAft>
                          <a:spcPts val="300"/>
                        </a:spcAft>
                      </a:pPr>
                      <a:r>
                        <a:rPr lang="en-US" sz="900" b="0" dirty="0">
                          <a:solidFill>
                            <a:srgbClr val="FFFFFF"/>
                          </a:solidFill>
                          <a:latin typeface="Arial" panose="020B0604020202020204" pitchFamily="34" charset="0"/>
                          <a:cs typeface="Arial" panose="020B0604020202020204" pitchFamily="34" charset="0"/>
                        </a:rPr>
                        <a:t>56</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900" b="0" i="0">
                          <a:solidFill>
                            <a:schemeClr val="tx1"/>
                          </a:solidFill>
                          <a:latin typeface="Arial" panose="020B0604020202020204" pitchFamily="34" charset="0"/>
                          <a:cs typeface="Arial" panose="020B0604020202020204" pitchFamily="34" charset="0"/>
                        </a:rPr>
                        <a:t>National Weather Service. Glossary </a:t>
                      </a:r>
                      <a:endParaRPr lang="en-US" sz="900" b="0" i="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457200" rtl="0" eaLnBrk="1" fontAlgn="auto" latinLnBrk="0" hangingPunct="1">
                        <a:lnSpc>
                          <a:spcPct val="100000"/>
                        </a:lnSpc>
                        <a:spcBef>
                          <a:spcPts val="0"/>
                        </a:spcBef>
                        <a:spcAft>
                          <a:spcPts val="300"/>
                        </a:spcAft>
                        <a:buClrTx/>
                        <a:buSzTx/>
                        <a:buFontTx/>
                        <a:buNone/>
                        <a:tabLst/>
                        <a:defRPr/>
                      </a:pPr>
                      <a:r>
                        <a:rPr lang="en-US" sz="900" b="0" i="0" dirty="0">
                          <a:solidFill>
                            <a:schemeClr val="tx1"/>
                          </a:solidFill>
                          <a:latin typeface="Arial" panose="020B0604020202020204" pitchFamily="34" charset="0"/>
                          <a:cs typeface="Arial" panose="020B0604020202020204" pitchFamily="34" charset="0"/>
                        </a:rPr>
                        <a:t>http://www.nws.noaa.gov/glossary/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12"/>
                  </a:ext>
                </a:extLst>
              </a:tr>
              <a:tr h="0">
                <a:tc>
                  <a:txBody>
                    <a:bodyPr/>
                    <a:lstStyle/>
                    <a:p>
                      <a:pPr marL="0" indent="0" algn="ctr">
                        <a:spcAft>
                          <a:spcPts val="300"/>
                        </a:spcAft>
                      </a:pPr>
                      <a:r>
                        <a:rPr lang="en-US" sz="900" b="0" dirty="0">
                          <a:solidFill>
                            <a:srgbClr val="FFFFFF"/>
                          </a:solidFill>
                          <a:latin typeface="Arial" panose="020B0604020202020204" pitchFamily="34" charset="0"/>
                          <a:cs typeface="Arial" panose="020B0604020202020204" pitchFamily="34" charset="0"/>
                        </a:rPr>
                        <a:t>57</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indent="0">
                        <a:spcAft>
                          <a:spcPts val="300"/>
                        </a:spcAft>
                      </a:pPr>
                      <a:r>
                        <a:rPr lang="en-US" sz="900" b="0" i="0">
                          <a:solidFill>
                            <a:schemeClr val="tx1"/>
                          </a:solidFill>
                          <a:latin typeface="Arial" panose="020B0604020202020204" pitchFamily="34" charset="0"/>
                          <a:cs typeface="Arial" panose="020B0604020202020204" pitchFamily="34" charset="0"/>
                        </a:rPr>
                        <a:t>National Weather Service. Glossary </a:t>
                      </a:r>
                      <a:endParaRPr lang="en-US" sz="900" b="0" i="0" dirty="0">
                        <a:solidFill>
                          <a:schemeClr val="tx1"/>
                        </a:solidFill>
                        <a:latin typeface="Arial" panose="020B0604020202020204" pitchFamily="34" charset="0"/>
                        <a:cs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457200" rtl="0" eaLnBrk="1" fontAlgn="auto" latinLnBrk="0" hangingPunct="1">
                        <a:lnSpc>
                          <a:spcPct val="100000"/>
                        </a:lnSpc>
                        <a:spcBef>
                          <a:spcPts val="0"/>
                        </a:spcBef>
                        <a:spcAft>
                          <a:spcPts val="300"/>
                        </a:spcAft>
                        <a:buClrTx/>
                        <a:buSzTx/>
                        <a:buFontTx/>
                        <a:buNone/>
                        <a:tabLst/>
                        <a:defRPr/>
                      </a:pPr>
                      <a:r>
                        <a:rPr lang="en-US" sz="900" b="0" i="0" dirty="0">
                          <a:solidFill>
                            <a:schemeClr val="tx1"/>
                          </a:solidFill>
                          <a:latin typeface="Arial" panose="020B0604020202020204" pitchFamily="34" charset="0"/>
                          <a:cs typeface="Arial" panose="020B0604020202020204" pitchFamily="34" charset="0"/>
                        </a:rPr>
                        <a:t>http://www.nws.noaa.gov/glossary/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13"/>
                  </a:ext>
                </a:extLst>
              </a:tr>
              <a:tr h="0">
                <a:tc>
                  <a:txBody>
                    <a:bodyPr/>
                    <a:lstStyle/>
                    <a:p>
                      <a:pPr marL="0" indent="0" algn="ctr">
                        <a:spcAft>
                          <a:spcPts val="300"/>
                        </a:spcAft>
                      </a:pPr>
                      <a:r>
                        <a:rPr lang="en-US" sz="900" b="0" dirty="0">
                          <a:solidFill>
                            <a:srgbClr val="FFFFFF"/>
                          </a:solidFill>
                          <a:latin typeface="Arial" panose="020B0604020202020204" pitchFamily="34" charset="0"/>
                          <a:cs typeface="Arial" panose="020B0604020202020204" pitchFamily="34" charset="0"/>
                        </a:rPr>
                        <a:t>58</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02140"/>
                    </a:solidFill>
                  </a:tcPr>
                </a:tc>
                <a:tc>
                  <a:txBody>
                    <a:bodyPr/>
                    <a:lstStyle/>
                    <a:p>
                      <a:pPr marL="0" marR="0" lvl="0" indent="0" algn="l" defTabSz="457200" rtl="0" eaLnBrk="1" fontAlgn="auto" latinLnBrk="0" hangingPunct="1">
                        <a:lnSpc>
                          <a:spcPct val="100000"/>
                        </a:lnSpc>
                        <a:spcBef>
                          <a:spcPts val="0"/>
                        </a:spcBef>
                        <a:spcAft>
                          <a:spcPts val="300"/>
                        </a:spcAft>
                        <a:buClrTx/>
                        <a:buSzTx/>
                        <a:buFontTx/>
                        <a:buNone/>
                        <a:tabLst/>
                        <a:defRPr/>
                      </a:pPr>
                      <a:r>
                        <a:rPr lang="en-US" sz="900" b="0" i="0" dirty="0">
                          <a:solidFill>
                            <a:schemeClr val="tx1"/>
                          </a:solidFill>
                          <a:latin typeface="Arial" panose="020B0604020202020204" pitchFamily="34" charset="0"/>
                          <a:cs typeface="Arial" panose="020B0604020202020204" pitchFamily="34" charset="0"/>
                        </a:rPr>
                        <a:t>National Weather Service. Glossary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lvl="0" indent="0" algn="l" defTabSz="457200" rtl="0" eaLnBrk="1" fontAlgn="auto" latinLnBrk="0" hangingPunct="1">
                        <a:lnSpc>
                          <a:spcPct val="100000"/>
                        </a:lnSpc>
                        <a:spcBef>
                          <a:spcPts val="0"/>
                        </a:spcBef>
                        <a:spcAft>
                          <a:spcPts val="300"/>
                        </a:spcAft>
                        <a:buClrTx/>
                        <a:buSzTx/>
                        <a:buFontTx/>
                        <a:buNone/>
                        <a:tabLst/>
                        <a:defRPr/>
                      </a:pPr>
                      <a:r>
                        <a:rPr lang="en-US" sz="900" b="0" i="0" dirty="0">
                          <a:solidFill>
                            <a:schemeClr val="tx1"/>
                          </a:solidFill>
                          <a:latin typeface="Arial" panose="020B0604020202020204" pitchFamily="34" charset="0"/>
                          <a:cs typeface="Arial" panose="020B0604020202020204" pitchFamily="34" charset="0"/>
                        </a:rPr>
                        <a:t>http://www.nws.noaa.gov/glossary/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14"/>
                  </a:ext>
                </a:extLst>
              </a:tr>
            </a:tbl>
          </a:graphicData>
        </a:graphic>
      </p:graphicFrame>
      <p:sp>
        <p:nvSpPr>
          <p:cNvPr id="5" name="Title 1"/>
          <p:cNvSpPr txBox="1">
            <a:spLocks/>
          </p:cNvSpPr>
          <p:nvPr/>
        </p:nvSpPr>
        <p:spPr>
          <a:xfrm>
            <a:off x="533400" y="1655064"/>
            <a:ext cx="6705600" cy="261610"/>
          </a:xfrm>
          <a:prstGeom prst="rect">
            <a:avLst/>
          </a:prstGeom>
        </p:spPr>
        <p:txBody>
          <a:bodyPr wrap="square" lIns="0" rIns="0" anchor="t" anchorCtr="0">
            <a:spAutoFit/>
          </a:bodyPr>
          <a:lstStyle>
            <a:defPPr>
              <a:defRPr lang="en-US"/>
            </a:defPPr>
            <a:lvl1pPr>
              <a:spcBef>
                <a:spcPct val="0"/>
              </a:spcBef>
              <a:buNone/>
              <a:defRPr sz="1200">
                <a:solidFill>
                  <a:prstClr val="black">
                    <a:lumMod val="65000"/>
                    <a:lumOff val="35000"/>
                  </a:prstClr>
                </a:solidFill>
                <a:latin typeface="Arial" panose="020B0604020202020204" pitchFamily="34" charset="0"/>
                <a:ea typeface="Calibri Light" charset="0"/>
                <a:cs typeface="Arial" panose="020B0604020202020204" pitchFamily="34" charset="0"/>
              </a:defRPr>
            </a:lvl1pPr>
          </a:lstStyle>
          <a:p>
            <a:pPr>
              <a:spcBef>
                <a:spcPts val="0"/>
              </a:spcBef>
              <a:spcAft>
                <a:spcPts val="600"/>
              </a:spcAft>
            </a:pPr>
            <a:r>
              <a:rPr lang="en-US" sz="1100" dirty="0">
                <a:solidFill>
                  <a:schemeClr val="tx1"/>
                </a:solidFill>
              </a:rPr>
              <a:t>The following is a list of websites and content referenced in this document.</a:t>
            </a:r>
          </a:p>
        </p:txBody>
      </p:sp>
    </p:spTree>
    <p:extLst>
      <p:ext uri="{BB962C8B-B14F-4D97-AF65-F5344CB8AC3E}">
        <p14:creationId xmlns:p14="http://schemas.microsoft.com/office/powerpoint/2010/main" val="415558027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7772400" cy="10058399"/>
          </a:xfrm>
          <a:prstGeom prst="rect">
            <a:avLst/>
          </a:prstGeom>
        </p:spPr>
      </p:pic>
    </p:spTree>
    <p:extLst>
      <p:ext uri="{BB962C8B-B14F-4D97-AF65-F5344CB8AC3E}">
        <p14:creationId xmlns:p14="http://schemas.microsoft.com/office/powerpoint/2010/main" val="2984606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Introduction: Program Overview </a:t>
            </a:r>
          </a:p>
        </p:txBody>
      </p:sp>
      <p:sp>
        <p:nvSpPr>
          <p:cNvPr id="12" name="Slide Number Placeholder 11"/>
          <p:cNvSpPr>
            <a:spLocks noGrp="1"/>
          </p:cNvSpPr>
          <p:nvPr>
            <p:ph type="sldNum" sz="quarter" idx="4"/>
          </p:nvPr>
        </p:nvSpPr>
        <p:spPr/>
        <p:txBody>
          <a:bodyPr/>
          <a:lstStyle/>
          <a:p>
            <a:fld id="{7749E63D-D648-FD44-8A88-2CC5333ECCD2}" type="slidenum">
              <a:rPr lang="en-US" smtClean="0"/>
              <a:pPr/>
              <a:t>7</a:t>
            </a:fld>
            <a:endParaRPr lang="en-US" dirty="0"/>
          </a:p>
        </p:txBody>
      </p:sp>
      <p:sp>
        <p:nvSpPr>
          <p:cNvPr id="4" name="Subtitle 2"/>
          <p:cNvSpPr txBox="1">
            <a:spLocks/>
          </p:cNvSpPr>
          <p:nvPr/>
        </p:nvSpPr>
        <p:spPr>
          <a:xfrm>
            <a:off x="533400" y="1645920"/>
            <a:ext cx="6705600" cy="6050280"/>
          </a:xfrm>
          <a:prstGeom prst="rect">
            <a:avLst/>
          </a:prstGeom>
        </p:spPr>
        <p:txBody>
          <a:bodyPr vert="horz" wrap="square" lIns="0" tIns="45720" rIns="182880" bIns="45720" numCol="2" spcCol="45720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Aft>
                <a:spcPts val="600"/>
              </a:spcAft>
              <a:buNone/>
            </a:pPr>
            <a:r>
              <a:rPr lang="en-US" sz="1100" dirty="0">
                <a:latin typeface="Arial" panose="020B0604020202020204" pitchFamily="34" charset="0"/>
                <a:cs typeface="Arial" panose="020B0604020202020204" pitchFamily="34" charset="0"/>
              </a:rPr>
              <a:t>Organizations can achieve six levels for recognition through the </a:t>
            </a:r>
            <a:r>
              <a:rPr lang="en-US" sz="1100" i="1" dirty="0">
                <a:latin typeface="Arial" panose="020B0604020202020204" pitchFamily="34" charset="0"/>
                <a:cs typeface="Arial" panose="020B0604020202020204" pitchFamily="34" charset="0"/>
              </a:rPr>
              <a:t>Ready Business Program.</a:t>
            </a:r>
            <a:r>
              <a:rPr lang="en-US" sz="1100" dirty="0">
                <a:latin typeface="Arial" panose="020B0604020202020204" pitchFamily="34" charset="0"/>
                <a:cs typeface="Arial" panose="020B0604020202020204" pitchFamily="34" charset="0"/>
              </a:rPr>
              <a:t> The levels include </a:t>
            </a:r>
            <a:r>
              <a:rPr lang="en-US" sz="1100" b="1" dirty="0">
                <a:solidFill>
                  <a:srgbClr val="832B40"/>
                </a:solidFill>
                <a:latin typeface="Arial" panose="020B0604020202020204" pitchFamily="34" charset="0"/>
                <a:cs typeface="Arial" panose="020B0604020202020204" pitchFamily="34" charset="0"/>
              </a:rPr>
              <a:t>STAFF</a:t>
            </a:r>
            <a:r>
              <a:rPr lang="en-US" sz="1100" dirty="0">
                <a:latin typeface="Arial" panose="020B0604020202020204" pitchFamily="34" charset="0"/>
                <a:cs typeface="Arial" panose="020B0604020202020204" pitchFamily="34" charset="0"/>
              </a:rPr>
              <a:t>, </a:t>
            </a:r>
            <a:r>
              <a:rPr lang="en-US" sz="1100" b="1" dirty="0">
                <a:solidFill>
                  <a:srgbClr val="832B40"/>
                </a:solidFill>
                <a:latin typeface="Arial" panose="020B0604020202020204" pitchFamily="34" charset="0"/>
                <a:cs typeface="Arial" panose="020B0604020202020204" pitchFamily="34" charset="0"/>
              </a:rPr>
              <a:t>SURROUNDINGS</a:t>
            </a:r>
            <a:r>
              <a:rPr lang="en-US" sz="1100" dirty="0">
                <a:latin typeface="Arial" panose="020B0604020202020204" pitchFamily="34" charset="0"/>
                <a:cs typeface="Arial" panose="020B0604020202020204" pitchFamily="34" charset="0"/>
              </a:rPr>
              <a:t>, </a:t>
            </a:r>
            <a:r>
              <a:rPr lang="en-US" sz="1100" b="1" dirty="0">
                <a:solidFill>
                  <a:srgbClr val="832B40"/>
                </a:solidFill>
                <a:latin typeface="Arial" panose="020B0604020202020204" pitchFamily="34" charset="0"/>
                <a:cs typeface="Arial" panose="020B0604020202020204" pitchFamily="34" charset="0"/>
              </a:rPr>
              <a:t>SPACE</a:t>
            </a:r>
            <a:r>
              <a:rPr lang="en-US" sz="1100" dirty="0">
                <a:latin typeface="Arial" panose="020B0604020202020204" pitchFamily="34" charset="0"/>
                <a:cs typeface="Arial" panose="020B0604020202020204" pitchFamily="34" charset="0"/>
              </a:rPr>
              <a:t>, </a:t>
            </a:r>
            <a:r>
              <a:rPr lang="en-US" sz="1100" b="1" dirty="0">
                <a:solidFill>
                  <a:srgbClr val="832B40"/>
                </a:solidFill>
                <a:latin typeface="Arial" panose="020B0604020202020204" pitchFamily="34" charset="0"/>
                <a:cs typeface="Arial" panose="020B0604020202020204" pitchFamily="34" charset="0"/>
              </a:rPr>
              <a:t>SYSTEMS</a:t>
            </a:r>
            <a:r>
              <a:rPr lang="en-US" sz="1100" dirty="0">
                <a:latin typeface="Arial" panose="020B0604020202020204" pitchFamily="34" charset="0"/>
                <a:cs typeface="Arial" panose="020B0604020202020204" pitchFamily="34" charset="0"/>
              </a:rPr>
              <a:t>, </a:t>
            </a:r>
            <a:r>
              <a:rPr lang="en-US" sz="1100" b="1" dirty="0">
                <a:solidFill>
                  <a:srgbClr val="832B40"/>
                </a:solidFill>
                <a:latin typeface="Arial" panose="020B0604020202020204" pitchFamily="34" charset="0"/>
                <a:cs typeface="Arial" panose="020B0604020202020204" pitchFamily="34" charset="0"/>
              </a:rPr>
              <a:t>STRUCTURE</a:t>
            </a:r>
            <a:r>
              <a:rPr lang="en-US" sz="1100" dirty="0">
                <a:latin typeface="Arial" panose="020B0604020202020204" pitchFamily="34" charset="0"/>
                <a:cs typeface="Arial" panose="020B0604020202020204" pitchFamily="34" charset="0"/>
              </a:rPr>
              <a:t>, and </a:t>
            </a:r>
            <a:r>
              <a:rPr lang="en-US" sz="1100" b="1" dirty="0">
                <a:solidFill>
                  <a:srgbClr val="832B40"/>
                </a:solidFill>
                <a:latin typeface="Arial" panose="020B0604020202020204" pitchFamily="34" charset="0"/>
                <a:cs typeface="Arial" panose="020B0604020202020204" pitchFamily="34" charset="0"/>
              </a:rPr>
              <a:t>SERVICE</a:t>
            </a:r>
            <a:r>
              <a:rPr lang="en-US" sz="1100" dirty="0">
                <a:latin typeface="Arial" panose="020B0604020202020204" pitchFamily="34" charset="0"/>
                <a:cs typeface="Arial" panose="020B0604020202020204" pitchFamily="34" charset="0"/>
              </a:rPr>
              <a:t>. The first five levels can be achieved either independently or as a group. The </a:t>
            </a:r>
            <a:r>
              <a:rPr lang="en-US" sz="1100" b="1" dirty="0">
                <a:solidFill>
                  <a:srgbClr val="832B40"/>
                </a:solidFill>
                <a:latin typeface="Arial" panose="020B0604020202020204" pitchFamily="34" charset="0"/>
                <a:cs typeface="Arial" panose="020B0604020202020204" pitchFamily="34" charset="0"/>
              </a:rPr>
              <a:t>SERVICE</a:t>
            </a:r>
            <a:r>
              <a:rPr lang="en-US" sz="1100" dirty="0">
                <a:latin typeface="Arial" panose="020B0604020202020204" pitchFamily="34" charset="0"/>
                <a:cs typeface="Arial" panose="020B0604020202020204" pitchFamily="34" charset="0"/>
              </a:rPr>
              <a:t> level can be achieved by completing requirements for </a:t>
            </a:r>
            <a:r>
              <a:rPr lang="en-US" sz="1100" b="1" dirty="0">
                <a:solidFill>
                  <a:srgbClr val="832B40"/>
                </a:solidFill>
                <a:latin typeface="Arial" panose="020B0604020202020204" pitchFamily="34" charset="0"/>
                <a:cs typeface="Arial" panose="020B0604020202020204" pitchFamily="34" charset="0"/>
              </a:rPr>
              <a:t>STAFF</a:t>
            </a:r>
            <a:r>
              <a:rPr lang="en-US" sz="1100" dirty="0">
                <a:latin typeface="Arial" panose="020B0604020202020204" pitchFamily="34" charset="0"/>
                <a:cs typeface="Arial" panose="020B0604020202020204" pitchFamily="34" charset="0"/>
              </a:rPr>
              <a:t>, </a:t>
            </a:r>
            <a:r>
              <a:rPr lang="en-US" sz="1100" b="1" dirty="0">
                <a:solidFill>
                  <a:srgbClr val="832B40"/>
                </a:solidFill>
                <a:latin typeface="Arial" panose="020B0604020202020204" pitchFamily="34" charset="0"/>
                <a:cs typeface="Arial" panose="020B0604020202020204" pitchFamily="34" charset="0"/>
              </a:rPr>
              <a:t>SURROUNDINGS</a:t>
            </a:r>
            <a:r>
              <a:rPr lang="en-US" sz="1100" dirty="0">
                <a:latin typeface="Arial" panose="020B0604020202020204" pitchFamily="34" charset="0"/>
                <a:cs typeface="Arial" panose="020B0604020202020204" pitchFamily="34" charset="0"/>
              </a:rPr>
              <a:t>, </a:t>
            </a:r>
            <a:r>
              <a:rPr lang="en-US" sz="1100" b="1" dirty="0">
                <a:solidFill>
                  <a:srgbClr val="832B40"/>
                </a:solidFill>
                <a:latin typeface="Arial" panose="020B0604020202020204" pitchFamily="34" charset="0"/>
                <a:cs typeface="Arial" panose="020B0604020202020204" pitchFamily="34" charset="0"/>
              </a:rPr>
              <a:t>SPACE</a:t>
            </a:r>
            <a:r>
              <a:rPr lang="en-US" sz="1100" dirty="0">
                <a:latin typeface="Arial" panose="020B0604020202020204" pitchFamily="34" charset="0"/>
                <a:cs typeface="Arial" panose="020B0604020202020204" pitchFamily="34" charset="0"/>
              </a:rPr>
              <a:t>, </a:t>
            </a:r>
            <a:r>
              <a:rPr lang="en-US" sz="1100" b="1" dirty="0">
                <a:solidFill>
                  <a:srgbClr val="832B40"/>
                </a:solidFill>
                <a:latin typeface="Arial" panose="020B0604020202020204" pitchFamily="34" charset="0"/>
                <a:cs typeface="Arial" panose="020B0604020202020204" pitchFamily="34" charset="0"/>
              </a:rPr>
              <a:t>SYSTEMS</a:t>
            </a:r>
            <a:r>
              <a:rPr lang="en-US" sz="1100" dirty="0">
                <a:latin typeface="Arial" panose="020B0604020202020204" pitchFamily="34" charset="0"/>
                <a:cs typeface="Arial" panose="020B0604020202020204" pitchFamily="34" charset="0"/>
              </a:rPr>
              <a:t>, </a:t>
            </a:r>
            <a:r>
              <a:rPr lang="en-US" sz="1100" b="1" dirty="0">
                <a:solidFill>
                  <a:srgbClr val="832B40"/>
                </a:solidFill>
                <a:latin typeface="Arial" panose="020B0604020202020204" pitchFamily="34" charset="0"/>
                <a:cs typeface="Arial" panose="020B0604020202020204" pitchFamily="34" charset="0"/>
              </a:rPr>
              <a:t>STRUCTURE</a:t>
            </a:r>
            <a:r>
              <a:rPr lang="en-US" sz="1100" dirty="0">
                <a:latin typeface="Arial" panose="020B0604020202020204" pitchFamily="34" charset="0"/>
                <a:cs typeface="Arial" panose="020B0604020202020204" pitchFamily="34" charset="0"/>
              </a:rPr>
              <a:t>, and </a:t>
            </a:r>
            <a:r>
              <a:rPr lang="en-US" sz="1100" b="1" dirty="0">
                <a:solidFill>
                  <a:srgbClr val="832B40"/>
                </a:solidFill>
                <a:latin typeface="Arial" panose="020B0604020202020204" pitchFamily="34" charset="0"/>
                <a:cs typeface="Arial" panose="020B0604020202020204" pitchFamily="34" charset="0"/>
              </a:rPr>
              <a:t>SERVICE</a:t>
            </a:r>
            <a:r>
              <a:rPr lang="en-US" sz="1100" dirty="0">
                <a:latin typeface="Arial" panose="020B0604020202020204" pitchFamily="34" charset="0"/>
                <a:cs typeface="Arial" panose="020B0604020202020204" pitchFamily="34" charset="0"/>
              </a:rPr>
              <a:t>. </a:t>
            </a:r>
          </a:p>
          <a:p>
            <a:pPr marL="0" indent="0">
              <a:spcAft>
                <a:spcPts val="600"/>
              </a:spcAft>
              <a:buNone/>
            </a:pPr>
            <a:r>
              <a:rPr lang="en-US" sz="1100" b="1" dirty="0">
                <a:solidFill>
                  <a:srgbClr val="832B40"/>
                </a:solidFill>
                <a:latin typeface="Arial" panose="020B0604020202020204" pitchFamily="34" charset="0"/>
                <a:cs typeface="Arial" panose="020B0604020202020204" pitchFamily="34" charset="0"/>
              </a:rPr>
              <a:t>STAFF</a:t>
            </a:r>
            <a:r>
              <a:rPr lang="en-US" sz="1100" dirty="0">
                <a:latin typeface="Arial" panose="020B0604020202020204" pitchFamily="34" charset="0"/>
                <a:cs typeface="Arial" panose="020B0604020202020204" pitchFamily="34" charset="0"/>
              </a:rPr>
              <a:t> includes planning and preparedness activities for the protection of your staff. </a:t>
            </a:r>
          </a:p>
          <a:p>
            <a:pPr marL="0" indent="0">
              <a:spcAft>
                <a:spcPts val="600"/>
              </a:spcAft>
              <a:buNone/>
            </a:pPr>
            <a:r>
              <a:rPr lang="en-US" sz="1100" b="1" dirty="0">
                <a:solidFill>
                  <a:srgbClr val="832B40"/>
                </a:solidFill>
                <a:latin typeface="Arial" panose="020B0604020202020204" pitchFamily="34" charset="0"/>
                <a:cs typeface="Arial" panose="020B0604020202020204" pitchFamily="34" charset="0"/>
              </a:rPr>
              <a:t>SURROUNDINGS</a:t>
            </a:r>
            <a:r>
              <a:rPr lang="en-US" sz="1100" dirty="0">
                <a:latin typeface="Arial" panose="020B0604020202020204" pitchFamily="34" charset="0"/>
                <a:cs typeface="Arial" panose="020B0604020202020204" pitchFamily="34" charset="0"/>
              </a:rPr>
              <a:t> includes those elements that potentially pose a threat during an event, such as fences, flagpoles, and trees. </a:t>
            </a:r>
          </a:p>
          <a:p>
            <a:pPr marL="0" indent="0">
              <a:spcAft>
                <a:spcPts val="600"/>
              </a:spcAft>
              <a:buNone/>
            </a:pPr>
            <a:r>
              <a:rPr lang="en-US" sz="1100" b="1" dirty="0">
                <a:solidFill>
                  <a:srgbClr val="832B40"/>
                </a:solidFill>
                <a:latin typeface="Arial" panose="020B0604020202020204" pitchFamily="34" charset="0"/>
                <a:cs typeface="Arial" panose="020B0604020202020204" pitchFamily="34" charset="0"/>
              </a:rPr>
              <a:t>SPACE</a:t>
            </a:r>
            <a:r>
              <a:rPr lang="en-US" sz="1100" dirty="0">
                <a:latin typeface="Arial" panose="020B0604020202020204" pitchFamily="34" charset="0"/>
                <a:cs typeface="Arial" panose="020B0604020202020204" pitchFamily="34" charset="0"/>
              </a:rPr>
              <a:t> includes the contents of your workspace, such as inventory, filing cabinets, shelving, and other furniture. </a:t>
            </a:r>
          </a:p>
          <a:p>
            <a:pPr marL="0" indent="0">
              <a:spcAft>
                <a:spcPts val="600"/>
              </a:spcAft>
              <a:buNone/>
            </a:pPr>
            <a:r>
              <a:rPr lang="en-US" sz="1100" b="1" dirty="0">
                <a:solidFill>
                  <a:srgbClr val="832B40"/>
                </a:solidFill>
                <a:latin typeface="Arial" panose="020B0604020202020204" pitchFamily="34" charset="0"/>
                <a:cs typeface="Arial" panose="020B0604020202020204" pitchFamily="34" charset="0"/>
              </a:rPr>
              <a:t>SYSTEMS</a:t>
            </a:r>
            <a:r>
              <a:rPr lang="en-US" sz="1100" dirty="0">
                <a:latin typeface="Arial" panose="020B0604020202020204" pitchFamily="34" charset="0"/>
                <a:cs typeface="Arial" panose="020B0604020202020204" pitchFamily="34" charset="0"/>
              </a:rPr>
              <a:t> includes utility systems that support the operation of the building and are generally located on the roof. </a:t>
            </a:r>
          </a:p>
          <a:p>
            <a:pPr marL="0" indent="0">
              <a:spcAft>
                <a:spcPts val="600"/>
              </a:spcAft>
              <a:buNone/>
            </a:pPr>
            <a:r>
              <a:rPr lang="en-US" sz="1100" b="1" dirty="0">
                <a:solidFill>
                  <a:srgbClr val="832B40"/>
                </a:solidFill>
                <a:latin typeface="Arial" panose="020B0604020202020204" pitchFamily="34" charset="0"/>
                <a:cs typeface="Arial" panose="020B0604020202020204" pitchFamily="34" charset="0"/>
              </a:rPr>
              <a:t>STRUCTURE</a:t>
            </a:r>
            <a:r>
              <a:rPr lang="en-US" sz="1100" dirty="0">
                <a:latin typeface="Arial" panose="020B0604020202020204" pitchFamily="34" charset="0"/>
                <a:cs typeface="Arial" panose="020B0604020202020204" pitchFamily="34" charset="0"/>
              </a:rPr>
              <a:t> includes architectural and structural elements of the building, especially construction types that may be vulnerable to damage or failure during an event. </a:t>
            </a:r>
          </a:p>
          <a:p>
            <a:pPr marL="0" indent="0">
              <a:spcAft>
                <a:spcPts val="600"/>
              </a:spcAft>
              <a:buNone/>
            </a:pPr>
            <a:r>
              <a:rPr lang="en-US" sz="1100" b="1" dirty="0">
                <a:solidFill>
                  <a:srgbClr val="832B40"/>
                </a:solidFill>
                <a:latin typeface="Arial" panose="020B0604020202020204" pitchFamily="34" charset="0"/>
                <a:cs typeface="Arial" panose="020B0604020202020204" pitchFamily="34" charset="0"/>
              </a:rPr>
              <a:t>SERVICE</a:t>
            </a:r>
            <a:r>
              <a:rPr lang="en-US" sz="1100" dirty="0">
                <a:latin typeface="Arial" panose="020B0604020202020204" pitchFamily="34" charset="0"/>
                <a:cs typeface="Arial" panose="020B0604020202020204" pitchFamily="34" charset="0"/>
              </a:rPr>
              <a:t> includes the opportunities for your organization to engage and serve the community following an event. You may only qualify for SERVICE to others after you have prepared your own organization first. </a:t>
            </a:r>
          </a:p>
          <a:p>
            <a:pPr marL="0" indent="0">
              <a:spcAft>
                <a:spcPts val="600"/>
              </a:spcAft>
              <a:buNone/>
            </a:pPr>
            <a:r>
              <a:rPr lang="en-US" sz="1100" dirty="0">
                <a:latin typeface="Arial" panose="020B0604020202020204" pitchFamily="34" charset="0"/>
                <a:cs typeface="Arial" panose="020B0604020202020204" pitchFamily="34" charset="0"/>
              </a:rPr>
              <a:t>It is important to remember that injury, damage, concurrent damage, cascading disasters like </a:t>
            </a:r>
            <a:br>
              <a:rPr lang="en-US" sz="1100" dirty="0">
                <a:latin typeface="Arial" panose="020B0604020202020204" pitchFamily="34" charset="0"/>
                <a:cs typeface="Arial" panose="020B0604020202020204" pitchFamily="34" charset="0"/>
              </a:rPr>
            </a:br>
            <a:r>
              <a:rPr lang="en-US" sz="1100" dirty="0">
                <a:latin typeface="Arial" panose="020B0604020202020204" pitchFamily="34" charset="0"/>
                <a:cs typeface="Arial" panose="020B0604020202020204" pitchFamily="34" charset="0"/>
              </a:rPr>
              <a:t>fire following the event, business interruption, </a:t>
            </a:r>
            <a:br>
              <a:rPr lang="en-US" sz="1100" dirty="0">
                <a:latin typeface="Arial" panose="020B0604020202020204" pitchFamily="34" charset="0"/>
                <a:cs typeface="Arial" panose="020B0604020202020204" pitchFamily="34" charset="0"/>
              </a:rPr>
            </a:br>
            <a:r>
              <a:rPr lang="en-US" sz="1100" dirty="0">
                <a:latin typeface="Arial" panose="020B0604020202020204" pitchFamily="34" charset="0"/>
                <a:cs typeface="Arial" panose="020B0604020202020204" pitchFamily="34" charset="0"/>
              </a:rPr>
              <a:t>or even increased repair or recovery costs can come from failure to prepare or mitigate. As a result, the first step in the </a:t>
            </a:r>
            <a:r>
              <a:rPr lang="en-US" sz="1100" i="1" dirty="0">
                <a:latin typeface="Arial" panose="020B0604020202020204" pitchFamily="34" charset="0"/>
                <a:cs typeface="Arial" panose="020B0604020202020204" pitchFamily="34" charset="0"/>
              </a:rPr>
              <a:t>Ready Business Program </a:t>
            </a:r>
            <a:r>
              <a:rPr lang="en-US" sz="1100" dirty="0">
                <a:latin typeface="Arial" panose="020B0604020202020204" pitchFamily="34" charset="0"/>
                <a:cs typeface="Arial" panose="020B0604020202020204" pitchFamily="34" charset="0"/>
              </a:rPr>
              <a:t>is to complete a </a:t>
            </a:r>
            <a:r>
              <a:rPr lang="en-US" sz="1100" i="1" dirty="0">
                <a:latin typeface="Arial" panose="020B0604020202020204" pitchFamily="34" charset="0"/>
                <a:cs typeface="Arial" panose="020B0604020202020204" pitchFamily="34" charset="0"/>
              </a:rPr>
              <a:t>Back-to-Business </a:t>
            </a:r>
            <a:br>
              <a:rPr lang="en-US" sz="1100" i="1" dirty="0">
                <a:latin typeface="Arial" panose="020B0604020202020204" pitchFamily="34" charset="0"/>
                <a:cs typeface="Arial" panose="020B0604020202020204" pitchFamily="34" charset="0"/>
              </a:rPr>
            </a:br>
            <a:r>
              <a:rPr lang="en-US" sz="1100" i="1" dirty="0">
                <a:latin typeface="Arial" panose="020B0604020202020204" pitchFamily="34" charset="0"/>
                <a:cs typeface="Arial" panose="020B0604020202020204" pitchFamily="34" charset="0"/>
              </a:rPr>
              <a:t>Self-Assessment </a:t>
            </a:r>
            <a:r>
              <a:rPr lang="en-US" sz="1100" dirty="0">
                <a:latin typeface="Arial" panose="020B0604020202020204" pitchFamily="34" charset="0"/>
                <a:cs typeface="Arial" panose="020B0604020202020204" pitchFamily="34" charset="0"/>
              </a:rPr>
              <a:t>to identify vulnerabilities from any source. </a:t>
            </a:r>
          </a:p>
          <a:p>
            <a:pPr marL="0" indent="0">
              <a:spcAft>
                <a:spcPts val="600"/>
              </a:spcAft>
              <a:buNone/>
            </a:pPr>
            <a:r>
              <a:rPr lang="en-US" sz="1100" dirty="0">
                <a:latin typeface="Arial" panose="020B0604020202020204" pitchFamily="34" charset="0"/>
                <a:cs typeface="Arial" panose="020B0604020202020204" pitchFamily="34" charset="0"/>
              </a:rPr>
              <a:t>The </a:t>
            </a:r>
            <a:r>
              <a:rPr lang="en-US" sz="1100" i="1" dirty="0">
                <a:latin typeface="Arial" panose="020B0604020202020204" pitchFamily="34" charset="0"/>
                <a:cs typeface="Arial" panose="020B0604020202020204" pitchFamily="34" charset="0"/>
              </a:rPr>
              <a:t>Ready Business Program </a:t>
            </a:r>
            <a:r>
              <a:rPr lang="en-US" sz="1100" dirty="0">
                <a:latin typeface="Arial" panose="020B0604020202020204" pitchFamily="34" charset="0"/>
                <a:cs typeface="Arial" panose="020B0604020202020204" pitchFamily="34" charset="0"/>
              </a:rPr>
              <a:t>is intended to recognize and reward organizations who complete preparedness and mitigation </a:t>
            </a:r>
            <a:br>
              <a:rPr lang="en-US" sz="1100" dirty="0">
                <a:latin typeface="Arial" panose="020B0604020202020204" pitchFamily="34" charset="0"/>
                <a:cs typeface="Arial" panose="020B0604020202020204" pitchFamily="34" charset="0"/>
              </a:rPr>
            </a:br>
            <a:r>
              <a:rPr lang="en-US" sz="1100" dirty="0">
                <a:latin typeface="Arial" panose="020B0604020202020204" pitchFamily="34" charset="0"/>
                <a:cs typeface="Arial" panose="020B0604020202020204" pitchFamily="34" charset="0"/>
              </a:rPr>
              <a:t>actions to protect employees, customers, </a:t>
            </a:r>
            <a:br>
              <a:rPr lang="en-US" sz="1100" dirty="0">
                <a:latin typeface="Arial" panose="020B0604020202020204" pitchFamily="34" charset="0"/>
                <a:cs typeface="Arial" panose="020B0604020202020204" pitchFamily="34" charset="0"/>
              </a:rPr>
            </a:br>
            <a:r>
              <a:rPr lang="en-US" sz="1100" dirty="0">
                <a:latin typeface="Arial" panose="020B0604020202020204" pitchFamily="34" charset="0"/>
                <a:cs typeface="Arial" panose="020B0604020202020204" pitchFamily="34" charset="0"/>
              </a:rPr>
              <a:t>and continuity. You can get started today by following the steps provided. </a:t>
            </a:r>
          </a:p>
          <a:p>
            <a:pPr marL="0" indent="0">
              <a:spcAft>
                <a:spcPts val="600"/>
              </a:spcAft>
              <a:buNone/>
            </a:pPr>
            <a:r>
              <a:rPr lang="en-US" sz="1100" dirty="0">
                <a:latin typeface="Arial" panose="020B0604020202020204" pitchFamily="34" charset="0"/>
                <a:cs typeface="Arial" panose="020B0604020202020204" pitchFamily="34" charset="0"/>
              </a:rPr>
              <a:t>For more information or assistance, contact info@flash.org or (877) 221-7233.</a:t>
            </a:r>
          </a:p>
        </p:txBody>
      </p:sp>
    </p:spTree>
    <p:extLst>
      <p:ext uri="{BB962C8B-B14F-4D97-AF65-F5344CB8AC3E}">
        <p14:creationId xmlns:p14="http://schemas.microsoft.com/office/powerpoint/2010/main" val="1045922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Benefits of participating in the program </a:t>
            </a:r>
            <a:br>
              <a:rPr lang="en-US" dirty="0"/>
            </a:br>
            <a:r>
              <a:rPr lang="en-US" dirty="0"/>
              <a:t>and achieving recognition include</a:t>
            </a:r>
          </a:p>
        </p:txBody>
      </p:sp>
      <p:sp>
        <p:nvSpPr>
          <p:cNvPr id="10" name="Slide Number Placeholder 9"/>
          <p:cNvSpPr>
            <a:spLocks noGrp="1"/>
          </p:cNvSpPr>
          <p:nvPr>
            <p:ph type="sldNum" sz="quarter" idx="4"/>
          </p:nvPr>
        </p:nvSpPr>
        <p:spPr/>
        <p:txBody>
          <a:bodyPr/>
          <a:lstStyle/>
          <a:p>
            <a:fld id="{7749E63D-D648-FD44-8A88-2CC5333ECCD2}" type="slidenum">
              <a:rPr lang="en-US" smtClean="0"/>
              <a:pPr/>
              <a:t>8</a:t>
            </a:fld>
            <a:endParaRPr lang="en-US" dirty="0"/>
          </a:p>
        </p:txBody>
      </p:sp>
      <p:sp>
        <p:nvSpPr>
          <p:cNvPr id="4" name="Subtitle 2"/>
          <p:cNvSpPr txBox="1">
            <a:spLocks/>
          </p:cNvSpPr>
          <p:nvPr/>
        </p:nvSpPr>
        <p:spPr>
          <a:xfrm>
            <a:off x="533400" y="1645920"/>
            <a:ext cx="6705600" cy="2142193"/>
          </a:xfrm>
          <a:prstGeom prst="rect">
            <a:avLst/>
          </a:prstGeom>
        </p:spPr>
        <p:txBody>
          <a:bodyPr vert="horz" lIns="0" tIns="45720" rIns="91440" bIns="45720" numCol="1" spcCol="228600" rtlCol="0">
            <a:no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marL="171450" indent="-171450" algn="l">
              <a:spcBef>
                <a:spcPts val="300"/>
              </a:spcBef>
              <a:spcAft>
                <a:spcPts val="300"/>
              </a:spcAft>
              <a:buFont typeface="Arial"/>
              <a:buChar char="•"/>
            </a:pPr>
            <a:r>
              <a:rPr lang="en-US" sz="1100" b="1" dirty="0">
                <a:solidFill>
                  <a:schemeClr val="tx1"/>
                </a:solidFill>
                <a:latin typeface="Arial" panose="020B0604020202020204" pitchFamily="34" charset="0"/>
                <a:cs typeface="Arial" panose="020B0604020202020204" pitchFamily="34" charset="0"/>
              </a:rPr>
              <a:t>Peace of mind </a:t>
            </a:r>
            <a:r>
              <a:rPr lang="en-US" sz="1100" dirty="0">
                <a:solidFill>
                  <a:schemeClr val="tx1"/>
                </a:solidFill>
                <a:latin typeface="Arial" panose="020B0604020202020204" pitchFamily="34" charset="0"/>
                <a:cs typeface="Arial" panose="020B0604020202020204" pitchFamily="34" charset="0"/>
              </a:rPr>
              <a:t>that your organization is prepared not only for hurricanes, but for other business interruptions and natural disasters.</a:t>
            </a:r>
          </a:p>
          <a:p>
            <a:pPr marL="171450" indent="-171450" algn="l">
              <a:spcBef>
                <a:spcPts val="300"/>
              </a:spcBef>
              <a:spcAft>
                <a:spcPts val="300"/>
              </a:spcAft>
              <a:buFont typeface="Arial"/>
              <a:buChar char="•"/>
            </a:pPr>
            <a:r>
              <a:rPr lang="en-US" sz="1100" dirty="0">
                <a:solidFill>
                  <a:schemeClr val="tx1"/>
                </a:solidFill>
                <a:latin typeface="Arial" panose="020B0604020202020204" pitchFamily="34" charset="0"/>
                <a:cs typeface="Arial" panose="020B0604020202020204" pitchFamily="34" charset="0"/>
              </a:rPr>
              <a:t>Ready Business </a:t>
            </a:r>
            <a:r>
              <a:rPr lang="en-US" sz="1100" b="1" dirty="0">
                <a:solidFill>
                  <a:schemeClr val="tx1"/>
                </a:solidFill>
                <a:latin typeface="Arial" panose="020B0604020202020204" pitchFamily="34" charset="0"/>
                <a:cs typeface="Arial" panose="020B0604020202020204" pitchFamily="34" charset="0"/>
              </a:rPr>
              <a:t>window cling </a:t>
            </a:r>
            <a:r>
              <a:rPr lang="en-US" sz="1100" dirty="0">
                <a:solidFill>
                  <a:schemeClr val="tx1"/>
                </a:solidFill>
                <a:latin typeface="Arial" panose="020B0604020202020204" pitchFamily="34" charset="0"/>
                <a:cs typeface="Arial" panose="020B0604020202020204" pitchFamily="34" charset="0"/>
              </a:rPr>
              <a:t>to announce to your customers or clients and employees that you have taken steps to prepare your STAFF, SURROUNDINGS, SPACE, SYSTEMS, STRUCTURE, and are prepared to be of SERVICE after an event.</a:t>
            </a:r>
          </a:p>
          <a:p>
            <a:pPr marL="171450" indent="-171450" algn="l">
              <a:spcBef>
                <a:spcPts val="300"/>
              </a:spcBef>
              <a:spcAft>
                <a:spcPts val="300"/>
              </a:spcAft>
              <a:buFont typeface="Arial"/>
              <a:buChar char="•"/>
            </a:pPr>
            <a:r>
              <a:rPr lang="en-US" sz="1100" dirty="0">
                <a:solidFill>
                  <a:schemeClr val="tx1"/>
                </a:solidFill>
                <a:latin typeface="Arial" panose="020B0604020202020204" pitchFamily="34" charset="0"/>
                <a:cs typeface="Arial" panose="020B0604020202020204" pitchFamily="34" charset="0"/>
              </a:rPr>
              <a:t>Ready Business </a:t>
            </a:r>
            <a:r>
              <a:rPr lang="en-US" sz="1100" b="1" dirty="0">
                <a:solidFill>
                  <a:schemeClr val="tx1"/>
                </a:solidFill>
                <a:latin typeface="Arial" panose="020B0604020202020204" pitchFamily="34" charset="0"/>
                <a:cs typeface="Arial" panose="020B0604020202020204" pitchFamily="34" charset="0"/>
              </a:rPr>
              <a:t>recognition certificate</a:t>
            </a:r>
            <a:r>
              <a:rPr lang="en-US" sz="1100" dirty="0">
                <a:solidFill>
                  <a:schemeClr val="tx1"/>
                </a:solidFill>
                <a:latin typeface="Arial" panose="020B0604020202020204" pitchFamily="34" charset="0"/>
                <a:cs typeface="Arial" panose="020B0604020202020204" pitchFamily="34" charset="0"/>
              </a:rPr>
              <a:t>.</a:t>
            </a:r>
          </a:p>
          <a:p>
            <a:pPr marL="171450" indent="-171450" algn="l">
              <a:spcBef>
                <a:spcPts val="300"/>
              </a:spcBef>
              <a:spcAft>
                <a:spcPts val="300"/>
              </a:spcAft>
              <a:buFont typeface="Arial"/>
              <a:buChar char="•"/>
            </a:pPr>
            <a:r>
              <a:rPr lang="en-US" sz="1100" dirty="0">
                <a:solidFill>
                  <a:schemeClr val="tx1"/>
                </a:solidFill>
                <a:latin typeface="Arial" panose="020B0604020202020204" pitchFamily="34" charset="0"/>
                <a:cs typeface="Arial" panose="020B0604020202020204" pitchFamily="34" charset="0"/>
              </a:rPr>
              <a:t>Ready Business </a:t>
            </a:r>
            <a:r>
              <a:rPr lang="en-US" sz="1100" b="1" dirty="0">
                <a:solidFill>
                  <a:schemeClr val="tx1"/>
                </a:solidFill>
                <a:latin typeface="Arial" panose="020B0604020202020204" pitchFamily="34" charset="0"/>
                <a:cs typeface="Arial" panose="020B0604020202020204" pitchFamily="34" charset="0"/>
              </a:rPr>
              <a:t>web badge </a:t>
            </a:r>
            <a:r>
              <a:rPr lang="en-US" sz="1100" dirty="0">
                <a:solidFill>
                  <a:schemeClr val="tx1"/>
                </a:solidFill>
                <a:latin typeface="Arial" panose="020B0604020202020204" pitchFamily="34" charset="0"/>
                <a:cs typeface="Arial" panose="020B0604020202020204" pitchFamily="34" charset="0"/>
              </a:rPr>
              <a:t>to display on your organization’s website.</a:t>
            </a:r>
          </a:p>
          <a:p>
            <a:pPr marL="171450" indent="-171450" algn="l">
              <a:spcBef>
                <a:spcPts val="300"/>
              </a:spcBef>
              <a:spcAft>
                <a:spcPts val="300"/>
              </a:spcAft>
              <a:buFont typeface="Arial"/>
              <a:buChar char="•"/>
            </a:pPr>
            <a:r>
              <a:rPr lang="en-US" sz="1100" b="1" dirty="0">
                <a:solidFill>
                  <a:schemeClr val="tx1"/>
                </a:solidFill>
                <a:latin typeface="Arial" panose="020B0604020202020204" pitchFamily="34" charset="0"/>
                <a:cs typeface="Arial" panose="020B0604020202020204" pitchFamily="34" charset="0"/>
              </a:rPr>
              <a:t>Organization Listing </a:t>
            </a:r>
            <a:r>
              <a:rPr lang="en-US" sz="1100" dirty="0">
                <a:solidFill>
                  <a:schemeClr val="tx1"/>
                </a:solidFill>
                <a:latin typeface="Arial" panose="020B0604020202020204" pitchFamily="34" charset="0"/>
                <a:cs typeface="Arial" panose="020B0604020202020204" pitchFamily="34" charset="0"/>
              </a:rPr>
              <a:t>on Ready Business website.</a:t>
            </a:r>
          </a:p>
          <a:p>
            <a:pPr marL="171450" indent="-171450" algn="l">
              <a:spcBef>
                <a:spcPts val="300"/>
              </a:spcBef>
              <a:spcAft>
                <a:spcPts val="300"/>
              </a:spcAft>
              <a:buFont typeface="Arial"/>
              <a:buChar char="•"/>
            </a:pPr>
            <a:r>
              <a:rPr lang="en-US" sz="1100" dirty="0">
                <a:solidFill>
                  <a:schemeClr val="tx1"/>
                </a:solidFill>
                <a:latin typeface="Arial" panose="020B0604020202020204" pitchFamily="34" charset="0"/>
                <a:cs typeface="Arial" panose="020B0604020202020204" pitchFamily="34" charset="0"/>
              </a:rPr>
              <a:t>Sample</a:t>
            </a:r>
            <a:r>
              <a:rPr lang="en-US" sz="1100" b="1" dirty="0">
                <a:solidFill>
                  <a:schemeClr val="tx1"/>
                </a:solidFill>
                <a:latin typeface="Arial" panose="020B0604020202020204" pitchFamily="34" charset="0"/>
                <a:cs typeface="Arial" panose="020B0604020202020204" pitchFamily="34" charset="0"/>
              </a:rPr>
              <a:t> news release </a:t>
            </a:r>
            <a:r>
              <a:rPr lang="en-US" sz="1100" dirty="0">
                <a:solidFill>
                  <a:schemeClr val="tx1"/>
                </a:solidFill>
                <a:latin typeface="Arial" panose="020B0604020202020204" pitchFamily="34" charset="0"/>
                <a:cs typeface="Arial" panose="020B0604020202020204" pitchFamily="34" charset="0"/>
              </a:rPr>
              <a:t>to announce your organization’s participation in the </a:t>
            </a:r>
            <a:r>
              <a:rPr lang="en-US" sz="1100" i="1" dirty="0">
                <a:solidFill>
                  <a:schemeClr val="tx1"/>
                </a:solidFill>
                <a:latin typeface="Arial" panose="020B0604020202020204" pitchFamily="34" charset="0"/>
                <a:cs typeface="Arial" panose="020B0604020202020204" pitchFamily="34" charset="0"/>
              </a:rPr>
              <a:t>Ready Business Program </a:t>
            </a:r>
            <a:r>
              <a:rPr lang="en-US" sz="1100" dirty="0">
                <a:solidFill>
                  <a:schemeClr val="tx1"/>
                </a:solidFill>
                <a:latin typeface="Arial" panose="020B0604020202020204" pitchFamily="34" charset="0"/>
                <a:cs typeface="Arial" panose="020B0604020202020204" pitchFamily="34" charset="0"/>
              </a:rPr>
              <a:t>and tips for media placement.</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4835" y="4088849"/>
            <a:ext cx="6242729" cy="4468754"/>
          </a:xfrm>
          <a:prstGeom prst="rect">
            <a:avLst/>
          </a:prstGeom>
        </p:spPr>
      </p:pic>
    </p:spTree>
    <p:extLst>
      <p:ext uri="{BB962C8B-B14F-4D97-AF65-F5344CB8AC3E}">
        <p14:creationId xmlns:p14="http://schemas.microsoft.com/office/powerpoint/2010/main" val="9941867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Introduction: </a:t>
            </a:r>
            <a:r>
              <a:rPr lang="en-US" i="1" dirty="0"/>
              <a:t>Ready Business Program</a:t>
            </a:r>
          </a:p>
        </p:txBody>
      </p:sp>
      <p:sp>
        <p:nvSpPr>
          <p:cNvPr id="4" name="Subtitle 2"/>
          <p:cNvSpPr txBox="1">
            <a:spLocks/>
          </p:cNvSpPr>
          <p:nvPr/>
        </p:nvSpPr>
        <p:spPr>
          <a:xfrm>
            <a:off x="2365513" y="1699642"/>
            <a:ext cx="4528931" cy="854080"/>
          </a:xfrm>
          <a:prstGeom prst="rect">
            <a:avLst/>
          </a:prstGeom>
        </p:spPr>
        <p:txBody>
          <a:bodyPr vert="horz" wrap="square" lIns="0" tIns="45720" rIns="91440" bIns="45720" numCol="1" spcCol="228600"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250"/>
              </a:spcBef>
              <a:buNone/>
            </a:pPr>
            <a:r>
              <a:rPr lang="en-US" sz="1400" b="1" dirty="0">
                <a:solidFill>
                  <a:srgbClr val="832B40"/>
                </a:solidFill>
                <a:latin typeface="Arial" panose="020B0604020202020204" pitchFamily="34" charset="0"/>
                <a:cs typeface="Arial" panose="020B0604020202020204" pitchFamily="34" charset="0"/>
              </a:rPr>
              <a:t>IDENTIFY YOUR RISK</a:t>
            </a:r>
          </a:p>
          <a:p>
            <a:pPr marL="0" indent="0">
              <a:spcBef>
                <a:spcPts val="250"/>
              </a:spcBef>
              <a:buNone/>
            </a:pPr>
            <a:r>
              <a:rPr lang="en-US" sz="1100" dirty="0">
                <a:latin typeface="Arial" panose="020B0604020202020204" pitchFamily="34" charset="0"/>
                <a:cs typeface="Arial" panose="020B0604020202020204" pitchFamily="34" charset="0"/>
              </a:rPr>
              <a:t>Complete the </a:t>
            </a:r>
            <a:r>
              <a:rPr lang="en-US" sz="1100" i="1" dirty="0">
                <a:latin typeface="Arial" panose="020B0604020202020204" pitchFamily="34" charset="0"/>
                <a:cs typeface="Arial" panose="020B0604020202020204" pitchFamily="34" charset="0"/>
              </a:rPr>
              <a:t>Back-to-Business Self-Assessment</a:t>
            </a:r>
            <a:r>
              <a:rPr lang="en-US" sz="1100" dirty="0">
                <a:latin typeface="Arial" panose="020B0604020202020204" pitchFamily="34" charset="0"/>
                <a:cs typeface="Arial" panose="020B0604020202020204" pitchFamily="34" charset="0"/>
              </a:rPr>
              <a:t> to determine the specific areas your organization needs to address to prepare, mitigate risk, and return to operation following a disaster.</a:t>
            </a:r>
          </a:p>
        </p:txBody>
      </p:sp>
      <p:sp>
        <p:nvSpPr>
          <p:cNvPr id="7" name="Subtitle 2"/>
          <p:cNvSpPr txBox="1">
            <a:spLocks/>
          </p:cNvSpPr>
          <p:nvPr/>
        </p:nvSpPr>
        <p:spPr>
          <a:xfrm>
            <a:off x="2351195" y="2711161"/>
            <a:ext cx="4887805" cy="2623795"/>
          </a:xfrm>
          <a:prstGeom prst="rect">
            <a:avLst/>
          </a:prstGeom>
        </p:spPr>
        <p:txBody>
          <a:bodyPr vert="horz" wrap="square" lIns="0" tIns="45720" rIns="91440" bIns="45720" numCol="1" spcCol="228600"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250"/>
              </a:spcBef>
              <a:buNone/>
            </a:pPr>
            <a:r>
              <a:rPr lang="en-US" sz="1400" b="1" dirty="0">
                <a:solidFill>
                  <a:srgbClr val="832B40"/>
                </a:solidFill>
                <a:latin typeface="Arial" panose="020B0604020202020204" pitchFamily="34" charset="0"/>
                <a:cs typeface="Arial" panose="020B0604020202020204" pitchFamily="34" charset="0"/>
              </a:rPr>
              <a:t>DEVELOP A PLAN</a:t>
            </a:r>
          </a:p>
          <a:p>
            <a:pPr marL="228600" indent="-228600">
              <a:spcBef>
                <a:spcPts val="250"/>
              </a:spcBef>
              <a:buFont typeface="+mj-lt"/>
              <a:buAutoNum type="arabicPeriod"/>
            </a:pPr>
            <a:r>
              <a:rPr lang="en-US" sz="1100" dirty="0">
                <a:latin typeface="Arial" panose="020B0604020202020204" pitchFamily="34" charset="0"/>
                <a:cs typeface="Arial" panose="020B0604020202020204" pitchFamily="34" charset="0"/>
              </a:rPr>
              <a:t>Based on the information in the </a:t>
            </a:r>
            <a:r>
              <a:rPr lang="en-US" sz="1100" i="1" dirty="0">
                <a:latin typeface="Arial" panose="020B0604020202020204" pitchFamily="34" charset="0"/>
                <a:cs typeface="Arial" panose="020B0604020202020204" pitchFamily="34" charset="0"/>
              </a:rPr>
              <a:t>Back-to-Business Self-Assessment</a:t>
            </a:r>
            <a:r>
              <a:rPr lang="en-US" sz="1100" dirty="0">
                <a:latin typeface="Arial" panose="020B0604020202020204" pitchFamily="34" charset="0"/>
                <a:cs typeface="Arial" panose="020B0604020202020204" pitchFamily="34" charset="0"/>
              </a:rPr>
              <a:t>, complete the Ready Business Preparedness and Mitigation Project Plan for </a:t>
            </a:r>
            <a:r>
              <a:rPr lang="en-US" sz="1100" dirty="0">
                <a:solidFill>
                  <a:srgbClr val="832B40"/>
                </a:solidFill>
                <a:latin typeface="Arial" panose="020B0604020202020204" pitchFamily="34" charset="0"/>
                <a:cs typeface="Arial" panose="020B0604020202020204" pitchFamily="34" charset="0"/>
              </a:rPr>
              <a:t>STAFF</a:t>
            </a:r>
            <a:r>
              <a:rPr lang="en-US" sz="1100" dirty="0">
                <a:latin typeface="Arial" panose="020B0604020202020204" pitchFamily="34" charset="0"/>
                <a:cs typeface="Arial" panose="020B0604020202020204" pitchFamily="34" charset="0"/>
              </a:rPr>
              <a:t>, </a:t>
            </a:r>
            <a:r>
              <a:rPr lang="en-US" sz="1100" dirty="0">
                <a:solidFill>
                  <a:srgbClr val="832B40"/>
                </a:solidFill>
                <a:latin typeface="Arial" panose="020B0604020202020204" pitchFamily="34" charset="0"/>
                <a:cs typeface="Arial" panose="020B0604020202020204" pitchFamily="34" charset="0"/>
              </a:rPr>
              <a:t>SURROUNDINGS</a:t>
            </a:r>
            <a:r>
              <a:rPr lang="en-US" sz="1100" dirty="0">
                <a:latin typeface="Arial" panose="020B0604020202020204" pitchFamily="34" charset="0"/>
                <a:cs typeface="Arial" panose="020B0604020202020204" pitchFamily="34" charset="0"/>
              </a:rPr>
              <a:t>, </a:t>
            </a:r>
            <a:r>
              <a:rPr lang="en-US" sz="1100" dirty="0">
                <a:solidFill>
                  <a:srgbClr val="832B40"/>
                </a:solidFill>
                <a:latin typeface="Arial" panose="020B0604020202020204" pitchFamily="34" charset="0"/>
                <a:cs typeface="Arial" panose="020B0604020202020204" pitchFamily="34" charset="0"/>
              </a:rPr>
              <a:t>SPACE</a:t>
            </a:r>
            <a:r>
              <a:rPr lang="en-US" sz="1100" dirty="0">
                <a:latin typeface="Arial" panose="020B0604020202020204" pitchFamily="34" charset="0"/>
                <a:cs typeface="Arial" panose="020B0604020202020204" pitchFamily="34" charset="0"/>
              </a:rPr>
              <a:t>, </a:t>
            </a:r>
            <a:r>
              <a:rPr lang="en-US" sz="1100" dirty="0">
                <a:solidFill>
                  <a:srgbClr val="832B40"/>
                </a:solidFill>
                <a:latin typeface="Arial" panose="020B0604020202020204" pitchFamily="34" charset="0"/>
                <a:cs typeface="Arial" panose="020B0604020202020204" pitchFamily="34" charset="0"/>
              </a:rPr>
              <a:t>SYSTEMS</a:t>
            </a:r>
            <a:r>
              <a:rPr lang="en-US" sz="1100" dirty="0">
                <a:latin typeface="Arial" panose="020B0604020202020204" pitchFamily="34" charset="0"/>
                <a:cs typeface="Arial" panose="020B0604020202020204" pitchFamily="34" charset="0"/>
              </a:rPr>
              <a:t>, </a:t>
            </a:r>
            <a:r>
              <a:rPr lang="en-US" sz="1100" dirty="0">
                <a:solidFill>
                  <a:srgbClr val="832B40"/>
                </a:solidFill>
                <a:latin typeface="Arial" panose="020B0604020202020204" pitchFamily="34" charset="0"/>
                <a:cs typeface="Arial" panose="020B0604020202020204" pitchFamily="34" charset="0"/>
              </a:rPr>
              <a:t>STRUCTURE</a:t>
            </a:r>
            <a:r>
              <a:rPr lang="en-US" sz="1100" dirty="0">
                <a:latin typeface="Arial" panose="020B0604020202020204" pitchFamily="34" charset="0"/>
                <a:cs typeface="Arial" panose="020B0604020202020204" pitchFamily="34" charset="0"/>
              </a:rPr>
              <a:t>, and </a:t>
            </a:r>
            <a:r>
              <a:rPr lang="en-US" sz="1100" dirty="0">
                <a:solidFill>
                  <a:srgbClr val="832B40"/>
                </a:solidFill>
                <a:latin typeface="Arial" panose="020B0604020202020204" pitchFamily="34" charset="0"/>
                <a:cs typeface="Arial" panose="020B0604020202020204" pitchFamily="34" charset="0"/>
              </a:rPr>
              <a:t>SERVICE</a:t>
            </a:r>
            <a:r>
              <a:rPr lang="en-US" sz="1100" dirty="0">
                <a:latin typeface="Arial" panose="020B0604020202020204" pitchFamily="34" charset="0"/>
                <a:cs typeface="Arial" panose="020B0604020202020204" pitchFamily="34" charset="0"/>
              </a:rPr>
              <a:t> to identify preparedness and mitigation actions needed to ensure safety and business continuity. (Note: </a:t>
            </a:r>
            <a:r>
              <a:rPr lang="en-US" sz="1100" i="1" dirty="0">
                <a:latin typeface="Arial" panose="020B0604020202020204" pitchFamily="34" charset="0"/>
                <a:cs typeface="Arial" panose="020B0604020202020204" pitchFamily="34" charset="0"/>
              </a:rPr>
              <a:t>Completing this plan is a critical first step toward recognition as a Ready Business</a:t>
            </a:r>
            <a:r>
              <a:rPr lang="en-US" sz="1100" dirty="0">
                <a:latin typeface="Arial" panose="020B0604020202020204" pitchFamily="34" charset="0"/>
                <a:cs typeface="Arial" panose="020B0604020202020204" pitchFamily="34" charset="0"/>
              </a:rPr>
              <a:t>.) </a:t>
            </a:r>
          </a:p>
          <a:p>
            <a:pPr marL="228600" indent="-228600">
              <a:spcBef>
                <a:spcPts val="250"/>
              </a:spcBef>
              <a:buFont typeface="+mj-lt"/>
              <a:buAutoNum type="arabicPeriod"/>
            </a:pPr>
            <a:r>
              <a:rPr lang="en-US" sz="1100" dirty="0">
                <a:latin typeface="Arial" panose="020B0604020202020204" pitchFamily="34" charset="0"/>
                <a:cs typeface="Arial" panose="020B0604020202020204" pitchFamily="34" charset="0"/>
              </a:rPr>
              <a:t>Review the </a:t>
            </a:r>
            <a:r>
              <a:rPr lang="en-US" sz="1100" i="1" dirty="0">
                <a:latin typeface="Arial" panose="020B0604020202020204" pitchFamily="34" charset="0"/>
                <a:cs typeface="Arial" panose="020B0604020202020204" pitchFamily="34" charset="0"/>
              </a:rPr>
              <a:t>Quick Reference Guide </a:t>
            </a:r>
            <a:r>
              <a:rPr lang="en-US" sz="1100" dirty="0">
                <a:latin typeface="Arial" panose="020B0604020202020204" pitchFamily="34" charset="0"/>
                <a:cs typeface="Arial" panose="020B0604020202020204" pitchFamily="34" charset="0"/>
              </a:rPr>
              <a:t>to determine which preparedness </a:t>
            </a:r>
            <a:br>
              <a:rPr lang="en-US" sz="1100" dirty="0">
                <a:latin typeface="Arial" panose="020B0604020202020204" pitchFamily="34" charset="0"/>
                <a:cs typeface="Arial" panose="020B0604020202020204" pitchFamily="34" charset="0"/>
              </a:rPr>
            </a:br>
            <a:r>
              <a:rPr lang="en-US" sz="1100" dirty="0">
                <a:latin typeface="Arial" panose="020B0604020202020204" pitchFamily="34" charset="0"/>
                <a:cs typeface="Arial" panose="020B0604020202020204" pitchFamily="34" charset="0"/>
              </a:rPr>
              <a:t>and mitigation actions to take based on the potential impacts to </a:t>
            </a:r>
            <a:br>
              <a:rPr lang="en-US" sz="1100" dirty="0">
                <a:latin typeface="Arial" panose="020B0604020202020204" pitchFamily="34" charset="0"/>
                <a:cs typeface="Arial" panose="020B0604020202020204" pitchFamily="34" charset="0"/>
              </a:rPr>
            </a:br>
            <a:r>
              <a:rPr lang="en-US" sz="1100" dirty="0">
                <a:latin typeface="Arial" panose="020B0604020202020204" pitchFamily="34" charset="0"/>
                <a:cs typeface="Arial" panose="020B0604020202020204" pitchFamily="34" charset="0"/>
              </a:rPr>
              <a:t>your organization.</a:t>
            </a:r>
          </a:p>
          <a:p>
            <a:pPr marL="228600" indent="-228600">
              <a:spcBef>
                <a:spcPts val="250"/>
              </a:spcBef>
              <a:buFont typeface="+mj-lt"/>
              <a:buAutoNum type="arabicPeriod"/>
            </a:pPr>
            <a:r>
              <a:rPr lang="en-US" sz="1100" dirty="0">
                <a:latin typeface="Arial" panose="020B0604020202020204" pitchFamily="34" charset="0"/>
                <a:cs typeface="Arial" panose="020B0604020202020204" pitchFamily="34" charset="0"/>
              </a:rPr>
              <a:t>If you need assistance with Ready Business planning, contact your local emergency management office to discuss local hazards, identify local best practices in disaster safety and resilience, or connect with other Ready Businesses in your community.</a:t>
            </a:r>
          </a:p>
        </p:txBody>
      </p:sp>
      <p:sp>
        <p:nvSpPr>
          <p:cNvPr id="8" name="Subtitle 2"/>
          <p:cNvSpPr txBox="1">
            <a:spLocks/>
          </p:cNvSpPr>
          <p:nvPr/>
        </p:nvSpPr>
        <p:spPr>
          <a:xfrm>
            <a:off x="2365513" y="5459612"/>
            <a:ext cx="4887805" cy="3547125"/>
          </a:xfrm>
          <a:prstGeom prst="rect">
            <a:avLst/>
          </a:prstGeom>
        </p:spPr>
        <p:txBody>
          <a:bodyPr vert="horz" wrap="square" lIns="0" tIns="45720" rIns="91440" bIns="45720" numCol="1" spcCol="228600"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250"/>
              </a:spcBef>
              <a:buNone/>
            </a:pPr>
            <a:r>
              <a:rPr lang="en-US" sz="1400" b="1" dirty="0">
                <a:solidFill>
                  <a:srgbClr val="832B40"/>
                </a:solidFill>
                <a:latin typeface="Arial" panose="020B0604020202020204" pitchFamily="34" charset="0"/>
                <a:cs typeface="Arial" panose="020B0604020202020204" pitchFamily="34" charset="0"/>
              </a:rPr>
              <a:t>TAKE ACTION</a:t>
            </a:r>
          </a:p>
          <a:p>
            <a:pPr marL="228600" indent="-228600">
              <a:spcBef>
                <a:spcPts val="250"/>
              </a:spcBef>
              <a:buFont typeface="+mj-lt"/>
              <a:buAutoNum type="arabicPeriod"/>
            </a:pPr>
            <a:r>
              <a:rPr lang="en-US" sz="1100" dirty="0">
                <a:latin typeface="Arial" panose="020B0604020202020204" pitchFamily="34" charset="0"/>
                <a:cs typeface="Arial" panose="020B0604020202020204" pitchFamily="34" charset="0"/>
              </a:rPr>
              <a:t>Now that you’ve created your Preparedness and Mitigation Project Plan, make sure the building owner approves it if you are leasing or renting your building. (Note: </a:t>
            </a:r>
            <a:r>
              <a:rPr lang="en-US" sz="1100" i="1" dirty="0">
                <a:latin typeface="Arial" panose="020B0604020202020204" pitchFamily="34" charset="0"/>
                <a:cs typeface="Arial" panose="020B0604020202020204" pitchFamily="34" charset="0"/>
              </a:rPr>
              <a:t>Be sure to check with your local building department to secure required permits prior to performing any retrofitting or other mitigation activity</a:t>
            </a:r>
            <a:r>
              <a:rPr lang="en-US" sz="1100" dirty="0">
                <a:latin typeface="Arial" panose="020B0604020202020204" pitchFamily="34" charset="0"/>
                <a:cs typeface="Arial" panose="020B0604020202020204" pitchFamily="34" charset="0"/>
              </a:rPr>
              <a:t>.) </a:t>
            </a:r>
          </a:p>
          <a:p>
            <a:pPr marL="228600" indent="-228600">
              <a:spcBef>
                <a:spcPts val="250"/>
              </a:spcBef>
              <a:buFont typeface="+mj-lt"/>
              <a:buAutoNum type="arabicPeriod"/>
            </a:pPr>
            <a:r>
              <a:rPr lang="en-US" sz="1100" dirty="0">
                <a:latin typeface="Arial" panose="020B0604020202020204" pitchFamily="34" charset="0"/>
                <a:cs typeface="Arial" panose="020B0604020202020204" pitchFamily="34" charset="0"/>
              </a:rPr>
              <a:t>Perform preparedness and mitigation activities as prioritized in the Preparedness and Mitigation Project Plan. Document your actions as instructed in the applications for </a:t>
            </a:r>
            <a:r>
              <a:rPr lang="en-US" sz="1100" dirty="0">
                <a:solidFill>
                  <a:srgbClr val="832B40"/>
                </a:solidFill>
                <a:latin typeface="Arial" panose="020B0604020202020204" pitchFamily="34" charset="0"/>
                <a:cs typeface="Arial" panose="020B0604020202020204" pitchFamily="34" charset="0"/>
              </a:rPr>
              <a:t>STAFF</a:t>
            </a:r>
            <a:r>
              <a:rPr lang="en-US" sz="1100" dirty="0">
                <a:latin typeface="Arial" panose="020B0604020202020204" pitchFamily="34" charset="0"/>
                <a:cs typeface="Arial" panose="020B0604020202020204" pitchFamily="34" charset="0"/>
              </a:rPr>
              <a:t>, </a:t>
            </a:r>
            <a:r>
              <a:rPr lang="en-US" sz="1100" dirty="0">
                <a:solidFill>
                  <a:srgbClr val="832B40"/>
                </a:solidFill>
                <a:latin typeface="Arial" panose="020B0604020202020204" pitchFamily="34" charset="0"/>
                <a:cs typeface="Arial" panose="020B0604020202020204" pitchFamily="34" charset="0"/>
              </a:rPr>
              <a:t>SURROUNDINGS</a:t>
            </a:r>
            <a:r>
              <a:rPr lang="en-US" sz="1100" dirty="0">
                <a:latin typeface="Arial" panose="020B0604020202020204" pitchFamily="34" charset="0"/>
                <a:cs typeface="Arial" panose="020B0604020202020204" pitchFamily="34" charset="0"/>
              </a:rPr>
              <a:t>, </a:t>
            </a:r>
            <a:r>
              <a:rPr lang="en-US" sz="1100" dirty="0">
                <a:solidFill>
                  <a:srgbClr val="832B40"/>
                </a:solidFill>
                <a:latin typeface="Arial" panose="020B0604020202020204" pitchFamily="34" charset="0"/>
                <a:cs typeface="Arial" panose="020B0604020202020204" pitchFamily="34" charset="0"/>
              </a:rPr>
              <a:t>SPACE</a:t>
            </a:r>
            <a:r>
              <a:rPr lang="en-US" sz="1100" dirty="0">
                <a:latin typeface="Arial" panose="020B0604020202020204" pitchFamily="34" charset="0"/>
                <a:cs typeface="Arial" panose="020B0604020202020204" pitchFamily="34" charset="0"/>
              </a:rPr>
              <a:t>, </a:t>
            </a:r>
            <a:r>
              <a:rPr lang="en-US" sz="1100" dirty="0">
                <a:solidFill>
                  <a:srgbClr val="832B40"/>
                </a:solidFill>
                <a:latin typeface="Arial" panose="020B0604020202020204" pitchFamily="34" charset="0"/>
                <a:cs typeface="Arial" panose="020B0604020202020204" pitchFamily="34" charset="0"/>
              </a:rPr>
              <a:t>SYSTEMS</a:t>
            </a:r>
            <a:r>
              <a:rPr lang="en-US" sz="1100" dirty="0">
                <a:latin typeface="Arial" panose="020B0604020202020204" pitchFamily="34" charset="0"/>
                <a:cs typeface="Arial" panose="020B0604020202020204" pitchFamily="34" charset="0"/>
              </a:rPr>
              <a:t>, </a:t>
            </a:r>
            <a:r>
              <a:rPr lang="en-US" sz="1100" dirty="0">
                <a:solidFill>
                  <a:srgbClr val="832B40"/>
                </a:solidFill>
                <a:latin typeface="Arial" panose="020B0604020202020204" pitchFamily="34" charset="0"/>
                <a:cs typeface="Arial" panose="020B0604020202020204" pitchFamily="34" charset="0"/>
              </a:rPr>
              <a:t>STRUCTURE</a:t>
            </a:r>
            <a:r>
              <a:rPr lang="en-US" sz="1100" dirty="0">
                <a:latin typeface="Arial" panose="020B0604020202020204" pitchFamily="34" charset="0"/>
                <a:cs typeface="Arial" panose="020B0604020202020204" pitchFamily="34" charset="0"/>
              </a:rPr>
              <a:t>, and </a:t>
            </a:r>
            <a:r>
              <a:rPr lang="en-US" sz="1100" dirty="0">
                <a:solidFill>
                  <a:srgbClr val="832B40"/>
                </a:solidFill>
                <a:latin typeface="Arial" panose="020B0604020202020204" pitchFamily="34" charset="0"/>
                <a:cs typeface="Arial" panose="020B0604020202020204" pitchFamily="34" charset="0"/>
              </a:rPr>
              <a:t>SERVICE</a:t>
            </a:r>
            <a:r>
              <a:rPr lang="en-US" sz="1100" dirty="0">
                <a:latin typeface="Arial" panose="020B0604020202020204" pitchFamily="34" charset="0"/>
                <a:cs typeface="Arial" panose="020B0604020202020204" pitchFamily="34" charset="0"/>
              </a:rPr>
              <a:t> with signatures, photographs, receipts, or letters from an organization manager, engineer, or design professional, as applicable.</a:t>
            </a:r>
          </a:p>
          <a:p>
            <a:pPr marL="228600" indent="-228600">
              <a:spcBef>
                <a:spcPts val="250"/>
              </a:spcBef>
              <a:buFont typeface="+mj-lt"/>
              <a:buAutoNum type="arabicPeriod"/>
            </a:pPr>
            <a:r>
              <a:rPr lang="en-US" sz="1100" dirty="0">
                <a:latin typeface="Arial" panose="020B0604020202020204" pitchFamily="34" charset="0"/>
                <a:cs typeface="Arial" panose="020B0604020202020204" pitchFamily="34" charset="0"/>
              </a:rPr>
              <a:t>Complete the application at the end of the program for recognition as a Ready Business.</a:t>
            </a:r>
          </a:p>
          <a:p>
            <a:pPr marL="228600" indent="-228600">
              <a:spcBef>
                <a:spcPts val="250"/>
              </a:spcBef>
              <a:buFont typeface="+mj-lt"/>
              <a:buAutoNum type="arabicPeriod"/>
            </a:pPr>
            <a:endParaRPr lang="en-US" sz="1100" dirty="0">
              <a:latin typeface="Arial" panose="020B0604020202020204" pitchFamily="34" charset="0"/>
              <a:cs typeface="Arial" panose="020B0604020202020204" pitchFamily="34" charset="0"/>
            </a:endParaRPr>
          </a:p>
          <a:p>
            <a:pPr marL="0" indent="0">
              <a:spcBef>
                <a:spcPts val="250"/>
              </a:spcBef>
              <a:buNone/>
            </a:pPr>
            <a:r>
              <a:rPr lang="en-US" sz="1100" i="1" dirty="0">
                <a:latin typeface="Arial" panose="020B0604020202020204" pitchFamily="34" charset="0"/>
                <a:cs typeface="Arial" panose="020B0604020202020204" pitchFamily="34" charset="0"/>
              </a:rPr>
              <a:t>After you have completed these steps, you will be eligible to become a member of the Ready Business Community, and will enjoy the peace of mind of knowing you have done your part to promote safety, mitigate potential loss, and protect your organization.</a:t>
            </a:r>
          </a:p>
        </p:txBody>
      </p:sp>
      <p:sp>
        <p:nvSpPr>
          <p:cNvPr id="10" name="Slide Number Placeholder 9"/>
          <p:cNvSpPr>
            <a:spLocks noGrp="1"/>
          </p:cNvSpPr>
          <p:nvPr>
            <p:ph type="sldNum" sz="quarter" idx="4"/>
          </p:nvPr>
        </p:nvSpPr>
        <p:spPr/>
        <p:txBody>
          <a:bodyPr/>
          <a:lstStyle/>
          <a:p>
            <a:fld id="{7749E63D-D648-FD44-8A88-2CC5333ECCD2}" type="slidenum">
              <a:rPr lang="en-US" smtClean="0"/>
              <a:pPr/>
              <a:t>9</a:t>
            </a:fld>
            <a:endParaRPr lang="en-US" dirty="0"/>
          </a:p>
        </p:txBody>
      </p:sp>
      <p:sp>
        <p:nvSpPr>
          <p:cNvPr id="11" name="Subtitle 2"/>
          <p:cNvSpPr txBox="1">
            <a:spLocks/>
          </p:cNvSpPr>
          <p:nvPr/>
        </p:nvSpPr>
        <p:spPr>
          <a:xfrm>
            <a:off x="1348050" y="1701812"/>
            <a:ext cx="828142" cy="845123"/>
          </a:xfrm>
          <a:prstGeom prst="ellipse">
            <a:avLst/>
          </a:prstGeom>
          <a:noFill/>
          <a:ln w="25400">
            <a:solidFill>
              <a:srgbClr val="832B40"/>
            </a:solidFill>
          </a:ln>
        </p:spPr>
        <p:txBody>
          <a:bodyPr vert="horz" wrap="none" lIns="0" tIns="45720" rIns="0" bIns="45720" numCol="1" spcCol="228600" rtlCol="0" anchor="ctr" anchorCtr="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3600" b="1" dirty="0">
                <a:solidFill>
                  <a:srgbClr val="832B40"/>
                </a:solidFill>
                <a:latin typeface="Arial" panose="020B0604020202020204" pitchFamily="34" charset="0"/>
                <a:cs typeface="Arial" panose="020B0604020202020204" pitchFamily="34" charset="0"/>
              </a:rPr>
              <a:t>1</a:t>
            </a:r>
            <a:endParaRPr lang="en-US" sz="2800" dirty="0">
              <a:solidFill>
                <a:srgbClr val="832B40"/>
              </a:solidFill>
              <a:latin typeface="Arial" panose="020B0604020202020204" pitchFamily="34" charset="0"/>
              <a:cs typeface="Arial" panose="020B0604020202020204" pitchFamily="34" charset="0"/>
            </a:endParaRPr>
          </a:p>
        </p:txBody>
      </p:sp>
      <p:sp>
        <p:nvSpPr>
          <p:cNvPr id="14" name="Subtitle 2"/>
          <p:cNvSpPr txBox="1">
            <a:spLocks/>
          </p:cNvSpPr>
          <p:nvPr/>
        </p:nvSpPr>
        <p:spPr>
          <a:xfrm>
            <a:off x="1348050" y="2711161"/>
            <a:ext cx="828142" cy="845123"/>
          </a:xfrm>
          <a:prstGeom prst="ellipse">
            <a:avLst/>
          </a:prstGeom>
          <a:noFill/>
          <a:ln w="25400">
            <a:solidFill>
              <a:srgbClr val="832B40"/>
            </a:solidFill>
          </a:ln>
        </p:spPr>
        <p:txBody>
          <a:bodyPr vert="horz" wrap="none" lIns="0" tIns="45720" rIns="0" bIns="45720" numCol="1" spcCol="228600" rtlCol="0" anchor="ctr" anchorCtr="0">
            <a:noAutofit/>
          </a:bodyPr>
          <a:lstStyle>
            <a:defPPr>
              <a:defRPr lang="en-US"/>
            </a:defPPr>
            <a:lvl1pPr indent="0" algn="ctr">
              <a:spcBef>
                <a:spcPct val="20000"/>
              </a:spcBef>
              <a:buFont typeface="Arial"/>
              <a:buNone/>
              <a:defRPr sz="3600" b="1">
                <a:solidFill>
                  <a:srgbClr val="4C4469"/>
                </a:solidFill>
                <a:latin typeface="Arial" panose="020B0604020202020204" pitchFamily="34" charset="0"/>
                <a:cs typeface="Arial" panose="020B0604020202020204" pitchFamily="34" charset="0"/>
              </a:defRPr>
            </a:lvl1pPr>
            <a:lvl2pPr marL="742950" indent="-285750">
              <a:spcBef>
                <a:spcPct val="20000"/>
              </a:spcBef>
              <a:buFont typeface="Arial"/>
              <a:buChar char="–"/>
              <a:defRPr sz="2800"/>
            </a:lvl2pPr>
            <a:lvl3pPr marL="1143000" indent="-228600">
              <a:spcBef>
                <a:spcPct val="20000"/>
              </a:spcBef>
              <a:buFont typeface="Arial"/>
              <a:buChar char="•"/>
              <a:defRPr sz="2400"/>
            </a:lvl3pPr>
            <a:lvl4pPr marL="1600200" indent="-228600">
              <a:spcBef>
                <a:spcPct val="20000"/>
              </a:spcBef>
              <a:buFont typeface="Arial"/>
              <a:buChar char="–"/>
              <a:defRPr sz="2000"/>
            </a:lvl4pPr>
            <a:lvl5pPr marL="2057400" indent="-228600">
              <a:spcBef>
                <a:spcPct val="20000"/>
              </a:spcBef>
              <a:buFont typeface="Arial"/>
              <a:buChar char="»"/>
              <a:defRPr sz="2000"/>
            </a:lvl5pPr>
            <a:lvl6pPr marL="2514600" indent="-228600">
              <a:spcBef>
                <a:spcPct val="20000"/>
              </a:spcBef>
              <a:buFont typeface="Arial"/>
              <a:buChar char="•"/>
              <a:defRPr sz="2000"/>
            </a:lvl6pPr>
            <a:lvl7pPr marL="2971800" indent="-228600">
              <a:spcBef>
                <a:spcPct val="20000"/>
              </a:spcBef>
              <a:buFont typeface="Arial"/>
              <a:buChar char="•"/>
              <a:defRPr sz="2000"/>
            </a:lvl7pPr>
            <a:lvl8pPr marL="3429000" indent="-228600">
              <a:spcBef>
                <a:spcPct val="20000"/>
              </a:spcBef>
              <a:buFont typeface="Arial"/>
              <a:buChar char="•"/>
              <a:defRPr sz="2000"/>
            </a:lvl8pPr>
            <a:lvl9pPr marL="3886200" indent="-228600">
              <a:spcBef>
                <a:spcPct val="20000"/>
              </a:spcBef>
              <a:buFont typeface="Arial"/>
              <a:buChar char="•"/>
              <a:defRPr sz="2000"/>
            </a:lvl9pPr>
          </a:lstStyle>
          <a:p>
            <a:r>
              <a:rPr lang="en-US" dirty="0">
                <a:solidFill>
                  <a:srgbClr val="832B40"/>
                </a:solidFill>
              </a:rPr>
              <a:t>2</a:t>
            </a:r>
          </a:p>
        </p:txBody>
      </p:sp>
      <p:sp>
        <p:nvSpPr>
          <p:cNvPr id="17" name="Subtitle 2"/>
          <p:cNvSpPr txBox="1">
            <a:spLocks/>
          </p:cNvSpPr>
          <p:nvPr/>
        </p:nvSpPr>
        <p:spPr>
          <a:xfrm>
            <a:off x="1362369" y="5459612"/>
            <a:ext cx="828142" cy="845123"/>
          </a:xfrm>
          <a:prstGeom prst="ellipse">
            <a:avLst/>
          </a:prstGeom>
          <a:noFill/>
          <a:ln w="25400">
            <a:solidFill>
              <a:srgbClr val="832B40"/>
            </a:solidFill>
          </a:ln>
        </p:spPr>
        <p:txBody>
          <a:bodyPr vert="horz" wrap="none" lIns="0" tIns="45720" rIns="0" bIns="45720" numCol="1" spcCol="228600" rtlCol="0" anchor="ctr" anchorCtr="0">
            <a:noAutofit/>
          </a:bodyPr>
          <a:lstStyle>
            <a:defPPr>
              <a:defRPr lang="en-US"/>
            </a:defPPr>
            <a:lvl1pPr indent="0" algn="ctr">
              <a:spcBef>
                <a:spcPct val="20000"/>
              </a:spcBef>
              <a:buFont typeface="Arial"/>
              <a:buNone/>
              <a:defRPr sz="3600" b="1">
                <a:solidFill>
                  <a:srgbClr val="4C4469"/>
                </a:solidFill>
                <a:latin typeface="Arial" panose="020B0604020202020204" pitchFamily="34" charset="0"/>
                <a:cs typeface="Arial" panose="020B0604020202020204" pitchFamily="34" charset="0"/>
              </a:defRPr>
            </a:lvl1pPr>
            <a:lvl2pPr marL="742950" indent="-285750">
              <a:spcBef>
                <a:spcPct val="20000"/>
              </a:spcBef>
              <a:buFont typeface="Arial"/>
              <a:buChar char="–"/>
              <a:defRPr sz="2800"/>
            </a:lvl2pPr>
            <a:lvl3pPr marL="1143000" indent="-228600">
              <a:spcBef>
                <a:spcPct val="20000"/>
              </a:spcBef>
              <a:buFont typeface="Arial"/>
              <a:buChar char="•"/>
              <a:defRPr sz="2400"/>
            </a:lvl3pPr>
            <a:lvl4pPr marL="1600200" indent="-228600">
              <a:spcBef>
                <a:spcPct val="20000"/>
              </a:spcBef>
              <a:buFont typeface="Arial"/>
              <a:buChar char="–"/>
              <a:defRPr sz="2000"/>
            </a:lvl4pPr>
            <a:lvl5pPr marL="2057400" indent="-228600">
              <a:spcBef>
                <a:spcPct val="20000"/>
              </a:spcBef>
              <a:buFont typeface="Arial"/>
              <a:buChar char="»"/>
              <a:defRPr sz="2000"/>
            </a:lvl5pPr>
            <a:lvl6pPr marL="2514600" indent="-228600">
              <a:spcBef>
                <a:spcPct val="20000"/>
              </a:spcBef>
              <a:buFont typeface="Arial"/>
              <a:buChar char="•"/>
              <a:defRPr sz="2000"/>
            </a:lvl6pPr>
            <a:lvl7pPr marL="2971800" indent="-228600">
              <a:spcBef>
                <a:spcPct val="20000"/>
              </a:spcBef>
              <a:buFont typeface="Arial"/>
              <a:buChar char="•"/>
              <a:defRPr sz="2000"/>
            </a:lvl7pPr>
            <a:lvl8pPr marL="3429000" indent="-228600">
              <a:spcBef>
                <a:spcPct val="20000"/>
              </a:spcBef>
              <a:buFont typeface="Arial"/>
              <a:buChar char="•"/>
              <a:defRPr sz="2000"/>
            </a:lvl8pPr>
            <a:lvl9pPr marL="3886200" indent="-228600">
              <a:spcBef>
                <a:spcPct val="20000"/>
              </a:spcBef>
              <a:buFont typeface="Arial"/>
              <a:buChar char="•"/>
              <a:defRPr sz="2000"/>
            </a:lvl9pPr>
          </a:lstStyle>
          <a:p>
            <a:r>
              <a:rPr lang="en-US" dirty="0">
                <a:solidFill>
                  <a:srgbClr val="832B40"/>
                </a:solidFill>
              </a:rPr>
              <a:t>3</a:t>
            </a:r>
          </a:p>
        </p:txBody>
      </p:sp>
    </p:spTree>
    <p:extLst>
      <p:ext uri="{BB962C8B-B14F-4D97-AF65-F5344CB8AC3E}">
        <p14:creationId xmlns:p14="http://schemas.microsoft.com/office/powerpoint/2010/main" val="179066136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3">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E5570DB0-F607-41A1-AE2B-221139BB8524}">
  <we:reference id="wa104379279" version="2.0.0.0" store="en-US" storeType="OMEX"/>
  <we:alternateReferences>
    <we:reference id="WA104379279" version="2.0.0.0" store="WA104379279"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emplate/>
  <TotalTime>33062</TotalTime>
  <Words>9072</Words>
  <Application>Microsoft Office PowerPoint</Application>
  <PresentationFormat>Custom</PresentationFormat>
  <Paragraphs>1472</Paragraphs>
  <Slides>63</Slides>
  <Notes>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63</vt:i4>
      </vt:variant>
    </vt:vector>
  </HeadingPairs>
  <TitlesOfParts>
    <vt:vector size="68" baseType="lpstr">
      <vt:lpstr>Arial</vt:lpstr>
      <vt:lpstr>Calibri</vt:lpstr>
      <vt:lpstr>Calibri Light</vt:lpstr>
      <vt:lpstr>Wingdings</vt:lpstr>
      <vt:lpstr>Office Theme</vt:lpstr>
      <vt:lpstr>PowerPoint Presentation</vt:lpstr>
      <vt:lpstr>Why should organizations care about  hurricane risk?</vt:lpstr>
      <vt:lpstr>Table of Contents</vt:lpstr>
      <vt:lpstr>INTRODUCTION</vt:lpstr>
      <vt:lpstr>Introduction</vt:lpstr>
      <vt:lpstr>Introduction (continued)</vt:lpstr>
      <vt:lpstr>Introduction: Program Overview </vt:lpstr>
      <vt:lpstr>Benefits of participating in the program  and achieving recognition include</vt:lpstr>
      <vt:lpstr>Introduction: Ready Business Program</vt:lpstr>
      <vt:lpstr>IDENTIFY YOUR RISK</vt:lpstr>
      <vt:lpstr>Identify Your Risk:  Back-to-Business Self-Assessment</vt:lpstr>
      <vt:lpstr>Identify Your Risk:  Back-to-Business Self-Assessment</vt:lpstr>
      <vt:lpstr>Identify Your Risk:  Back-to-Business Self-Assessment  (continued)</vt:lpstr>
      <vt:lpstr>DEVELOP A PLAN</vt:lpstr>
      <vt:lpstr>Develop A Plan</vt:lpstr>
      <vt:lpstr>Develop A Plan</vt:lpstr>
      <vt:lpstr>Develop A Plan: STAFF</vt:lpstr>
      <vt:lpstr>Develop A Plan: STAFF</vt:lpstr>
      <vt:lpstr>Develop A Plan: SURROUNDINGS</vt:lpstr>
      <vt:lpstr>Develop A Plan: SPACE</vt:lpstr>
      <vt:lpstr>Develop A Plan: SYSTEMS</vt:lpstr>
      <vt:lpstr>Develop A Plan: STRUCTURE</vt:lpstr>
      <vt:lpstr>Develop A Plan: STRUCTURE (continued)</vt:lpstr>
      <vt:lpstr>Develop A Plan: STRUCTURE (continued)</vt:lpstr>
      <vt:lpstr>Develop A Plan: SERVICE</vt:lpstr>
      <vt:lpstr>Quick Reference Guide: STAFF</vt:lpstr>
      <vt:lpstr>Quick Reference Guide: STAFF (continued)</vt:lpstr>
      <vt:lpstr>Quick Reference Guide: STAFF (continued)</vt:lpstr>
      <vt:lpstr>Quick Reference Guide: STAFF (continued)</vt:lpstr>
      <vt:lpstr>Quick Reference Guide: STAFF (continued)</vt:lpstr>
      <vt:lpstr>Quick Reference Guide: STAFF (continued)</vt:lpstr>
      <vt:lpstr>Quick Reference Guide: SURROUNDINGS</vt:lpstr>
      <vt:lpstr>Quick Reference Guide: SPACE</vt:lpstr>
      <vt:lpstr>Quick Reference Guide: SYSTEMS</vt:lpstr>
      <vt:lpstr>Quick Reference Guide: STRUCTURE</vt:lpstr>
      <vt:lpstr>Quick Reference Guide: STRUCTURE (continued)</vt:lpstr>
      <vt:lpstr>Quick Reference Guide: STRUCTURE (continued)</vt:lpstr>
      <vt:lpstr>Quick Reference Guide: STRUCTURE (continued)</vt:lpstr>
      <vt:lpstr>Quick Reference Guide: STRUCTURE (continued)</vt:lpstr>
      <vt:lpstr>Quick Reference Guide: STRUCTURE (continued)</vt:lpstr>
      <vt:lpstr>Quick Reference Guide: STRUCTURE (continued)</vt:lpstr>
      <vt:lpstr>Quick Reference Guide: SERVICE</vt:lpstr>
      <vt:lpstr>TAKE ACTION</vt:lpstr>
      <vt:lpstr>Take Action</vt:lpstr>
      <vt:lpstr>Take Action: Ready Business Applications </vt:lpstr>
      <vt:lpstr>Take Action: Ready Business –  STAFF Application </vt:lpstr>
      <vt:lpstr>Take Action: Ready Business –  SURROUNDINGS Application </vt:lpstr>
      <vt:lpstr>Take Action: Ready Business –  SPACE Application </vt:lpstr>
      <vt:lpstr>Take Action: Ready Business –  SYSTEMS Application </vt:lpstr>
      <vt:lpstr>Take Action: Ready Business –  STRUCTURE Application</vt:lpstr>
      <vt:lpstr>Take Action: Ready Business –  STRUCTURE Application</vt:lpstr>
      <vt:lpstr>Take Action: Ready Business –  SERVICE Application</vt:lpstr>
      <vt:lpstr>Feedback</vt:lpstr>
      <vt:lpstr>Valuable Websites</vt:lpstr>
      <vt:lpstr>APPENDIX A | Acronyms and Glossary</vt:lpstr>
      <vt:lpstr>APPENDIX A | Acronyms and Glossary</vt:lpstr>
      <vt:lpstr>APPENDIX A | Acronyms and Glossary</vt:lpstr>
      <vt:lpstr>APPENDIX A | Acronyms and Glossary</vt:lpstr>
      <vt:lpstr>APPENDIX B</vt:lpstr>
      <vt:lpstr>APPENDIX B</vt:lpstr>
      <vt:lpstr>APPENDIX B</vt:lpstr>
      <vt:lpstr>APPENDIX B</vt:lpstr>
      <vt:lpstr>PowerPoint Presentation</vt:lpstr>
    </vt:vector>
  </TitlesOfParts>
  <Company>Moore Consulting Group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MESSAGE FROM THE PRESIDENT</dc:title>
  <dc:creator>Fernando</dc:creator>
  <cp:lastModifiedBy>Zoe</cp:lastModifiedBy>
  <cp:revision>572</cp:revision>
  <cp:lastPrinted>2016-05-09T14:28:24Z</cp:lastPrinted>
  <dcterms:created xsi:type="dcterms:W3CDTF">2015-08-31T19:28:28Z</dcterms:created>
  <dcterms:modified xsi:type="dcterms:W3CDTF">2017-01-20T19:40:02Z</dcterms:modified>
</cp:coreProperties>
</file>